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24" r:id="rId4"/>
    <p:sldId id="321" r:id="rId5"/>
    <p:sldId id="325" r:id="rId6"/>
    <p:sldId id="326" r:id="rId7"/>
    <p:sldId id="327" r:id="rId8"/>
    <p:sldId id="328" r:id="rId9"/>
    <p:sldId id="329" r:id="rId10"/>
    <p:sldId id="332" r:id="rId11"/>
    <p:sldId id="330" r:id="rId12"/>
    <p:sldId id="331" r:id="rId13"/>
    <p:sldId id="333" r:id="rId14"/>
    <p:sldId id="334" r:id="rId15"/>
    <p:sldId id="335" r:id="rId16"/>
    <p:sldId id="336" r:id="rId17"/>
    <p:sldId id="337" r:id="rId18"/>
    <p:sldId id="345" r:id="rId19"/>
    <p:sldId id="350" r:id="rId20"/>
    <p:sldId id="346" r:id="rId21"/>
    <p:sldId id="347" r:id="rId22"/>
    <p:sldId id="292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8F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9"/>
    <p:restoredTop sz="94595"/>
  </p:normalViewPr>
  <p:slideViewPr>
    <p:cSldViewPr snapToGrid="0" snapToObjects="1">
      <p:cViewPr varScale="1">
        <p:scale>
          <a:sx n="106" d="100"/>
          <a:sy n="106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1909"/>
            <a:ext cx="9144000" cy="1199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1.3 Below the Line, </a:t>
            </a:r>
            <a:r>
              <a:rPr lang="en-US" b="1" dirty="0" smtClean="0"/>
              <a:t>Above the </a:t>
            </a:r>
            <a:r>
              <a:rPr lang="en-US" b="1" dirty="0"/>
              <a:t>Line, and </a:t>
            </a:r>
            <a:r>
              <a:rPr lang="en-US" b="1" dirty="0" smtClean="0"/>
              <a:t>Between the </a:t>
            </a:r>
            <a:r>
              <a:rPr lang="en-US" b="1" dirty="0"/>
              <a:t>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6415"/>
            <a:ext cx="9144000" cy="2572903"/>
          </a:xfrm>
        </p:spPr>
        <p:txBody>
          <a:bodyPr>
            <a:normAutofit fontScale="92500"/>
          </a:bodyPr>
          <a:lstStyle/>
          <a:p>
            <a:r>
              <a:rPr lang="en-US" sz="4000" b="1" dirty="0" smtClean="0"/>
              <a:t>Topic: 1.3 </a:t>
            </a:r>
            <a:r>
              <a:rPr lang="en-US" sz="4000" b="1" dirty="0" smtClean="0"/>
              <a:t>Z-Scores </a:t>
            </a:r>
            <a:r>
              <a:rPr lang="en-US" sz="4000" b="1" dirty="0"/>
              <a:t>and </a:t>
            </a:r>
            <a:r>
              <a:rPr lang="en-US" sz="4000" b="1" dirty="0" smtClean="0"/>
              <a:t>Percentiles</a:t>
            </a:r>
          </a:p>
          <a:p>
            <a:endParaRPr lang="en-US" sz="4000" b="1" dirty="0">
              <a:solidFill>
                <a:srgbClr val="008F00"/>
              </a:solidFill>
            </a:endParaRPr>
          </a:p>
          <a:p>
            <a:r>
              <a:rPr lang="en-US" sz="4000" b="1" dirty="0" smtClean="0"/>
              <a:t>Essential Question: How can you use Z-Scores to find percentiles in a Normal Distribution?</a:t>
            </a:r>
            <a:endParaRPr lang="en-US" sz="4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673100"/>
            <a:ext cx="7505700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3378200"/>
            <a:ext cx="9626600" cy="2857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26869" y="704880"/>
            <a:ext cx="2364205" cy="25764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75183" y="969573"/>
            <a:ext cx="3479133" cy="23358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37" y="673100"/>
            <a:ext cx="6487865" cy="4456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4" y="5189552"/>
            <a:ext cx="7392987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896937"/>
            <a:ext cx="10426700" cy="4292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84692" y="1425891"/>
            <a:ext cx="6716296" cy="617222"/>
            <a:chOff x="1041817" y="2326004"/>
            <a:chExt cx="6716296" cy="617222"/>
          </a:xfrm>
        </p:grpSpPr>
        <p:sp>
          <p:nvSpPr>
            <p:cNvPr id="6" name="Rounded Rectangle 5"/>
            <p:cNvSpPr/>
            <p:nvPr/>
          </p:nvSpPr>
          <p:spPr>
            <a:xfrm>
              <a:off x="1041817" y="2669858"/>
              <a:ext cx="6673433" cy="273368"/>
            </a:xfrm>
            <a:prstGeom prst="round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56102" y="2326004"/>
              <a:ext cx="6702011" cy="274322"/>
            </a:xfrm>
            <a:prstGeom prst="round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082675" y="2253455"/>
            <a:ext cx="6575425" cy="1661320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82675" y="4057650"/>
            <a:ext cx="6904038" cy="757238"/>
          </a:xfrm>
          <a:prstGeom prst="round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229599" y="939085"/>
            <a:ext cx="3343275" cy="210415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636926"/>
            <a:ext cx="8450592" cy="62210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72419" y="1062633"/>
            <a:ext cx="7871619" cy="923330"/>
            <a:chOff x="1572419" y="1062633"/>
            <a:chExt cx="7871619" cy="923330"/>
          </a:xfrm>
        </p:grpSpPr>
        <p:sp>
          <p:nvSpPr>
            <p:cNvPr id="4" name="Rounded Rectangle 3"/>
            <p:cNvSpPr/>
            <p:nvPr/>
          </p:nvSpPr>
          <p:spPr>
            <a:xfrm>
              <a:off x="2111375" y="1067592"/>
              <a:ext cx="7332663" cy="918371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72419" y="1062633"/>
              <a:ext cx="860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/>
                <a:t>1</a:t>
              </a:r>
              <a:endParaRPr lang="en-US" sz="5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29571" y="4101105"/>
            <a:ext cx="7814467" cy="1142407"/>
            <a:chOff x="1629571" y="1014009"/>
            <a:chExt cx="7814467" cy="971954"/>
          </a:xfrm>
        </p:grpSpPr>
        <p:sp>
          <p:nvSpPr>
            <p:cNvPr id="8" name="Rounded Rectangle 7"/>
            <p:cNvSpPr/>
            <p:nvPr/>
          </p:nvSpPr>
          <p:spPr>
            <a:xfrm>
              <a:off x="2111375" y="1067592"/>
              <a:ext cx="7332663" cy="918371"/>
            </a:xfrm>
            <a:prstGeom prst="round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29571" y="1014009"/>
              <a:ext cx="860425" cy="78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89649" y="5114920"/>
            <a:ext cx="7782951" cy="957268"/>
            <a:chOff x="1572419" y="919353"/>
            <a:chExt cx="7871619" cy="1066610"/>
          </a:xfrm>
        </p:grpSpPr>
        <p:sp>
          <p:nvSpPr>
            <p:cNvPr id="11" name="Rounded Rectangle 10"/>
            <p:cNvSpPr/>
            <p:nvPr/>
          </p:nvSpPr>
          <p:spPr>
            <a:xfrm>
              <a:off x="2111375" y="1067592"/>
              <a:ext cx="7332663" cy="918371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72419" y="919353"/>
              <a:ext cx="860425" cy="1028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86710" y="5816557"/>
            <a:ext cx="6385716" cy="923330"/>
            <a:chOff x="1676693" y="289679"/>
            <a:chExt cx="7767345" cy="2497556"/>
          </a:xfrm>
        </p:grpSpPr>
        <p:sp>
          <p:nvSpPr>
            <p:cNvPr id="14" name="Rounded Rectangle 13"/>
            <p:cNvSpPr/>
            <p:nvPr/>
          </p:nvSpPr>
          <p:spPr>
            <a:xfrm>
              <a:off x="2336119" y="1251668"/>
              <a:ext cx="7107919" cy="618350"/>
            </a:xfrm>
            <a:prstGeom prst="roundRect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6693" y="289679"/>
              <a:ext cx="860426" cy="249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/>
                <a:t>4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049712" y="2177649"/>
            <a:ext cx="679451" cy="177998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400426" y="3706884"/>
            <a:ext cx="4800599" cy="25075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049712" y="3690139"/>
            <a:ext cx="679451" cy="267499"/>
          </a:xfrm>
          <a:prstGeom prst="roundRect">
            <a:avLst/>
          </a:prstGeom>
          <a:solidFill>
            <a:srgbClr val="0432FF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7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2" y="1147763"/>
            <a:ext cx="77724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378075"/>
            <a:ext cx="95123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73" y="789240"/>
            <a:ext cx="8349503" cy="60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 thus far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9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is a normal curve?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normal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symbols are used to represent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the Empirical rule for normal distributions?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a z-score?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How is a z-score calculated?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" y="148056"/>
            <a:ext cx="11133221" cy="7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92" y="1700213"/>
            <a:ext cx="10401300" cy="2006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48861" y="2655085"/>
            <a:ext cx="9836234" cy="633546"/>
            <a:chOff x="1041818" y="2326004"/>
            <a:chExt cx="9836234" cy="633546"/>
          </a:xfrm>
        </p:grpSpPr>
        <p:sp>
          <p:nvSpPr>
            <p:cNvPr id="5" name="Rounded Rectangle 4"/>
            <p:cNvSpPr/>
            <p:nvPr/>
          </p:nvSpPr>
          <p:spPr>
            <a:xfrm>
              <a:off x="1041818" y="2669857"/>
              <a:ext cx="3339182" cy="289693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56102" y="2326004"/>
              <a:ext cx="9821950" cy="280620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333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" y="148056"/>
            <a:ext cx="11133221" cy="74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" y="891057"/>
            <a:ext cx="10160000" cy="1092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68680" y="1298437"/>
            <a:ext cx="4000499" cy="30577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49016" y="1322499"/>
            <a:ext cx="10048373" cy="618595"/>
            <a:chOff x="1149016" y="1322499"/>
            <a:chExt cx="10048373" cy="618595"/>
          </a:xfrm>
        </p:grpSpPr>
        <p:sp>
          <p:nvSpPr>
            <p:cNvPr id="9" name="Rounded Rectangle 8"/>
            <p:cNvSpPr/>
            <p:nvPr/>
          </p:nvSpPr>
          <p:spPr>
            <a:xfrm>
              <a:off x="8760994" y="1322499"/>
              <a:ext cx="2436395" cy="281712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49016" y="1635319"/>
              <a:ext cx="2027322" cy="305775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" y="2205149"/>
            <a:ext cx="80518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10" y="2685356"/>
            <a:ext cx="8864600" cy="71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457663"/>
            <a:ext cx="934720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0" y="4241642"/>
            <a:ext cx="9144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" y="148056"/>
            <a:ext cx="11133221" cy="74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" y="891057"/>
            <a:ext cx="10160000" cy="1092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68680" y="1298437"/>
            <a:ext cx="4000499" cy="30577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49016" y="1322499"/>
            <a:ext cx="10048373" cy="618595"/>
            <a:chOff x="1149016" y="1322499"/>
            <a:chExt cx="10048373" cy="618595"/>
          </a:xfrm>
        </p:grpSpPr>
        <p:sp>
          <p:nvSpPr>
            <p:cNvPr id="9" name="Rounded Rectangle 8"/>
            <p:cNvSpPr/>
            <p:nvPr/>
          </p:nvSpPr>
          <p:spPr>
            <a:xfrm>
              <a:off x="8760994" y="1322499"/>
              <a:ext cx="2436395" cy="281712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49016" y="1635319"/>
              <a:ext cx="2027322" cy="305775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28" y="2566737"/>
            <a:ext cx="941070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78" y="3576053"/>
            <a:ext cx="9169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25" y="846137"/>
            <a:ext cx="102616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" y="148056"/>
            <a:ext cx="11133221" cy="7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3" y="891057"/>
            <a:ext cx="88392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74" y="2116607"/>
            <a:ext cx="6946900" cy="90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74" y="4332808"/>
            <a:ext cx="54864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" y="148056"/>
            <a:ext cx="11133221" cy="7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21" y="1181100"/>
            <a:ext cx="8001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975398"/>
            <a:ext cx="10515600" cy="505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is a normal curve?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normal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symbols are used to represent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the Empirical rule for normal distributions?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z-score?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How is a z-score calculated?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a percentile?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How do you determine a percentile?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1743462"/>
            <a:ext cx="10515600" cy="326744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0432FF"/>
                </a:solidFill>
              </a:rPr>
              <a:t>Mathia</a:t>
            </a:r>
            <a:r>
              <a:rPr lang="en-US" sz="6000" b="1" dirty="0" smtClean="0">
                <a:solidFill>
                  <a:srgbClr val="0432FF"/>
                </a:solidFill>
              </a:rPr>
              <a:t> time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008F00"/>
                </a:solidFill>
              </a:rPr>
              <a:t>Keep your notes and </a:t>
            </a:r>
            <a:r>
              <a:rPr lang="en-US" sz="6000" b="1" dirty="0" err="1" smtClean="0">
                <a:solidFill>
                  <a:srgbClr val="008F00"/>
                </a:solidFill>
              </a:rPr>
              <a:t>Mathia</a:t>
            </a:r>
            <a:r>
              <a:rPr lang="en-US" sz="6000" b="1" dirty="0" smtClean="0">
                <a:solidFill>
                  <a:srgbClr val="008F00"/>
                </a:solidFill>
              </a:rPr>
              <a:t> notebook out.</a:t>
            </a:r>
            <a:endParaRPr lang="en-US" sz="6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9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is a normal curve?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normal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symbol represents the mean of a population?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symbol represents the mean of a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symbols are used to represent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the Empirical rule for normal distributions?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2" y="673100"/>
            <a:ext cx="57531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008188"/>
            <a:ext cx="55499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24" y="3024188"/>
            <a:ext cx="5064125" cy="287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14700" y="1089890"/>
            <a:ext cx="3262563" cy="2563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83731" y="1386668"/>
            <a:ext cx="3832058" cy="27861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2" y="673100"/>
            <a:ext cx="57531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62" y="1903409"/>
            <a:ext cx="6680200" cy="66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3" y="4980016"/>
            <a:ext cx="7226300" cy="12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2" y="2363782"/>
            <a:ext cx="4244973" cy="24138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14700" y="1089890"/>
            <a:ext cx="3262563" cy="2563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83731" y="1386668"/>
            <a:ext cx="3832058" cy="27861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2" y="673100"/>
            <a:ext cx="57531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2" y="1847059"/>
            <a:ext cx="67056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38" y="4777590"/>
            <a:ext cx="6883400" cy="142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2" y="2363782"/>
            <a:ext cx="4244973" cy="24138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14700" y="1089890"/>
            <a:ext cx="3262563" cy="2563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83731" y="1386668"/>
            <a:ext cx="3832058" cy="27861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2" y="673100"/>
            <a:ext cx="57531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1840698"/>
            <a:ext cx="6718300" cy="58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4929188"/>
            <a:ext cx="69469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2" y="2362200"/>
            <a:ext cx="4244973" cy="24138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14700" y="1089890"/>
            <a:ext cx="3262563" cy="2563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83731" y="1386668"/>
            <a:ext cx="3832058" cy="27861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5" y="1730376"/>
            <a:ext cx="9436100" cy="145293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22425" y="1888620"/>
            <a:ext cx="9378950" cy="897443"/>
            <a:chOff x="1056102" y="2017208"/>
            <a:chExt cx="9378950" cy="897443"/>
          </a:xfrm>
        </p:grpSpPr>
        <p:sp>
          <p:nvSpPr>
            <p:cNvPr id="5" name="Rounded Rectangle 4"/>
            <p:cNvSpPr/>
            <p:nvPr/>
          </p:nvSpPr>
          <p:spPr>
            <a:xfrm>
              <a:off x="1056102" y="2017208"/>
              <a:ext cx="9036049" cy="216162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56104" y="2626995"/>
              <a:ext cx="3449636" cy="287656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56102" y="2326004"/>
              <a:ext cx="9378950" cy="231459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8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2997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673100"/>
            <a:ext cx="7505700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3522662"/>
            <a:ext cx="8216900" cy="8001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26869" y="704880"/>
            <a:ext cx="2364205" cy="25764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75183" y="969573"/>
            <a:ext cx="3479133" cy="23358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8782</TotalTime>
  <Words>218</Words>
  <Application>Microsoft Office PowerPoint</Application>
  <PresentationFormat>Widescreen</PresentationFormat>
  <Paragraphs>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Office Theme</vt:lpstr>
      <vt:lpstr>1.3 Below the Line, Above the Line, and Between the Lines</vt:lpstr>
      <vt:lpstr>PowerPoint Presentation</vt:lpstr>
      <vt:lpstr>Let’s review what we’ve covered…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 what we’ve covered thus far…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 what we’ve covered…</vt:lpstr>
      <vt:lpstr>Mathia time  Keep your notes and Mathia notebook out.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Recharge it!</dc:title>
  <dc:creator>Marie Stevenson</dc:creator>
  <cp:lastModifiedBy>Ballard, Kim (kballard1@psusd.us)</cp:lastModifiedBy>
  <cp:revision>61</cp:revision>
  <dcterms:created xsi:type="dcterms:W3CDTF">2017-08-13T04:44:42Z</dcterms:created>
  <dcterms:modified xsi:type="dcterms:W3CDTF">2017-08-21T18:09:59Z</dcterms:modified>
</cp:coreProperties>
</file>