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356" r:id="rId4"/>
    <p:sldId id="354" r:id="rId5"/>
    <p:sldId id="357" r:id="rId6"/>
    <p:sldId id="355" r:id="rId7"/>
    <p:sldId id="358" r:id="rId8"/>
    <p:sldId id="360" r:id="rId9"/>
    <p:sldId id="361" r:id="rId10"/>
    <p:sldId id="292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  <a:srgbClr val="0432FF"/>
    <a:srgbClr val="00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625"/>
    <p:restoredTop sz="94595"/>
  </p:normalViewPr>
  <p:slideViewPr>
    <p:cSldViewPr snapToGrid="0" snapToObjects="1">
      <p:cViewPr varScale="1">
        <p:scale>
          <a:sx n="108" d="100"/>
          <a:sy n="108" d="100"/>
        </p:scale>
        <p:origin x="12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008F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7F1E-34C2-6440-8CDE-C1ED46C7ED5D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253B-4C11-4647-83A4-6697C04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7F1E-34C2-6440-8CDE-C1ED46C7ED5D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253B-4C11-4647-83A4-6697C04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7F1E-34C2-6440-8CDE-C1ED46C7ED5D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253B-4C11-4647-83A4-6697C04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6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7F1E-34C2-6440-8CDE-C1ED46C7ED5D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253B-4C11-4647-83A4-6697C04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8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7F1E-34C2-6440-8CDE-C1ED46C7ED5D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253B-4C11-4647-83A4-6697C04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2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7F1E-34C2-6440-8CDE-C1ED46C7ED5D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253B-4C11-4647-83A4-6697C04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9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7F1E-34C2-6440-8CDE-C1ED46C7ED5D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253B-4C11-4647-83A4-6697C04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1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7F1E-34C2-6440-8CDE-C1ED46C7ED5D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253B-4C11-4647-83A4-6697C04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8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7F1E-34C2-6440-8CDE-C1ED46C7ED5D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253B-4C11-4647-83A4-6697C04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7F1E-34C2-6440-8CDE-C1ED46C7ED5D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253B-4C11-4647-83A4-6697C04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96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7F1E-34C2-6440-8CDE-C1ED46C7ED5D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253B-4C11-4647-83A4-6697C04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4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47F1E-34C2-6440-8CDE-C1ED46C7ED5D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8253B-4C11-4647-83A4-6697C042E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9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91909"/>
            <a:ext cx="9144000" cy="1199900"/>
          </a:xfrm>
        </p:spPr>
        <p:txBody>
          <a:bodyPr>
            <a:normAutofit/>
          </a:bodyPr>
          <a:lstStyle/>
          <a:p>
            <a:r>
              <a:rPr lang="en-US" b="1" dirty="0" smtClean="0"/>
              <a:t>1.4 </a:t>
            </a:r>
            <a:r>
              <a:rPr lang="en-US" b="1" dirty="0"/>
              <a:t>You Make the Call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8179" y="3187123"/>
            <a:ext cx="11043821" cy="281418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b="1" u="sng" dirty="0" smtClean="0"/>
              <a:t>Topic</a:t>
            </a:r>
            <a:r>
              <a:rPr lang="en-US" sz="4000" b="1" dirty="0" smtClean="0"/>
              <a:t>: 1.4 Normal Probability</a:t>
            </a:r>
          </a:p>
          <a:p>
            <a:pPr algn="l"/>
            <a:endParaRPr lang="en-US" sz="4000" b="1" dirty="0">
              <a:solidFill>
                <a:srgbClr val="008F00"/>
              </a:solidFill>
            </a:endParaRPr>
          </a:p>
          <a:p>
            <a:pPr algn="l"/>
            <a:r>
              <a:rPr lang="en-US" sz="4000" b="1" u="sng" dirty="0"/>
              <a:t>Essential Question: </a:t>
            </a:r>
            <a:endParaRPr lang="en-US" sz="4000" b="1" u="sng" dirty="0" smtClean="0"/>
          </a:p>
          <a:p>
            <a:pPr algn="l"/>
            <a:r>
              <a:rPr lang="en-US" sz="4000" b="1" dirty="0" smtClean="0"/>
              <a:t>How </a:t>
            </a:r>
            <a:r>
              <a:rPr lang="en-US" sz="4000" b="1" dirty="0"/>
              <a:t>do you use a Normal Distribution to find percentiles for </a:t>
            </a:r>
            <a:r>
              <a:rPr lang="en-US" sz="4000" b="1" dirty="0" smtClean="0"/>
              <a:t>situations involving </a:t>
            </a:r>
            <a:r>
              <a:rPr lang="en-US" sz="4000" b="1" dirty="0"/>
              <a:t>probability?</a:t>
            </a:r>
            <a:endParaRPr lang="en-US" sz="4000" b="1" dirty="0">
              <a:solidFill>
                <a:srgbClr val="008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62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80303"/>
            <a:ext cx="10515600" cy="1325563"/>
          </a:xfrm>
        </p:spPr>
        <p:txBody>
          <a:bodyPr/>
          <a:lstStyle/>
          <a:p>
            <a:r>
              <a:rPr lang="en-US" b="1" dirty="0" smtClean="0"/>
              <a:t>Let’s review what we’ve covered</a:t>
            </a:r>
            <a:r>
              <a:rPr lang="mr-IN" b="1" dirty="0" smtClean="0"/>
              <a:t>…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975398"/>
            <a:ext cx="10515600" cy="50564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7030A0"/>
                </a:solidFill>
              </a:rPr>
              <a:t>What is the Empirical rule for normal distributions?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FFC000"/>
                </a:solidFill>
              </a:rPr>
              <a:t>What is a z-score?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008F00"/>
                </a:solidFill>
              </a:rPr>
              <a:t>How is a z-score calculated?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0432FF"/>
                </a:solidFill>
              </a:rPr>
              <a:t>What is a percentile?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FF0000"/>
                </a:solidFill>
              </a:rPr>
              <a:t>How do you determine a percentile?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7030A0"/>
                </a:solidFill>
              </a:rPr>
              <a:t>How do you determine the probability of a given data value within a normal distribution?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 smtClean="0">
              <a:solidFill>
                <a:srgbClr val="008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93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158" y="1743462"/>
            <a:ext cx="10515600" cy="3267449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rgbClr val="0432FF"/>
                </a:solidFill>
              </a:rPr>
              <a:t>Mathia</a:t>
            </a:r>
            <a:r>
              <a:rPr lang="en-US" sz="6000" b="1" dirty="0" smtClean="0">
                <a:solidFill>
                  <a:srgbClr val="0432FF"/>
                </a:solidFill>
              </a:rPr>
              <a:t> time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>
                <a:solidFill>
                  <a:srgbClr val="008F00"/>
                </a:solidFill>
              </a:rPr>
              <a:t>Keep your notes and </a:t>
            </a:r>
            <a:r>
              <a:rPr lang="en-US" sz="6000" b="1" dirty="0" err="1" smtClean="0">
                <a:solidFill>
                  <a:srgbClr val="008F00"/>
                </a:solidFill>
              </a:rPr>
              <a:t>Mathia</a:t>
            </a:r>
            <a:r>
              <a:rPr lang="en-US" sz="6000" b="1" dirty="0" smtClean="0">
                <a:solidFill>
                  <a:srgbClr val="008F00"/>
                </a:solidFill>
              </a:rPr>
              <a:t> notebook out.</a:t>
            </a:r>
            <a:endParaRPr lang="en-US" sz="6000" b="1" dirty="0">
              <a:solidFill>
                <a:srgbClr val="008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99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811" y="1669716"/>
            <a:ext cx="1029970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53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80303"/>
            <a:ext cx="10515600" cy="1325563"/>
          </a:xfrm>
        </p:spPr>
        <p:txBody>
          <a:bodyPr/>
          <a:lstStyle/>
          <a:p>
            <a:r>
              <a:rPr lang="en-US" b="1" dirty="0" smtClean="0"/>
              <a:t>Let’s review what we’ve covered</a:t>
            </a:r>
            <a:r>
              <a:rPr lang="mr-IN" b="1" dirty="0" smtClean="0"/>
              <a:t>…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975398"/>
            <a:ext cx="10515600" cy="50564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FF9300"/>
                </a:solidFill>
              </a:rPr>
              <a:t>What is a normal curve?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008F00"/>
                </a:solidFill>
              </a:rPr>
              <a:t>What is a normal distribution?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0432FF"/>
                </a:solidFill>
              </a:rPr>
              <a:t>What is standard deviation?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FF0000"/>
                </a:solidFill>
              </a:rPr>
              <a:t>What symbols are used to represent standard deviation?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7030A0"/>
                </a:solidFill>
              </a:rPr>
              <a:t>What is the Empirical rule for normal distributions?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FFC000"/>
                </a:solidFill>
              </a:rPr>
              <a:t>What is a z-score?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008F00"/>
                </a:solidFill>
              </a:rPr>
              <a:t>How is a z-score calculated?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0432FF"/>
                </a:solidFill>
              </a:rPr>
              <a:t>What is a percentile?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FF0000"/>
                </a:solidFill>
              </a:rPr>
              <a:t>How do you determine a percentile?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 smtClean="0">
              <a:solidFill>
                <a:srgbClr val="008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59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916" y="32084"/>
            <a:ext cx="9029700" cy="5969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766" y="628984"/>
            <a:ext cx="7366000" cy="609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766" y="1460500"/>
            <a:ext cx="7810500" cy="39243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935704" y="933784"/>
            <a:ext cx="5807243" cy="317500"/>
          </a:xfrm>
          <a:prstGeom prst="roundRect">
            <a:avLst/>
          </a:prstGeom>
          <a:solidFill>
            <a:srgbClr val="00B050">
              <a:alpha val="3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490203" y="1826490"/>
            <a:ext cx="5226050" cy="226899"/>
          </a:xfrm>
          <a:prstGeom prst="roundRect">
            <a:avLst/>
          </a:prstGeom>
          <a:noFill/>
          <a:ln w="38100">
            <a:solidFill>
              <a:srgbClr val="7030A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129256" y="1810448"/>
            <a:ext cx="7704556" cy="531699"/>
            <a:chOff x="2129256" y="1810448"/>
            <a:chExt cx="7704556" cy="531699"/>
          </a:xfrm>
        </p:grpSpPr>
        <p:sp>
          <p:nvSpPr>
            <p:cNvPr id="7" name="Rounded Rectangle 6"/>
            <p:cNvSpPr/>
            <p:nvPr/>
          </p:nvSpPr>
          <p:spPr>
            <a:xfrm>
              <a:off x="2129256" y="2091185"/>
              <a:ext cx="2603165" cy="250962"/>
            </a:xfrm>
            <a:prstGeom prst="roundRect">
              <a:avLst/>
            </a:prstGeom>
            <a:noFill/>
            <a:ln w="38100">
              <a:solidFill>
                <a:srgbClr val="7030A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8185152" y="1810448"/>
              <a:ext cx="1648660" cy="242941"/>
            </a:xfrm>
            <a:prstGeom prst="roundRect">
              <a:avLst/>
            </a:prstGeom>
            <a:noFill/>
            <a:ln w="38100">
              <a:solidFill>
                <a:srgbClr val="7030A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80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916" y="32084"/>
            <a:ext cx="9029700" cy="596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916" y="628984"/>
            <a:ext cx="7569200" cy="596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916" y="1257634"/>
            <a:ext cx="7277100" cy="1130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816" y="2419684"/>
            <a:ext cx="7353300" cy="609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916" y="3090444"/>
            <a:ext cx="7366000" cy="1701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806" y="4786897"/>
            <a:ext cx="7289800" cy="622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806" y="5409197"/>
            <a:ext cx="7505700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3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79" y="32084"/>
            <a:ext cx="9105900" cy="55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442" y="558800"/>
            <a:ext cx="7518400" cy="11176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483893" y="853573"/>
            <a:ext cx="7243012" cy="510006"/>
            <a:chOff x="1483893" y="853573"/>
            <a:chExt cx="7243012" cy="510006"/>
          </a:xfrm>
        </p:grpSpPr>
        <p:sp>
          <p:nvSpPr>
            <p:cNvPr id="8" name="Rounded Rectangle 7"/>
            <p:cNvSpPr/>
            <p:nvPr/>
          </p:nvSpPr>
          <p:spPr>
            <a:xfrm>
              <a:off x="5021178" y="853573"/>
              <a:ext cx="3705727" cy="253332"/>
            </a:xfrm>
            <a:prstGeom prst="roundRect">
              <a:avLst/>
            </a:prstGeom>
            <a:solidFill>
              <a:srgbClr val="0432FF">
                <a:alpha val="30000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483893" y="1134310"/>
              <a:ext cx="4178970" cy="229269"/>
            </a:xfrm>
            <a:prstGeom prst="roundRect">
              <a:avLst/>
            </a:prstGeom>
            <a:solidFill>
              <a:srgbClr val="0432FF">
                <a:alpha val="30000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459831" y="1134309"/>
            <a:ext cx="7491665" cy="485944"/>
            <a:chOff x="1459831" y="1134309"/>
            <a:chExt cx="7491665" cy="485944"/>
          </a:xfrm>
        </p:grpSpPr>
        <p:sp>
          <p:nvSpPr>
            <p:cNvPr id="11" name="Rounded Rectangle 10"/>
            <p:cNvSpPr/>
            <p:nvPr/>
          </p:nvSpPr>
          <p:spPr>
            <a:xfrm>
              <a:off x="5686926" y="1134309"/>
              <a:ext cx="3264570" cy="277395"/>
            </a:xfrm>
            <a:prstGeom prst="roundRect">
              <a:avLst/>
            </a:prstGeom>
            <a:solidFill>
              <a:srgbClr val="FF9300">
                <a:alpha val="30000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459831" y="1366920"/>
              <a:ext cx="4844716" cy="253333"/>
            </a:xfrm>
            <a:prstGeom prst="roundRect">
              <a:avLst/>
            </a:prstGeom>
            <a:solidFill>
              <a:srgbClr val="FF9300">
                <a:alpha val="30000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79" y="1733216"/>
            <a:ext cx="7366000" cy="9398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390" y="2729832"/>
            <a:ext cx="746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2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748" y="0"/>
            <a:ext cx="9029700" cy="609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051" y="1005305"/>
            <a:ext cx="9106569" cy="3285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32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748" y="0"/>
            <a:ext cx="9029700" cy="609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04" y="1059448"/>
            <a:ext cx="8563143" cy="381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2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748" y="0"/>
            <a:ext cx="9029700" cy="609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526" y="983247"/>
            <a:ext cx="8732922" cy="33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37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11415</TotalTime>
  <Words>148</Words>
  <Application>Microsoft Office PowerPoint</Application>
  <PresentationFormat>Widescreen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Mangal</vt:lpstr>
      <vt:lpstr>Office Theme</vt:lpstr>
      <vt:lpstr>1.4 You Make the Call</vt:lpstr>
      <vt:lpstr>PowerPoint Presentation</vt:lpstr>
      <vt:lpstr>Let’s review what we’ve covered…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Let’s review what we’ve covered…</vt:lpstr>
      <vt:lpstr>Mathia time  Keep your notes and Mathia notebook out.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Recharge it!</dc:title>
  <dc:creator>Marie Stevenson</dc:creator>
  <cp:lastModifiedBy>Ballard, Kim (kballard1@psusd.us)</cp:lastModifiedBy>
  <cp:revision>66</cp:revision>
  <dcterms:created xsi:type="dcterms:W3CDTF">2017-08-13T04:44:42Z</dcterms:created>
  <dcterms:modified xsi:type="dcterms:W3CDTF">2017-08-22T17:01:19Z</dcterms:modified>
</cp:coreProperties>
</file>