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88" r:id="rId5"/>
    <p:sldId id="261" r:id="rId6"/>
    <p:sldId id="262" r:id="rId7"/>
    <p:sldId id="263" r:id="rId8"/>
    <p:sldId id="265" r:id="rId9"/>
    <p:sldId id="266" r:id="rId10"/>
    <p:sldId id="270" r:id="rId11"/>
    <p:sldId id="289" r:id="rId12"/>
    <p:sldId id="290" r:id="rId13"/>
    <p:sldId id="271" r:id="rId14"/>
    <p:sldId id="275" r:id="rId15"/>
    <p:sldId id="277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0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3338552-3C70-48E1-8FB8-6434D6061016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49175B-2AC8-4096-B819-D0DDEE406F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8552-3C70-48E1-8FB8-6434D6061016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75B-2AC8-4096-B819-D0DDEE406F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8552-3C70-48E1-8FB8-6434D6061016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75B-2AC8-4096-B819-D0DDEE406F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8552-3C70-48E1-8FB8-6434D6061016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75B-2AC8-4096-B819-D0DDEE406F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8552-3C70-48E1-8FB8-6434D6061016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75B-2AC8-4096-B819-D0DDEE406F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8552-3C70-48E1-8FB8-6434D6061016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75B-2AC8-4096-B819-D0DDEE406F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338552-3C70-48E1-8FB8-6434D6061016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49175B-2AC8-4096-B819-D0DDEE406F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3338552-3C70-48E1-8FB8-6434D6061016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49175B-2AC8-4096-B819-D0DDEE406F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8552-3C70-48E1-8FB8-6434D6061016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75B-2AC8-4096-B819-D0DDEE406F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8552-3C70-48E1-8FB8-6434D6061016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75B-2AC8-4096-B819-D0DDEE406F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8552-3C70-48E1-8FB8-6434D6061016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75B-2AC8-4096-B819-D0DDEE406F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3338552-3C70-48E1-8FB8-6434D6061016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49175B-2AC8-4096-B819-D0DDEE406F8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11 Sample Surveys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1 Support</a:t>
            </a:r>
          </a:p>
        </p:txBody>
      </p:sp>
    </p:spTree>
    <p:extLst>
      <p:ext uri="{BB962C8B-B14F-4D97-AF65-F5344CB8AC3E}">
        <p14:creationId xmlns:p14="http://schemas.microsoft.com/office/powerpoint/2010/main" val="3278161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Random Samples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We draw samples because we can’t work with the entire population.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be sure that the statistics we compute from the sample reflect the corresponding parameters accurately.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sample that does this is said to be </a:t>
            </a: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representative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8498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SAMPLING METHODS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ways to properly conduct a survey to avoid bias and to correctly represent the population.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49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Common Sampling Methods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Each has a design or method to achieve randomness, avoid bias, and/or collect the desired data.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Simple Random Sample (SRS)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Stratified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Cluster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Multistage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Systematic</a:t>
            </a:r>
            <a:endParaRPr lang="en-US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8413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1) Simple </a:t>
            </a:r>
            <a:r>
              <a:rPr lang="en-US" b="1" u="sng" dirty="0" smtClean="0"/>
              <a:t>Random </a:t>
            </a:r>
            <a:r>
              <a:rPr lang="en-US" b="1" u="sng" dirty="0" smtClean="0"/>
              <a:t>Samples</a:t>
            </a:r>
            <a:endParaRPr lang="en-US" b="1" u="sng" dirty="0" smtClean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864" y="1905000"/>
            <a:ext cx="8294687" cy="4572000"/>
          </a:xfrm>
        </p:spPr>
        <p:txBody>
          <a:bodyPr>
            <a:normAutofit lnSpcReduction="10000"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600" dirty="0" smtClean="0"/>
              <a:t>We will insist that every possible </a:t>
            </a:r>
            <a:r>
              <a:rPr lang="en-US" sz="2600" i="1" dirty="0" smtClean="0"/>
              <a:t>sample</a:t>
            </a:r>
            <a:r>
              <a:rPr lang="en-US" sz="2600" dirty="0" smtClean="0"/>
              <a:t> of the size we plan to draw has an equal chance to be selected. </a:t>
            </a:r>
          </a:p>
          <a:p>
            <a:pPr marL="742950" lvl="1" indent="-285750" eaLnBrk="1" hangingPunct="1">
              <a:lnSpc>
                <a:spcPct val="90000"/>
              </a:lnSpc>
            </a:pP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drawn in this way is called a </a:t>
            </a:r>
            <a:r>
              <a:rPr lang="en-US" sz="2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Random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(SRS).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z="2600" dirty="0" smtClean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600" dirty="0" smtClean="0"/>
              <a:t>An </a:t>
            </a:r>
            <a:r>
              <a:rPr lang="en-US" sz="2600" dirty="0" smtClean="0"/>
              <a:t>SRS is the standard against which we measure other sampling methods, and the sampling method on which the theory of working with sampled data is based</a:t>
            </a:r>
            <a:r>
              <a:rPr lang="en-US" sz="2600" dirty="0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z="26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600" i="1" dirty="0" smtClean="0"/>
              <a:t>This is similar to our randomness concepts in </a:t>
            </a:r>
            <a:r>
              <a:rPr lang="en-US" sz="2600" i="1" dirty="0" err="1" smtClean="0"/>
              <a:t>Ch</a:t>
            </a:r>
            <a:r>
              <a:rPr lang="en-US" sz="2600" i="1" dirty="0" smtClean="0"/>
              <a:t> 10</a:t>
            </a:r>
            <a:r>
              <a:rPr lang="en-US" sz="2600" dirty="0" smtClean="0"/>
              <a:t>.</a:t>
            </a:r>
            <a:endParaRPr lang="en-US" sz="2600" dirty="0" smtClean="0"/>
          </a:p>
        </p:txBody>
      </p:sp>
      <p:pic>
        <p:nvPicPr>
          <p:cNvPr id="3074" name="Picture 2" descr="Image result for simple random sampl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292225" cy="14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197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609600"/>
            <a:ext cx="8229600" cy="10668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2) Stratified Sampling</a:t>
            </a:r>
            <a:endParaRPr lang="en-US" b="1" u="sng" dirty="0" smtClean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population is first sliced into homogeneous groups, called </a:t>
            </a:r>
            <a:r>
              <a:rPr lang="en-US" dirty="0" smtClean="0">
                <a:solidFill>
                  <a:schemeClr val="hlink"/>
                </a:solidFill>
              </a:rPr>
              <a:t>strata</a:t>
            </a:r>
            <a:r>
              <a:rPr lang="en-US" dirty="0" smtClean="0"/>
              <a:t>, before the sample is selected</a:t>
            </a:r>
            <a:r>
              <a:rPr lang="en-US" dirty="0" smtClean="0"/>
              <a:t>.</a:t>
            </a:r>
          </a:p>
          <a:p>
            <a:pPr marL="635508" lvl="1" indent="-342900"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into groups of similar type, then randomly choose from each group.</a:t>
            </a:r>
            <a:endParaRPr lang="en-US" dirty="0"/>
          </a:p>
          <a:p>
            <a:pPr marL="635508" lvl="1" indent="-342900"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 with comparing groups within a population.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Image result for stratified s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19600"/>
            <a:ext cx="42862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435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u="sng" dirty="0" smtClean="0"/>
              <a:t>3) Cluster Sampling</a:t>
            </a:r>
            <a:endParaRPr lang="en-US" b="1" u="sng" dirty="0" smtClean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4687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Dividing the population </a:t>
            </a:r>
            <a:r>
              <a:rPr lang="en-US" i="1" dirty="0" smtClean="0"/>
              <a:t>into random heterogeneous groups</a:t>
            </a:r>
            <a:r>
              <a:rPr lang="en-US" dirty="0" smtClean="0"/>
              <a:t>, then choosing some from each cluster or within a cluster.</a:t>
            </a:r>
          </a:p>
          <a:p>
            <a:pPr marL="635508" lvl="1" indent="-342900">
              <a:lnSpc>
                <a:spcPct val="90000"/>
              </a:lnSpc>
            </a:pPr>
            <a:r>
              <a:rPr lang="en-US" dirty="0" smtClean="0"/>
              <a:t>Useful if surveying groups of students or districts in order to still create randomness in order to reduce bias.</a:t>
            </a:r>
            <a:endParaRPr lang="en-US" dirty="0" smtClean="0"/>
          </a:p>
        </p:txBody>
      </p:sp>
      <p:sp>
        <p:nvSpPr>
          <p:cNvPr id="2" name="AutoShape 2" descr="Image result for cluster sampl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4" descr="Image result for cluster sampl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032646"/>
            <a:ext cx="5715000" cy="262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417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95400"/>
            <a:ext cx="8294687" cy="4572000"/>
          </a:xfrm>
        </p:spPr>
        <p:txBody>
          <a:bodyPr>
            <a:normAutofit lnSpcReduction="10000"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Cluster sampling is not the same as stratified sampling.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stratify to ensure that our sample represents different groups in the population, and sample randomly within each stratum.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Strata are internally homogeneous, but differ from one another.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Clusters are more or less alike, are internally heterogeneous and each resembling the overall population.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select clusters to make sampling more practical or affordable.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477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u="sng" dirty="0" smtClean="0"/>
              <a:t>4) Multistage Sampling </a:t>
            </a:r>
            <a:endParaRPr lang="en-US" b="1" u="sng" dirty="0" smtClean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dirty="0" smtClean="0"/>
              <a:t>Sometimes we use a variety of sampling methods together.</a:t>
            </a:r>
          </a:p>
          <a:p>
            <a:pPr marL="342900" indent="-342900" eaLnBrk="1" hangingPunct="1"/>
            <a:r>
              <a:rPr lang="en-US" dirty="0" smtClean="0"/>
              <a:t>Sampling schemes that combine several methods are called </a:t>
            </a:r>
            <a:r>
              <a:rPr lang="en-US" dirty="0" smtClean="0">
                <a:solidFill>
                  <a:schemeClr val="hlink"/>
                </a:solidFill>
              </a:rPr>
              <a:t>multistage samples</a:t>
            </a:r>
            <a:r>
              <a:rPr lang="en-US" dirty="0" smtClean="0"/>
              <a:t>.</a:t>
            </a:r>
          </a:p>
          <a:p>
            <a:pPr marL="342900" indent="-342900" eaLnBrk="1" hangingPunct="1"/>
            <a:r>
              <a:rPr lang="en-US" dirty="0" smtClean="0"/>
              <a:t>Most surveys conducted by professional polling organizations use some combination of stratified and cluster sampling as well as simple random sampling.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94459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5) Systematic </a:t>
            </a:r>
            <a:r>
              <a:rPr lang="en-US" b="1" u="sng" dirty="0" smtClean="0"/>
              <a:t>Samples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524000"/>
            <a:ext cx="8294687" cy="4572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Sometimes we draw a sample by selecting individuals systematically.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example, you might survey every 10th person on an alphabetical list of students.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dirty="0" smtClean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When </a:t>
            </a:r>
            <a:r>
              <a:rPr lang="en-US" dirty="0" smtClean="0"/>
              <a:t>there is no reason to believe that the order of the list could be associated in any way with the responses sought, </a:t>
            </a:r>
            <a:r>
              <a:rPr lang="en-US" dirty="0" smtClean="0">
                <a:solidFill>
                  <a:schemeClr val="hlink"/>
                </a:solidFill>
              </a:rPr>
              <a:t>systematic sampling</a:t>
            </a:r>
            <a:r>
              <a:rPr lang="en-US" dirty="0" smtClean="0"/>
              <a:t> can give a representative sample.</a:t>
            </a:r>
          </a:p>
        </p:txBody>
      </p:sp>
      <p:sp>
        <p:nvSpPr>
          <p:cNvPr id="2" name="AutoShape 2" descr="Image result for systematic sampl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556" y="48768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621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We have learned ways to display, describe, and summarize data, but have been </a:t>
            </a:r>
            <a:r>
              <a:rPr lang="en-US" i="1" dirty="0" smtClean="0"/>
              <a:t>limited to examining the particular batch of data we have</a:t>
            </a:r>
            <a:r>
              <a:rPr lang="en-US" dirty="0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b="1" dirty="0" smtClean="0"/>
              <a:t>To make decisions, we need to go beyond the data at hand and to the world at large</a:t>
            </a:r>
            <a:r>
              <a:rPr lang="en-US" dirty="0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Let’s investigate </a:t>
            </a:r>
            <a:r>
              <a:rPr lang="en-US" i="1" dirty="0" smtClean="0"/>
              <a:t>three major ideas </a:t>
            </a:r>
            <a:r>
              <a:rPr lang="en-US" dirty="0" smtClean="0"/>
              <a:t>that will allow us to make this stretch…</a:t>
            </a:r>
          </a:p>
        </p:txBody>
      </p:sp>
    </p:spTree>
    <p:extLst>
      <p:ext uri="{BB962C8B-B14F-4D97-AF65-F5344CB8AC3E}">
        <p14:creationId xmlns:p14="http://schemas.microsoft.com/office/powerpoint/2010/main" val="393839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 1: Examine a Part of the Whole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dirty="0" smtClean="0"/>
              <a:t>The first idea is to draw a sample. </a:t>
            </a:r>
          </a:p>
          <a:p>
            <a:pPr marL="742950" lvl="1" indent="-285750" eaLnBrk="1" hangingPunct="1"/>
            <a:r>
              <a:rPr lang="en-US" b="1" dirty="0" smtClean="0"/>
              <a:t>We’d like to know about an entire </a:t>
            </a:r>
            <a:r>
              <a:rPr lang="en-US" b="1" dirty="0" smtClean="0">
                <a:solidFill>
                  <a:schemeClr val="hlink"/>
                </a:solidFill>
              </a:rPr>
              <a:t>population</a:t>
            </a:r>
            <a:r>
              <a:rPr lang="en-US" b="1" dirty="0" smtClean="0"/>
              <a:t> of individuals, but examining all of them is usually impractical, if not impossible. </a:t>
            </a:r>
          </a:p>
          <a:p>
            <a:pPr marL="742950" lvl="1" indent="-285750" eaLnBrk="1" hangingPunct="1"/>
            <a:r>
              <a:rPr lang="en-US" b="1" dirty="0" smtClean="0"/>
              <a:t>We settle for examining a smaller group of individuals—a </a:t>
            </a:r>
            <a:r>
              <a:rPr lang="en-US" b="1" dirty="0" smtClean="0">
                <a:solidFill>
                  <a:schemeClr val="hlink"/>
                </a:solidFill>
              </a:rPr>
              <a:t>sample</a:t>
            </a:r>
            <a:r>
              <a:rPr lang="en-US" b="1" dirty="0" smtClean="0"/>
              <a:t>—selected from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234307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Idea 1: Examine a Part of the Whole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population and sample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89" y="2743200"/>
            <a:ext cx="7825962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14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smtClean="0"/>
              <a:t>Idea 1: Examine Part of the Whole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dirty="0" smtClean="0"/>
              <a:t>Opinion polls are examples of </a:t>
            </a:r>
            <a:r>
              <a:rPr lang="en-US" dirty="0" smtClean="0">
                <a:solidFill>
                  <a:schemeClr val="hlink"/>
                </a:solidFill>
              </a:rPr>
              <a:t>sample surveys</a:t>
            </a:r>
            <a:r>
              <a:rPr lang="en-US" dirty="0" smtClean="0"/>
              <a:t>, designed to ask questions of a small group of people in the hope of learning something about the entire population.</a:t>
            </a:r>
          </a:p>
          <a:p>
            <a:pPr marL="742950" lvl="1" indent="-285750"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pollsters work quite hard to ensure that the sample they take is representative of the population.</a:t>
            </a:r>
          </a:p>
          <a:p>
            <a:pPr marL="742950" lvl="1" indent="-285750"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not, the sample can give misleading information about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1072167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Avoiding Bias</a:t>
            </a:r>
            <a:endParaRPr lang="en-US" sz="3200" b="1" u="sng" dirty="0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953000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Sampling methods that, by their nature, tend to over- or under- emphasize some characteristics of the population are said to be </a:t>
            </a:r>
            <a:r>
              <a:rPr lang="en-US" dirty="0" smtClean="0">
                <a:solidFill>
                  <a:srgbClr val="FF0000"/>
                </a:solidFill>
              </a:rPr>
              <a:t>biased</a:t>
            </a:r>
            <a:r>
              <a:rPr lang="en-US" dirty="0" smtClean="0"/>
              <a:t>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 is the bane of sampling—the one thing above all to avoid.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usually no way to fix a biased sample and no way to salvage useful information from it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742950" lvl="1" indent="-285750" eaLnBrk="1" hangingPunct="1">
              <a:lnSpc>
                <a:spcPct val="90000"/>
              </a:lnSpc>
            </a:pPr>
            <a:endParaRPr lang="en-US" b="1" dirty="0" smtClean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The best way to avoid bias is to select individuals for the sample </a:t>
            </a:r>
            <a:r>
              <a:rPr lang="en-US" i="1" dirty="0" smtClean="0"/>
              <a:t>at random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7677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Idea 2: Randomize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98136"/>
          </a:xfrm>
        </p:spPr>
        <p:txBody>
          <a:bodyPr/>
          <a:lstStyle/>
          <a:p>
            <a:pPr marL="342900" indent="-342900" eaLnBrk="1" hangingPunct="1"/>
            <a:r>
              <a:rPr lang="en-US" dirty="0" smtClean="0"/>
              <a:t>Randomization can protect you against factors that you know are in the data. </a:t>
            </a:r>
          </a:p>
          <a:p>
            <a:pPr marL="742950" lvl="1" indent="-285750"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also help protect against factors you are not even aware of.</a:t>
            </a:r>
          </a:p>
          <a:p>
            <a:pPr marL="342900" indent="-342900" eaLnBrk="1" hangingPunct="1"/>
            <a:r>
              <a:rPr lang="en-US" dirty="0" smtClean="0">
                <a:solidFill>
                  <a:schemeClr val="hlink"/>
                </a:solidFill>
              </a:rPr>
              <a:t>Randomizing</a:t>
            </a:r>
            <a:r>
              <a:rPr lang="en-US" dirty="0" smtClean="0"/>
              <a:t> protects us from the influences of </a:t>
            </a:r>
            <a:r>
              <a:rPr lang="en-US" i="1" dirty="0" smtClean="0"/>
              <a:t>all</a:t>
            </a:r>
            <a:r>
              <a:rPr lang="en-US" dirty="0" smtClean="0"/>
              <a:t> the features of our population, even ones that we may not have thought about. </a:t>
            </a:r>
          </a:p>
          <a:p>
            <a:pPr marL="742950" lvl="1" indent="-285750"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Randomizing makes sure that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average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sample looks like the rest of the population. </a:t>
            </a:r>
          </a:p>
        </p:txBody>
      </p:sp>
    </p:spTree>
    <p:extLst>
      <p:ext uri="{BB962C8B-B14F-4D97-AF65-F5344CB8AC3E}">
        <p14:creationId xmlns:p14="http://schemas.microsoft.com/office/powerpoint/2010/main" val="999991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Idea 3: It’s the Sample Size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524000"/>
            <a:ext cx="8294687" cy="4572000"/>
          </a:xfrm>
        </p:spPr>
        <p:txBody>
          <a:bodyPr>
            <a:normAutofit lnSpcReduction="10000"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i="1" dirty="0" smtClean="0"/>
              <a:t>How large a random sample do we need for the sample to be reasonably representative of the population?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b="1" dirty="0" smtClean="0"/>
              <a:t>It’s the size of the sample, not the size of the population, that makes the difference in sampling.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Exception: If the population is small enough and the sample is more than 10% of the whole population, the population size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matter.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fraction</a:t>
            </a:r>
            <a:r>
              <a:rPr lang="en-US" dirty="0" smtClean="0"/>
              <a:t> of the population that you’ve sampled doesn’t matter. It’s the </a:t>
            </a:r>
            <a:r>
              <a:rPr lang="en-US" i="1" dirty="0" smtClean="0"/>
              <a:t>sample size</a:t>
            </a:r>
            <a:r>
              <a:rPr lang="en-US" dirty="0" smtClean="0"/>
              <a:t> itself that’s important.</a:t>
            </a:r>
          </a:p>
        </p:txBody>
      </p:sp>
    </p:spTree>
    <p:extLst>
      <p:ext uri="{BB962C8B-B14F-4D97-AF65-F5344CB8AC3E}">
        <p14:creationId xmlns:p14="http://schemas.microsoft.com/office/powerpoint/2010/main" val="1518278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Does a Census Make Sense</a:t>
            </a:r>
            <a:r>
              <a:rPr lang="en-US" dirty="0" smtClean="0"/>
              <a:t>?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b="1" u="sng" dirty="0" smtClean="0"/>
              <a:t>Census</a:t>
            </a:r>
            <a:r>
              <a:rPr lang="en-US" dirty="0" smtClean="0"/>
              <a:t> – survey of the entire population.</a:t>
            </a:r>
          </a:p>
          <a:p>
            <a:pPr marL="342900" indent="-342900" eaLnBrk="1" hangingPunct="1"/>
            <a:endParaRPr lang="en-US" dirty="0"/>
          </a:p>
          <a:p>
            <a:pPr marL="342900" indent="-342900" eaLnBrk="1" hangingPunct="1"/>
            <a:r>
              <a:rPr lang="en-US" dirty="0" smtClean="0"/>
              <a:t>Problems: </a:t>
            </a:r>
          </a:p>
          <a:p>
            <a:pPr marL="635508" lvl="1" indent="-34290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 to survey everyone</a:t>
            </a:r>
          </a:p>
          <a:p>
            <a:pPr marL="635508" lvl="1" indent="-34290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Populations change</a:t>
            </a:r>
          </a:p>
          <a:p>
            <a:pPr marL="635508" lvl="1" indent="-34290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complex and may not show 100% results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355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929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Ch 11 Sample Surveys</vt:lpstr>
      <vt:lpstr>Background</vt:lpstr>
      <vt:lpstr>Idea 1: Examine a Part of the Whole</vt:lpstr>
      <vt:lpstr>Idea 1: Examine a Part of the Whole</vt:lpstr>
      <vt:lpstr>Idea 1: Examine Part of the Whole </vt:lpstr>
      <vt:lpstr>Avoiding Bias</vt:lpstr>
      <vt:lpstr>Idea 2: Randomize</vt:lpstr>
      <vt:lpstr>Idea 3: It’s the Sample Size</vt:lpstr>
      <vt:lpstr>Does a Census Make Sense?</vt:lpstr>
      <vt:lpstr>Simple Random Samples</vt:lpstr>
      <vt:lpstr>SAMPLING METHODS </vt:lpstr>
      <vt:lpstr>Common Sampling Methods</vt:lpstr>
      <vt:lpstr>1) Simple Random Samples</vt:lpstr>
      <vt:lpstr>2) Stratified Sampling</vt:lpstr>
      <vt:lpstr>3) Cluster Sampling</vt:lpstr>
      <vt:lpstr>PowerPoint Presentation</vt:lpstr>
      <vt:lpstr>4) Multistage Sampling </vt:lpstr>
      <vt:lpstr>5) Systematic Samples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11 Sample Surveys</dc:title>
  <dc:creator>Ballard, Kim (kballard1@psusd.us)</dc:creator>
  <cp:lastModifiedBy>Ballard, Kim (kballard1@psusd.us)</cp:lastModifiedBy>
  <cp:revision>9</cp:revision>
  <dcterms:created xsi:type="dcterms:W3CDTF">2017-01-19T18:38:16Z</dcterms:created>
  <dcterms:modified xsi:type="dcterms:W3CDTF">2017-01-19T19:14:27Z</dcterms:modified>
</cp:coreProperties>
</file>