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4" r:id="rId3"/>
    <p:sldId id="265" r:id="rId4"/>
    <p:sldId id="266" r:id="rId5"/>
    <p:sldId id="268" r:id="rId6"/>
    <p:sldId id="269" r:id="rId7"/>
    <p:sldId id="270" r:id="rId8"/>
    <p:sldId id="271" r:id="rId9"/>
    <p:sldId id="272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3E706-8C80-4A33-8EC0-DF34D8F75633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818CC-757C-40B8-88FA-4E4A52B6B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05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4738617-7180-4A4E-AAF5-06350DD50825}" type="slidenum">
              <a:rPr lang="en-CA" smtClean="0">
                <a:latin typeface="Tahoma" pitchFamily="34" charset="0"/>
                <a:ea typeface="ＭＳ Ｐゴシック" pitchFamily="34" charset="-128"/>
              </a:rPr>
              <a:pPr/>
              <a:t>2</a:t>
            </a:fld>
            <a:endParaRPr lang="en-CA" smtClean="0"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9A2F359-2B8C-4F02-9E65-8E74B75CB73C}" type="slidenum">
              <a:rPr lang="en-CA" smtClean="0">
                <a:latin typeface="Tahoma" pitchFamily="34" charset="0"/>
                <a:ea typeface="ＭＳ Ｐゴシック" pitchFamily="34" charset="-128"/>
              </a:rPr>
              <a:pPr/>
              <a:t>3</a:t>
            </a:fld>
            <a:endParaRPr lang="en-CA" smtClean="0"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00FFCB3-55E1-4C79-9CDF-C9A643B903EC}" type="slidenum">
              <a:rPr lang="en-CA" smtClean="0">
                <a:latin typeface="Tahoma" pitchFamily="34" charset="0"/>
                <a:ea typeface="ＭＳ Ｐゴシック" pitchFamily="34" charset="-128"/>
              </a:rPr>
              <a:pPr/>
              <a:t>4</a:t>
            </a:fld>
            <a:endParaRPr lang="en-CA" smtClean="0"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4F7E961-87DC-4BFA-BA55-54B48A906781}" type="slidenum">
              <a:rPr lang="en-CA" smtClean="0">
                <a:latin typeface="Tahoma" pitchFamily="34" charset="0"/>
                <a:ea typeface="ＭＳ Ｐゴシック" pitchFamily="34" charset="-128"/>
              </a:rPr>
              <a:pPr/>
              <a:t>5</a:t>
            </a:fld>
            <a:endParaRPr lang="en-CA" smtClean="0"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27F07-8434-458B-B4FD-C55B2362BF0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10048A0-DB60-42AE-B30B-FACE6740A35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27F07-8434-458B-B4FD-C55B2362BF0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48A0-DB60-42AE-B30B-FACE6740A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27F07-8434-458B-B4FD-C55B2362BF0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48A0-DB60-42AE-B30B-FACE6740A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27F07-8434-458B-B4FD-C55B2362BF0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48A0-DB60-42AE-B30B-FACE6740A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27F07-8434-458B-B4FD-C55B2362BF0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48A0-DB60-42AE-B30B-FACE6740A35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27F07-8434-458B-B4FD-C55B2362BF0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48A0-DB60-42AE-B30B-FACE6740A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27F07-8434-458B-B4FD-C55B2362BF0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48A0-DB60-42AE-B30B-FACE6740A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27F07-8434-458B-B4FD-C55B2362BF0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48A0-DB60-42AE-B30B-FACE6740A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27F07-8434-458B-B4FD-C55B2362BF0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48A0-DB60-42AE-B30B-FACE6740A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27F07-8434-458B-B4FD-C55B2362BF0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48A0-DB60-42AE-B30B-FACE6740A35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27F07-8434-458B-B4FD-C55B2362BF0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48A0-DB60-42AE-B30B-FACE6740A35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F627F07-8434-458B-B4FD-C55B2362BF0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10048A0-DB60-42AE-B30B-FACE6740A35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2 support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11 Sample Surveys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030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What Else Can Go Wrong? (cont.)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b="1" dirty="0" smtClean="0"/>
              <a:t>Work hard to avoid influencing responses</a:t>
            </a:r>
            <a:r>
              <a:rPr lang="en-US" dirty="0" smtClean="0"/>
              <a:t>.</a:t>
            </a:r>
          </a:p>
          <a:p>
            <a:pPr marL="742950" lvl="1" indent="-285750" eaLnBrk="1" hangingPunct="1"/>
            <a:r>
              <a:rPr lang="en-US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Response bias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refers to anything in the survey design that influences the responses. </a:t>
            </a:r>
          </a:p>
          <a:p>
            <a:pPr marL="742950" lvl="1" indent="-285750" eaLnBrk="1" hangingPunct="1"/>
            <a:r>
              <a:rPr lang="en-US" sz="2400" dirty="0" smtClean="0"/>
              <a:t>For example, the </a:t>
            </a:r>
            <a:r>
              <a:rPr lang="en-US" sz="2400" i="1" dirty="0" smtClean="0"/>
              <a:t>wording</a:t>
            </a:r>
            <a:r>
              <a:rPr lang="en-US" sz="2400" dirty="0" smtClean="0"/>
              <a:t> of a question can influence the </a:t>
            </a:r>
            <a:r>
              <a:rPr lang="en-US" sz="2400" dirty="0" smtClean="0"/>
              <a:t>responses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80550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Valid Survey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94687" cy="4953000"/>
          </a:xfrm>
        </p:spPr>
        <p:txBody>
          <a:bodyPr/>
          <a:lstStyle/>
          <a:p>
            <a:pPr eaLnBrk="1" hangingPunct="1"/>
            <a:r>
              <a:rPr lang="en-US" dirty="0" smtClean="0"/>
              <a:t>It isn’t sufficient to just draw a sample and start asking questions. A </a:t>
            </a:r>
            <a:r>
              <a:rPr lang="en-US" i="1" dirty="0" smtClean="0"/>
              <a:t>valid</a:t>
            </a:r>
            <a:r>
              <a:rPr lang="en-US" dirty="0" smtClean="0"/>
              <a:t> survey yields the information we are seeking about the population we are interested in.  Before you set out to survey, ask yourself:</a:t>
            </a:r>
          </a:p>
          <a:p>
            <a:pPr lvl="1" eaLnBrk="1" hangingPunct="1"/>
            <a:r>
              <a:rPr lang="en-US" dirty="0" smtClean="0"/>
              <a:t>What do I want to know?</a:t>
            </a:r>
          </a:p>
          <a:p>
            <a:pPr lvl="1" eaLnBrk="1" hangingPunct="1"/>
            <a:r>
              <a:rPr lang="en-US" dirty="0" smtClean="0"/>
              <a:t>Am I asking the right respondents?</a:t>
            </a:r>
          </a:p>
          <a:p>
            <a:pPr lvl="1" eaLnBrk="1" hangingPunct="1"/>
            <a:r>
              <a:rPr lang="en-US" dirty="0" smtClean="0"/>
              <a:t>Am I asking the right questions?</a:t>
            </a:r>
          </a:p>
          <a:p>
            <a:pPr lvl="1" eaLnBrk="1" hangingPunct="1"/>
            <a:r>
              <a:rPr lang="en-US" dirty="0" smtClean="0"/>
              <a:t>What would I do with the answers if I had them; would they address the things I want to know?</a:t>
            </a:r>
          </a:p>
        </p:txBody>
      </p:sp>
    </p:spTree>
    <p:extLst>
      <p:ext uri="{BB962C8B-B14F-4D97-AF65-F5344CB8AC3E}">
        <p14:creationId xmlns:p14="http://schemas.microsoft.com/office/powerpoint/2010/main" val="3400314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44513" y="1600200"/>
            <a:ext cx="8294687" cy="4918075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These questions may sound obvious, but there are a number of pitfalls to avoid.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dirty="0" smtClean="0"/>
              <a:t>Know what you want to know.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dirty="0" smtClean="0"/>
              <a:t>Understand what you hope to learn and from whom you hope to learn it.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dirty="0" smtClean="0"/>
              <a:t>Use the right frame.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dirty="0" smtClean="0"/>
              <a:t>Be sure you have a suitable </a:t>
            </a:r>
            <a:r>
              <a:rPr lang="en-US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sampling frame</a:t>
            </a:r>
            <a:r>
              <a:rPr lang="en-US" dirty="0" smtClean="0"/>
              <a:t>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dirty="0" smtClean="0"/>
              <a:t>Tune your instrument.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dirty="0" smtClean="0"/>
              <a:t>The survey instrument itself can be the source of errors - too long yields less responses.</a:t>
            </a:r>
          </a:p>
          <a:p>
            <a:pPr marL="342900" indent="-342900"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The Valid </a:t>
            </a:r>
            <a:r>
              <a:rPr lang="en-US" sz="3200" dirty="0" smtClean="0"/>
              <a:t>Survey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35045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Ask specific rather than general questions.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Ask for quantitative results when possible.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Be careful in phrasing questions.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 respondent may not understand the question or may understand the question differently than the way the researcher intended it.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Even subtle differences in phrasing can make a difference</a:t>
            </a:r>
            <a:r>
              <a:rPr lang="en-US" dirty="0" smtClean="0"/>
              <a:t>.</a:t>
            </a:r>
          </a:p>
          <a:p>
            <a:r>
              <a:rPr lang="en-US" dirty="0"/>
              <a:t>Be careful in phrasing answers.</a:t>
            </a:r>
          </a:p>
          <a:p>
            <a:pPr lvl="1"/>
            <a:r>
              <a:rPr lang="en-US" dirty="0"/>
              <a:t>It’s often a better idea to offer choices rather than inviting a free response.</a:t>
            </a: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Valid Survey (cont.)</a:t>
            </a:r>
          </a:p>
        </p:txBody>
      </p:sp>
    </p:spTree>
    <p:extLst>
      <p:ext uri="{BB962C8B-B14F-4D97-AF65-F5344CB8AC3E}">
        <p14:creationId xmlns:p14="http://schemas.microsoft.com/office/powerpoint/2010/main" val="4090116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ChangeArrowheads="1"/>
          </p:cNvSpPr>
          <p:nvPr/>
        </p:nvSpPr>
        <p:spPr bwMode="auto">
          <a:xfrm>
            <a:off x="533400" y="2057400"/>
            <a:ext cx="829468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/>
          <a:lstStyle/>
          <a:p>
            <a:pPr marL="292100" indent="-2921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n"/>
            </a:pPr>
            <a:r>
              <a:rPr lang="en-US" sz="2800" dirty="0"/>
              <a:t>The best way to protect a survey from unanticipated measurement errors is to perform a pilot survey.</a:t>
            </a:r>
          </a:p>
          <a:p>
            <a:pPr marL="566738" lvl="1" indent="-254000">
              <a:spcBef>
                <a:spcPct val="20000"/>
              </a:spcBef>
              <a:buClr>
                <a:srgbClr val="EF9C51"/>
              </a:buClr>
              <a:buSzPct val="55000"/>
              <a:buFont typeface="Wingdings" pitchFamily="2" charset="2"/>
              <a:buChar char="n"/>
            </a:pPr>
            <a:r>
              <a:rPr lang="en-US" sz="2800" dirty="0"/>
              <a:t>A </a:t>
            </a:r>
            <a:r>
              <a:rPr 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pilot</a:t>
            </a:r>
            <a:r>
              <a:rPr lang="en-US" sz="2800" dirty="0"/>
              <a:t> is a trial run of a survey you eventually plan to give to a larger group.</a:t>
            </a:r>
          </a:p>
          <a:p>
            <a:pPr marL="566738" lvl="1" indent="-254000">
              <a:spcBef>
                <a:spcPct val="20000"/>
              </a:spcBef>
              <a:buClr>
                <a:srgbClr val="EF9C51"/>
              </a:buClr>
              <a:buSzPct val="55000"/>
              <a:buFont typeface="Wingdings" pitchFamily="2" charset="2"/>
              <a:buNone/>
            </a:pPr>
            <a:endParaRPr lang="en-US" sz="2800" dirty="0"/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Valid Survey (cont.)</a:t>
            </a:r>
          </a:p>
        </p:txBody>
      </p:sp>
    </p:spTree>
    <p:extLst>
      <p:ext uri="{BB962C8B-B14F-4D97-AF65-F5344CB8AC3E}">
        <p14:creationId xmlns:p14="http://schemas.microsoft.com/office/powerpoint/2010/main" val="3276499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Lots Can Go Wrong: How to Sample Badly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94687" cy="4953000"/>
          </a:xfrm>
        </p:spPr>
        <p:txBody>
          <a:bodyPr/>
          <a:lstStyle/>
          <a:p>
            <a:pPr marL="342900" indent="-342900" eaLnBrk="1" hangingPunct="1"/>
            <a:r>
              <a:rPr lang="en-US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Badly with Volunteers</a:t>
            </a:r>
            <a:r>
              <a:rPr lang="en-US" sz="2400" dirty="0" smtClean="0">
                <a:solidFill>
                  <a:schemeClr val="hlink"/>
                </a:solidFill>
              </a:rPr>
              <a:t>:</a:t>
            </a:r>
          </a:p>
          <a:p>
            <a:pPr marL="742950" lvl="1" indent="-285750" eaLnBrk="1" hangingPunct="1"/>
            <a:r>
              <a:rPr lang="en-US" sz="2400" dirty="0" smtClean="0"/>
              <a:t>In a </a:t>
            </a:r>
            <a:r>
              <a:rPr lang="en-US" sz="2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voluntary response sample</a:t>
            </a:r>
            <a:r>
              <a:rPr lang="en-US" sz="2400" dirty="0" smtClean="0"/>
              <a:t>, a large group of individuals is invited to respond, and all who do respond are counted. </a:t>
            </a:r>
          </a:p>
          <a:p>
            <a:pPr marL="1143000" lvl="2" indent="-228600" eaLnBrk="1" hangingPunct="1"/>
            <a:r>
              <a:rPr lang="en-US" dirty="0" smtClean="0"/>
              <a:t>Voluntary response samples are almost always biased, and so conclusions drawn from them are almost always wrong.</a:t>
            </a:r>
            <a:endParaRPr lang="en-US" sz="2000" dirty="0" smtClean="0"/>
          </a:p>
          <a:p>
            <a:pPr marL="742950" lvl="1" indent="-285750" eaLnBrk="1" hangingPunct="1"/>
            <a:r>
              <a:rPr lang="en-US" sz="2400" dirty="0" smtClean="0"/>
              <a:t>Voluntary response samples are often biased toward those with strong opinions or those who are strongly motivated.</a:t>
            </a:r>
          </a:p>
          <a:p>
            <a:pPr marL="742950" lvl="1" indent="-285750" eaLnBrk="1" hangingPunct="1"/>
            <a:r>
              <a:rPr lang="en-US" sz="2400" dirty="0" smtClean="0"/>
              <a:t>Since the sample is not representative, the resulting </a:t>
            </a:r>
            <a:r>
              <a:rPr lang="en-US" sz="2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voluntary response bias</a:t>
            </a:r>
            <a:r>
              <a:rPr lang="en-US" sz="2400" dirty="0" smtClean="0"/>
              <a:t> invalidates the survey.</a:t>
            </a:r>
          </a:p>
        </p:txBody>
      </p:sp>
    </p:spTree>
    <p:extLst>
      <p:ext uri="{BB962C8B-B14F-4D97-AF65-F5344CB8AC3E}">
        <p14:creationId xmlns:p14="http://schemas.microsoft.com/office/powerpoint/2010/main" val="579129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What Can Go Wrong?—or,</a:t>
            </a:r>
            <a:br>
              <a:rPr lang="en-US" sz="3200" dirty="0" smtClean="0"/>
            </a:br>
            <a:r>
              <a:rPr lang="en-US" sz="3200" dirty="0" smtClean="0"/>
              <a:t>How to Sample </a:t>
            </a:r>
            <a:r>
              <a:rPr lang="en-US" sz="3200" dirty="0" smtClean="0"/>
              <a:t>Badly</a:t>
            </a:r>
            <a:endParaRPr lang="en-US" sz="3200" dirty="0" smtClean="0"/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Badly, but Conveniently</a:t>
            </a:r>
            <a:r>
              <a:rPr lang="en-US" dirty="0" smtClean="0">
                <a:solidFill>
                  <a:schemeClr val="hlink"/>
                </a:solidFill>
              </a:rPr>
              <a:t>: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dirty="0" smtClean="0"/>
              <a:t>In </a:t>
            </a:r>
            <a:r>
              <a:rPr lang="en-US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convenience sampling</a:t>
            </a:r>
            <a:r>
              <a:rPr lang="en-US" dirty="0" smtClean="0"/>
              <a:t>, we simply include the individuals who are convenient. </a:t>
            </a: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en-US" sz="2800" dirty="0" smtClean="0"/>
              <a:t>Unfortunately, this group may not be representative of the population.</a:t>
            </a:r>
            <a:endParaRPr lang="en-US" dirty="0" smtClean="0"/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dirty="0" smtClean="0"/>
              <a:t>Convenience sampling is not only a problem for students or other beginning samplers.</a:t>
            </a: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en-US" sz="2800" dirty="0" smtClean="0"/>
              <a:t>In fact, it is a widespread problem in the business world—the easiest people for a company to sample are its own customers.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8452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What Can Go Wrong?—or,</a:t>
            </a:r>
            <a:br>
              <a:rPr lang="en-US" sz="3200" dirty="0" smtClean="0"/>
            </a:br>
            <a:r>
              <a:rPr lang="en-US" sz="3200" dirty="0" smtClean="0"/>
              <a:t>How to Sample </a:t>
            </a:r>
            <a:r>
              <a:rPr lang="en-US" sz="3200" dirty="0" smtClean="0"/>
              <a:t>Badly</a:t>
            </a:r>
            <a:endParaRPr lang="en-US" sz="3200" dirty="0" smtClean="0"/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447800"/>
            <a:ext cx="8294687" cy="5029200"/>
          </a:xfrm>
        </p:spPr>
        <p:txBody>
          <a:bodyPr>
            <a:normAutofit/>
          </a:bodyPr>
          <a:lstStyle/>
          <a:p>
            <a:pPr marL="342900" indent="-342900" eaLnBrk="1" hangingPunct="1">
              <a:lnSpc>
                <a:spcPct val="90000"/>
              </a:lnSpc>
            </a:pPr>
            <a:endParaRPr lang="en-US" sz="2600" dirty="0" smtClean="0">
              <a:solidFill>
                <a:schemeClr val="hlink"/>
              </a:solidFill>
            </a:endParaRPr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Undercoverage</a:t>
            </a:r>
            <a:r>
              <a:rPr lang="en-US" sz="2600" dirty="0" smtClean="0">
                <a:solidFill>
                  <a:schemeClr val="hlink"/>
                </a:solidFill>
              </a:rPr>
              <a:t>: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600" dirty="0" smtClean="0"/>
              <a:t>Many of these bad survey designs suffer from </a:t>
            </a:r>
            <a:r>
              <a:rPr lang="en-US" sz="2600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undercoverage</a:t>
            </a:r>
            <a:r>
              <a:rPr lang="en-US" sz="2600" dirty="0" smtClean="0"/>
              <a:t>, in which some portion of the population is not sampled at all or has a smaller representation in the sample than it has in the population.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600" dirty="0" err="1" smtClean="0"/>
              <a:t>Undercoverage</a:t>
            </a:r>
            <a:r>
              <a:rPr lang="en-US" sz="2600" dirty="0" smtClean="0"/>
              <a:t> can arise for a number of reasons, but it’s always a potential source of bias.</a:t>
            </a:r>
          </a:p>
        </p:txBody>
      </p:sp>
    </p:spTree>
    <p:extLst>
      <p:ext uri="{BB962C8B-B14F-4D97-AF65-F5344CB8AC3E}">
        <p14:creationId xmlns:p14="http://schemas.microsoft.com/office/powerpoint/2010/main" val="3987960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Else Can Go Wrong?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b="1" dirty="0" smtClean="0"/>
              <a:t>Watch out for </a:t>
            </a:r>
            <a:r>
              <a:rPr lang="en-US" b="1" dirty="0" err="1" smtClean="0"/>
              <a:t>nonrespondents</a:t>
            </a:r>
            <a:r>
              <a:rPr lang="en-US" dirty="0" smtClean="0"/>
              <a:t>.</a:t>
            </a:r>
          </a:p>
          <a:p>
            <a:pPr marL="742950" lvl="1" indent="-285750" eaLnBrk="1" hangingPunct="1"/>
            <a:r>
              <a:rPr lang="en-US" dirty="0" smtClean="0"/>
              <a:t>A common and serious potential source of bias for most surveys is </a:t>
            </a:r>
            <a:r>
              <a:rPr lang="en-US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nonresponse bias</a:t>
            </a:r>
            <a:r>
              <a:rPr lang="en-US" dirty="0" smtClean="0">
                <a:solidFill>
                  <a:schemeClr val="hlink"/>
                </a:solidFill>
              </a:rPr>
              <a:t>.</a:t>
            </a:r>
          </a:p>
          <a:p>
            <a:pPr marL="742950" lvl="1" indent="-285750" eaLnBrk="1" hangingPunct="1"/>
            <a:r>
              <a:rPr lang="en-US" dirty="0" smtClean="0"/>
              <a:t>No survey succeeds in getting responses from everyone. </a:t>
            </a:r>
          </a:p>
          <a:p>
            <a:pPr marL="1143000" lvl="2" indent="-228600" eaLnBrk="1" hangingPunct="1"/>
            <a:r>
              <a:rPr lang="en-US" sz="2800" dirty="0" smtClean="0"/>
              <a:t>The problem is that those who don’t respond may differ from those who do.</a:t>
            </a:r>
          </a:p>
          <a:p>
            <a:pPr marL="1143000" lvl="2" indent="-228600" eaLnBrk="1" hangingPunct="1"/>
            <a:r>
              <a:rPr lang="en-US" sz="2800" dirty="0" smtClean="0"/>
              <a:t>And they may differ on just the variables we care about.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0575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15</TotalTime>
  <Words>629</Words>
  <Application>Microsoft Office PowerPoint</Application>
  <PresentationFormat>On-screen Show (4:3)</PresentationFormat>
  <Paragraphs>62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Apothecary</vt:lpstr>
      <vt:lpstr>Ch 11 Sample Surveys</vt:lpstr>
      <vt:lpstr>The Valid Survey</vt:lpstr>
      <vt:lpstr>The Valid Survey</vt:lpstr>
      <vt:lpstr>The Valid Survey (cont.)</vt:lpstr>
      <vt:lpstr>The Valid Survey (cont.)</vt:lpstr>
      <vt:lpstr>Lots Can Go Wrong: How to Sample Badly</vt:lpstr>
      <vt:lpstr>What Can Go Wrong?—or, How to Sample Badly</vt:lpstr>
      <vt:lpstr>What Can Go Wrong?—or, How to Sample Badly</vt:lpstr>
      <vt:lpstr>What Else Can Go Wrong?</vt:lpstr>
      <vt:lpstr>What Else Can Go Wrong? (cont.)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11 Sample Surveys</dc:title>
  <dc:creator>Ballard, Kim (kballard1@psusd.us)</dc:creator>
  <cp:lastModifiedBy>Ballard, Kim (kballard1@psusd.us)</cp:lastModifiedBy>
  <cp:revision>2</cp:revision>
  <dcterms:created xsi:type="dcterms:W3CDTF">2017-01-19T19:14:36Z</dcterms:created>
  <dcterms:modified xsi:type="dcterms:W3CDTF">2017-01-19T19:29:49Z</dcterms:modified>
</cp:coreProperties>
</file>