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BCB2CBE-BD67-4FBD-97BE-154BBA3C0E0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E9EDFC5-7154-4DBB-B8BB-D2EC5BD628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err="1" smtClean="0"/>
              <a:t>Ch</a:t>
            </a:r>
            <a:r>
              <a:rPr lang="en-US" b="1" u="sng" dirty="0" smtClean="0"/>
              <a:t> 12 Studies &amp; Experiments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Part 3 Support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479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What Can Go Wrong</a:t>
            </a:r>
            <a:r>
              <a:rPr lang="en-US" u="sng" dirty="0" smtClean="0"/>
              <a:t>?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give up just because you can’t run an experiment.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If we can’t perform an experiment, often an observational study is a good choice.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Beware of confounding.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Use randomization whenever possible to ensure that the factors not in your experiment are not confounded with your treatment levels.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Be alert to confounding that cannot be avoided, and report it along with your results.</a:t>
            </a:r>
          </a:p>
        </p:txBody>
      </p:sp>
    </p:spTree>
    <p:extLst>
      <p:ext uri="{BB962C8B-B14F-4D97-AF65-F5344CB8AC3E}">
        <p14:creationId xmlns:p14="http://schemas.microsoft.com/office/powerpoint/2010/main" val="3227936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u="sng" dirty="0" smtClean="0"/>
              <a:t>What Can Go Wrong? 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eaLnBrk="1" hangingPunct="1"/>
            <a:r>
              <a:rPr lang="en-US" smtClean="0"/>
              <a:t>Bad things can happen even to good experiments.</a:t>
            </a:r>
          </a:p>
          <a:p>
            <a:pPr marL="742950" lvl="1" indent="-285750" eaLnBrk="1" hangingPunct="1"/>
            <a:r>
              <a:rPr lang="en-US" smtClean="0"/>
              <a:t>Protect yourself by recording additional information.</a:t>
            </a:r>
          </a:p>
          <a:p>
            <a:pPr marL="342900" indent="-342900" eaLnBrk="1" hangingPunct="1"/>
            <a:r>
              <a:rPr lang="en-US" smtClean="0"/>
              <a:t>Don’t spend your entire budget on the first run.</a:t>
            </a:r>
          </a:p>
          <a:p>
            <a:pPr marL="742950" lvl="1" indent="-285750" eaLnBrk="1" hangingPunct="1"/>
            <a:r>
              <a:rPr lang="en-US" smtClean="0"/>
              <a:t>Try a small pilot experiment before running the full-scale experiment.</a:t>
            </a:r>
          </a:p>
          <a:p>
            <a:pPr marL="742950" lvl="1" indent="-285750" eaLnBrk="1" hangingPunct="1"/>
            <a:r>
              <a:rPr lang="en-US" smtClean="0"/>
              <a:t>You may learn some things that will help you make the full-scale experiment better.</a:t>
            </a:r>
          </a:p>
        </p:txBody>
      </p:sp>
    </p:spTree>
    <p:extLst>
      <p:ext uri="{BB962C8B-B14F-4D97-AF65-F5344CB8AC3E}">
        <p14:creationId xmlns:p14="http://schemas.microsoft.com/office/powerpoint/2010/main" val="283831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What have we learned?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We can recognize sample surveys, observational studies, and randomized comparative experiments.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These methods collect data in different ways and lead us to different conclusions.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We can identify retrospective and prospective observational studies and understand the advantages and disadvantages of each.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Only well-designed experiments can allow us to reach cause-and-effect conclusions.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We manipulate levels of treatments to see if the factor we have identified produces changes in our response variable.</a:t>
            </a:r>
          </a:p>
        </p:txBody>
      </p:sp>
    </p:spTree>
    <p:extLst>
      <p:ext uri="{BB962C8B-B14F-4D97-AF65-F5344CB8AC3E}">
        <p14:creationId xmlns:p14="http://schemas.microsoft.com/office/powerpoint/2010/main" val="132153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u="sng" dirty="0" smtClean="0"/>
              <a:t>What have we learned?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We know the principles of experimental design: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Identify and control as many other sources of variability as possible so we can be sure that the variation in the response variable can be attributed to our factor.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Try to equalize the many possible sources of variability that cannot be identified by randomly assigning experimental units to treatments.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Replicate the experiment on as many subjects as possible.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Control the sources of variability we can, and consider blocking to reduce variability from sources we recognize but cannot control.</a:t>
            </a:r>
          </a:p>
        </p:txBody>
      </p:sp>
    </p:spTree>
    <p:extLst>
      <p:ext uri="{BB962C8B-B14F-4D97-AF65-F5344CB8AC3E}">
        <p14:creationId xmlns:p14="http://schemas.microsoft.com/office/powerpoint/2010/main" val="85862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u="sng" dirty="0" smtClean="0"/>
              <a:t>What have we learned</a:t>
            </a:r>
            <a:r>
              <a:rPr lang="en-US" b="1" u="sng" smtClean="0"/>
              <a:t>? </a:t>
            </a:r>
            <a:endParaRPr lang="en-US" dirty="0" smtClean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We’ve learned the value of having a control group and of using blinding and placebo controls.</a:t>
            </a:r>
          </a:p>
          <a:p>
            <a:pPr marL="342900" indent="-342900" eaLnBrk="1" hangingPunct="1"/>
            <a:r>
              <a:rPr lang="en-US" smtClean="0"/>
              <a:t>We can recognize problems posed by confounding variables in experiments and lurking variables in observational studies.</a:t>
            </a:r>
          </a:p>
        </p:txBody>
      </p:sp>
    </p:spTree>
    <p:extLst>
      <p:ext uri="{BB962C8B-B14F-4D97-AF65-F5344CB8AC3E}">
        <p14:creationId xmlns:p14="http://schemas.microsoft.com/office/powerpoint/2010/main" val="346606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The Best Experiments…</a:t>
            </a:r>
            <a:endParaRPr lang="en-US" b="1" u="sng" dirty="0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endParaRPr lang="en-US" dirty="0" smtClean="0"/>
          </a:p>
          <a:p>
            <a:pPr marL="342900" indent="-342900" eaLnBrk="1" hangingPunct="1"/>
            <a:r>
              <a:rPr lang="en-US" dirty="0" smtClean="0"/>
              <a:t>The best experiments </a:t>
            </a:r>
            <a:r>
              <a:rPr lang="en-US" dirty="0" smtClean="0"/>
              <a:t>are </a:t>
            </a:r>
            <a:r>
              <a:rPr lang="en-US" dirty="0" smtClean="0"/>
              <a:t>usually:</a:t>
            </a:r>
          </a:p>
          <a:p>
            <a:pPr marL="742950" lvl="1" indent="-285750" eaLnBrk="1" hangingPunct="1"/>
            <a:r>
              <a:rPr lang="en-US" dirty="0" smtClean="0"/>
              <a:t>randomized.</a:t>
            </a:r>
          </a:p>
          <a:p>
            <a:pPr marL="742950" lvl="1" indent="-285750" eaLnBrk="1" hangingPunct="1"/>
            <a:r>
              <a:rPr lang="en-US" dirty="0" smtClean="0"/>
              <a:t>comparative.</a:t>
            </a:r>
          </a:p>
          <a:p>
            <a:pPr marL="742950" lvl="1" indent="-285750" eaLnBrk="1" hangingPunct="1"/>
            <a:r>
              <a:rPr lang="en-US" dirty="0" smtClean="0"/>
              <a:t>double-blind.</a:t>
            </a:r>
          </a:p>
          <a:p>
            <a:pPr marL="742950" lvl="1" indent="-285750" eaLnBrk="1" hangingPunct="1"/>
            <a:r>
              <a:rPr lang="en-US" dirty="0" smtClean="0"/>
              <a:t>a control group (either placebo or a standard treatment)</a:t>
            </a:r>
          </a:p>
        </p:txBody>
      </p:sp>
    </p:spTree>
    <p:extLst>
      <p:ext uri="{BB962C8B-B14F-4D97-AF65-F5344CB8AC3E}">
        <p14:creationId xmlns:p14="http://schemas.microsoft.com/office/powerpoint/2010/main" val="1091874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Blocking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eaLnBrk="1" hangingPunct="1"/>
            <a:r>
              <a:rPr lang="en-US" sz="2700" smtClean="0"/>
              <a:t>When groups of experimental units are similar, it’s often a good idea to gather them together into </a:t>
            </a:r>
            <a:r>
              <a:rPr lang="en-US" sz="2700" smtClean="0">
                <a:solidFill>
                  <a:schemeClr val="hlink"/>
                </a:solidFill>
              </a:rPr>
              <a:t>blocks</a:t>
            </a:r>
            <a:r>
              <a:rPr lang="en-US" sz="2700" smtClean="0"/>
              <a:t>. </a:t>
            </a:r>
          </a:p>
          <a:p>
            <a:pPr marL="342900" indent="-342900" eaLnBrk="1" hangingPunct="1"/>
            <a:r>
              <a:rPr lang="en-US" sz="2700" smtClean="0"/>
              <a:t>Blocking isolates the variability due to the differences between the blocks so that we can see the differences due to the treatments more clearly.</a:t>
            </a:r>
          </a:p>
          <a:p>
            <a:pPr marL="342900" indent="-342900" eaLnBrk="1" hangingPunct="1"/>
            <a:r>
              <a:rPr lang="en-US" sz="2700" smtClean="0"/>
              <a:t>When randomization occurs only within the blocks, we call the design a </a:t>
            </a:r>
            <a:r>
              <a:rPr lang="en-US" sz="2700" smtClean="0">
                <a:solidFill>
                  <a:schemeClr val="hlink"/>
                </a:solidFill>
              </a:rPr>
              <a:t>randomized block design</a:t>
            </a:r>
            <a:r>
              <a:rPr lang="en-US" sz="27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94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305800" cy="992188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Blocking (cont.)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838200"/>
            <a:ext cx="8294687" cy="4572000"/>
          </a:xfrm>
        </p:spPr>
        <p:txBody>
          <a:bodyPr/>
          <a:lstStyle/>
          <a:p>
            <a:pPr marL="342900" indent="-342900" eaLnBrk="1" hangingPunct="1"/>
            <a:r>
              <a:rPr lang="en-US" sz="2700" smtClean="0"/>
              <a:t>Here is a diagram of a blocked experiment: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5843" name="Picture 4" descr="U13_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67818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551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Blocking (cont.)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eaLnBrk="1" hangingPunct="1"/>
            <a:r>
              <a:rPr lang="en-US" b="1" dirty="0" smtClean="0"/>
              <a:t>Blocking is the same idea for experiments as stratifying is for sampling.</a:t>
            </a:r>
          </a:p>
          <a:p>
            <a:pPr marL="742950" lvl="1" indent="-285750" eaLnBrk="1" hangingPunct="1"/>
            <a:r>
              <a:rPr lang="en-US" dirty="0" smtClean="0"/>
              <a:t>Both methods group together subjects that are similar and randomize within those groups as a way to remove unwanted variation.</a:t>
            </a:r>
          </a:p>
          <a:p>
            <a:pPr marL="742950" lvl="1" indent="-285750" eaLnBrk="1" hangingPunct="1"/>
            <a:r>
              <a:rPr lang="en-US" dirty="0" smtClean="0"/>
              <a:t>We use blocks to reduce variability so we can see the effects of the factors; we’re not usually interested in studying the effects of the blocks themselves.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11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80"/>
            <a:ext cx="8305800" cy="992188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Adding More Factors (cont.)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294688" cy="4572000"/>
          </a:xfrm>
        </p:spPr>
        <p:txBody>
          <a:bodyPr/>
          <a:lstStyle/>
          <a:p>
            <a:pPr marL="342900" indent="-342900" eaLnBrk="1" hangingPunct="1"/>
            <a:r>
              <a:rPr lang="en-US" sz="2200" smtClean="0"/>
              <a:t>For example, the following diagram shows a study of the effects of different fertilizer/water combinations on the juiciness and tastiness of tomatoes:</a:t>
            </a:r>
          </a:p>
        </p:txBody>
      </p:sp>
      <p:pic>
        <p:nvPicPr>
          <p:cNvPr id="41987" name="Picture 4" descr="U13_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1981200"/>
            <a:ext cx="7010400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758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Confounding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When the levels of one factor are associated with the levels of another factor, we say that these two factors are </a:t>
            </a:r>
            <a:r>
              <a:rPr lang="en-US" smtClean="0">
                <a:solidFill>
                  <a:schemeClr val="hlink"/>
                </a:solidFill>
              </a:rPr>
              <a:t>confounded</a:t>
            </a:r>
            <a:r>
              <a:rPr lang="en-US" smtClean="0"/>
              <a:t>.</a:t>
            </a:r>
          </a:p>
          <a:p>
            <a:pPr marL="342900" indent="-342900" eaLnBrk="1" hangingPunct="1"/>
            <a:r>
              <a:rPr lang="en-US" smtClean="0"/>
              <a:t>When we have confounded factors, we cannot separate out the effects of one factor from the effects of the other factor.</a:t>
            </a:r>
          </a:p>
        </p:txBody>
      </p:sp>
    </p:spTree>
    <p:extLst>
      <p:ext uri="{BB962C8B-B14F-4D97-AF65-F5344CB8AC3E}">
        <p14:creationId xmlns:p14="http://schemas.microsoft.com/office/powerpoint/2010/main" val="363299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Confounding example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We wish to see if detergent A cleans better than detergent B.</a:t>
            </a:r>
          </a:p>
          <a:p>
            <a:pPr eaLnBrk="1" hangingPunct="1"/>
            <a:r>
              <a:rPr lang="en-US" smtClean="0"/>
              <a:t>Detergent A is used in one washing machine and detergent B is used in a different machine.</a:t>
            </a:r>
          </a:p>
          <a:p>
            <a:pPr eaLnBrk="1" hangingPunct="1"/>
            <a:r>
              <a:rPr lang="en-US" smtClean="0"/>
              <a:t>At the end of this experiment, we have confounding. That is, we cannot tell if a difference in the cleanliness of the clothes is caused by the detergent or by the quality of the machine that was used.</a:t>
            </a:r>
          </a:p>
        </p:txBody>
      </p:sp>
    </p:spTree>
    <p:extLst>
      <p:ext uri="{BB962C8B-B14F-4D97-AF65-F5344CB8AC3E}">
        <p14:creationId xmlns:p14="http://schemas.microsoft.com/office/powerpoint/2010/main" val="244562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Lurking Variables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A variety of variables may be influencing a given situation. </a:t>
            </a:r>
          </a:p>
          <a:p>
            <a:pPr marL="342900" indent="-342900" eaLnBrk="1" hangingPunct="1"/>
            <a:r>
              <a:rPr lang="en-US" smtClean="0"/>
              <a:t>Sometimes isolating the effect of one variable may be difficult.</a:t>
            </a:r>
          </a:p>
          <a:p>
            <a:pPr marL="342900" indent="-342900" eaLnBrk="1" hangingPunct="1"/>
            <a:r>
              <a:rPr lang="en-US" smtClean="0"/>
              <a:t>There may be “lurking” variables that we need to think about. We sometimes discuss the potential effects of these other variables.</a:t>
            </a:r>
          </a:p>
        </p:txBody>
      </p:sp>
    </p:spTree>
    <p:extLst>
      <p:ext uri="{BB962C8B-B14F-4D97-AF65-F5344CB8AC3E}">
        <p14:creationId xmlns:p14="http://schemas.microsoft.com/office/powerpoint/2010/main" val="163286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</TotalTime>
  <Words>727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Ch 12 Studies &amp; Experiments </vt:lpstr>
      <vt:lpstr>The Best Experiments…</vt:lpstr>
      <vt:lpstr>Blocking</vt:lpstr>
      <vt:lpstr>Blocking (cont.)</vt:lpstr>
      <vt:lpstr>Blocking (cont.)</vt:lpstr>
      <vt:lpstr>Adding More Factors (cont.)</vt:lpstr>
      <vt:lpstr>Confounding</vt:lpstr>
      <vt:lpstr>Confounding example</vt:lpstr>
      <vt:lpstr>Lurking Variables</vt:lpstr>
      <vt:lpstr>What Can Go Wrong?</vt:lpstr>
      <vt:lpstr>What Can Go Wrong? </vt:lpstr>
      <vt:lpstr>What have we learned?</vt:lpstr>
      <vt:lpstr>What have we learned? </vt:lpstr>
      <vt:lpstr>What have we learned? 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12 Studies &amp; Experiments </dc:title>
  <dc:creator>Ballard, Kim (kballard1@psusd.us)</dc:creator>
  <cp:lastModifiedBy>Ballard, Kim (kballard1@psusd.us)</cp:lastModifiedBy>
  <cp:revision>1</cp:revision>
  <dcterms:created xsi:type="dcterms:W3CDTF">2017-02-06T20:07:37Z</dcterms:created>
  <dcterms:modified xsi:type="dcterms:W3CDTF">2017-02-06T20:14:01Z</dcterms:modified>
</cp:coreProperties>
</file>