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B2A4F3-B9FE-4A2B-AD2D-267B7E391DD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1F4A40-4EFA-40A3-A34B-AD04860B83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err="1" smtClean="0"/>
              <a:t>Ch</a:t>
            </a:r>
            <a:r>
              <a:rPr lang="en-US" b="1" u="sng" dirty="0" smtClean="0"/>
              <a:t> 12 Studies &amp; Experiments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1 &amp; 2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07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Blinding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When we know what treatment was assigned, it’s difficult not to let that knowledge influence our assessment of the response, even when we try to be careful.</a:t>
            </a:r>
          </a:p>
          <a:p>
            <a:pPr marL="342900" indent="-342900" eaLnBrk="1" hangingPunct="1"/>
            <a:r>
              <a:rPr lang="en-US" smtClean="0"/>
              <a:t>In order to avoid the bias that might result from knowing what treatment was assigned, we use </a:t>
            </a:r>
            <a:r>
              <a:rPr lang="en-US" smtClean="0">
                <a:solidFill>
                  <a:schemeClr val="hlink"/>
                </a:solidFill>
              </a:rPr>
              <a:t>blinding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20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Blinding (cont.)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94687" cy="4876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There are two main classes of individuals who can affect the outcome of the experiment: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i="1" dirty="0" smtClean="0"/>
              <a:t>those who could influence the results (subjects, treatment administrators, technicians)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i="1" dirty="0" smtClean="0"/>
              <a:t>those who evaluate the results (judges, treating physicians, etc.)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When all individuals in </a:t>
            </a:r>
            <a:r>
              <a:rPr lang="en-US" i="1" dirty="0" smtClean="0"/>
              <a:t>either one</a:t>
            </a:r>
            <a:r>
              <a:rPr lang="en-US" dirty="0" smtClean="0"/>
              <a:t> of these classes are blinded, an experiment is said to be </a:t>
            </a:r>
            <a:r>
              <a:rPr lang="en-US" dirty="0" smtClean="0">
                <a:solidFill>
                  <a:schemeClr val="hlink"/>
                </a:solidFill>
              </a:rPr>
              <a:t>single-blind</a:t>
            </a:r>
            <a:r>
              <a:rPr lang="en-US" dirty="0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When everyone in </a:t>
            </a:r>
            <a:r>
              <a:rPr lang="en-US" i="1" dirty="0" smtClean="0"/>
              <a:t>both</a:t>
            </a:r>
            <a:r>
              <a:rPr lang="en-US" dirty="0" smtClean="0"/>
              <a:t> classes is blinded, the experiment is called </a:t>
            </a:r>
            <a:r>
              <a:rPr lang="en-US" dirty="0" smtClean="0">
                <a:solidFill>
                  <a:schemeClr val="hlink"/>
                </a:solidFill>
              </a:rPr>
              <a:t>double-blind.</a:t>
            </a:r>
          </a:p>
        </p:txBody>
      </p:sp>
    </p:spTree>
    <p:extLst>
      <p:ext uri="{BB962C8B-B14F-4D97-AF65-F5344CB8AC3E}">
        <p14:creationId xmlns:p14="http://schemas.microsoft.com/office/powerpoint/2010/main" val="76721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Placebos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Often simply applying </a:t>
            </a:r>
            <a:r>
              <a:rPr lang="en-US" i="1" smtClean="0"/>
              <a:t>any</a:t>
            </a:r>
            <a:r>
              <a:rPr lang="en-US" smtClean="0"/>
              <a:t> treatment can induce an improvement.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To separate out the effects of the treatment of interest, we can use a control treatment that mimics the treatment itself.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A “fake” treatment that looks just like the treatment being tested is called a </a:t>
            </a:r>
            <a:r>
              <a:rPr lang="en-US" smtClean="0">
                <a:solidFill>
                  <a:schemeClr val="hlink"/>
                </a:solidFill>
              </a:rPr>
              <a:t>placebo</a:t>
            </a:r>
            <a:r>
              <a:rPr lang="en-US" smtClean="0"/>
              <a:t>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Placebos are the best way to blind subjects from knowing whether they are receiving the treatment or not.</a:t>
            </a:r>
          </a:p>
        </p:txBody>
      </p:sp>
    </p:spTree>
    <p:extLst>
      <p:ext uri="{BB962C8B-B14F-4D97-AF65-F5344CB8AC3E}">
        <p14:creationId xmlns:p14="http://schemas.microsoft.com/office/powerpoint/2010/main" val="229639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Placebos (cont.)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placebo effect</a:t>
            </a:r>
            <a:r>
              <a:rPr lang="en-US" smtClean="0"/>
              <a:t> occurs when taking the sham treatment results in a change in the response variable. </a:t>
            </a:r>
          </a:p>
          <a:p>
            <a:pPr marL="742950" lvl="1" indent="-285750" eaLnBrk="1" hangingPunct="1"/>
            <a:r>
              <a:rPr lang="en-US" smtClean="0"/>
              <a:t>This highlights both the importance of effective blinding and the importance of comparing treatments with a control.</a:t>
            </a:r>
          </a:p>
          <a:p>
            <a:pPr marL="342900" indent="-342900" eaLnBrk="1" hangingPunct="1"/>
            <a:r>
              <a:rPr lang="en-US" smtClean="0"/>
              <a:t>Placebo controls are so effective that you should use them as an essential tool for blinding whenever possible.</a:t>
            </a:r>
          </a:p>
        </p:txBody>
      </p:sp>
    </p:spTree>
    <p:extLst>
      <p:ext uri="{BB962C8B-B14F-4D97-AF65-F5344CB8AC3E}">
        <p14:creationId xmlns:p14="http://schemas.microsoft.com/office/powerpoint/2010/main" val="202499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Observational Studies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7408333" cy="3916363"/>
          </a:xfrm>
        </p:spPr>
        <p:txBody>
          <a:bodyPr/>
          <a:lstStyle/>
          <a:p>
            <a:pPr marL="342900" indent="-342900" eaLnBrk="1" hangingPunct="1"/>
            <a:r>
              <a:rPr lang="en-US" dirty="0" smtClean="0"/>
              <a:t>In an </a:t>
            </a:r>
            <a:r>
              <a:rPr lang="en-US" u="sng" dirty="0" smtClean="0">
                <a:solidFill>
                  <a:schemeClr val="hlink"/>
                </a:solidFill>
              </a:rPr>
              <a:t>observational study</a:t>
            </a:r>
            <a:r>
              <a:rPr lang="en-US" dirty="0" smtClean="0"/>
              <a:t>, researchers don’t </a:t>
            </a:r>
            <a:r>
              <a:rPr lang="en-US" i="1" dirty="0" smtClean="0"/>
              <a:t>assign</a:t>
            </a:r>
            <a:r>
              <a:rPr lang="en-US" dirty="0" smtClean="0"/>
              <a:t> choices; they simply observe them</a:t>
            </a:r>
            <a:r>
              <a:rPr lang="en-US" dirty="0" smtClean="0"/>
              <a:t>.</a:t>
            </a:r>
          </a:p>
          <a:p>
            <a:pPr marL="342900" indent="-342900" eaLnBrk="1" hangingPunct="1"/>
            <a:endParaRPr lang="en-US" sz="1400" dirty="0"/>
          </a:p>
          <a:p>
            <a:pPr marL="644843" lvl="1" indent="-342900"/>
            <a:r>
              <a:rPr lang="en-US" dirty="0" smtClean="0"/>
              <a:t>They examine how the subjects respond </a:t>
            </a:r>
          </a:p>
          <a:p>
            <a:pPr marL="644843" lvl="1" indent="-342900"/>
            <a:r>
              <a:rPr lang="en-US" b="1" dirty="0" smtClean="0"/>
              <a:t>Two Types: Retrospective and Prospective study</a:t>
            </a:r>
          </a:p>
          <a:p>
            <a:pPr marL="924243" lvl="2" indent="-342900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Retrospective</a:t>
            </a:r>
            <a:r>
              <a:rPr lang="en-US" dirty="0" smtClean="0"/>
              <a:t>: choose subjects, then collect data on previous conditions/behaviors</a:t>
            </a:r>
          </a:p>
          <a:p>
            <a:pPr marL="924243" lvl="2" indent="-342900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Prospective: </a:t>
            </a:r>
            <a:r>
              <a:rPr lang="en-US" dirty="0" smtClean="0"/>
              <a:t>choose subjects, then collect data to observe future outcomes .</a:t>
            </a:r>
          </a:p>
          <a:p>
            <a:pPr marL="924243" lvl="2" indent="-342900"/>
            <a:r>
              <a:rPr lang="en-US" dirty="0" smtClean="0"/>
              <a:t>Do not need to choose random subjects.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8195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Randomized, Comparative Experiments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94687" cy="4876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600" dirty="0" smtClean="0"/>
              <a:t>An </a:t>
            </a:r>
            <a:r>
              <a:rPr lang="en-US" sz="2600" b="1" u="sng" dirty="0" smtClean="0"/>
              <a:t>experiment</a:t>
            </a:r>
            <a:r>
              <a:rPr lang="en-US" sz="2600" dirty="0" smtClean="0"/>
              <a:t> is a study design that allows us to prove a cause-and-effect relationship.</a:t>
            </a:r>
          </a:p>
          <a:p>
            <a:pPr marL="644843" lvl="1" indent="-342900">
              <a:lnSpc>
                <a:spcPct val="90000"/>
              </a:lnSpc>
            </a:pPr>
            <a:r>
              <a:rPr lang="en-US" dirty="0" smtClean="0"/>
              <a:t>In an experiment, the experimenter must identify at least one explanatory variable, called a </a:t>
            </a:r>
            <a:r>
              <a:rPr lang="en-US" dirty="0" smtClean="0">
                <a:solidFill>
                  <a:schemeClr val="hlink"/>
                </a:solidFill>
              </a:rPr>
              <a:t>factor</a:t>
            </a:r>
            <a:r>
              <a:rPr lang="en-US" dirty="0" smtClean="0"/>
              <a:t>, to manipulate and at least one </a:t>
            </a:r>
            <a:r>
              <a:rPr lang="en-US" dirty="0" smtClean="0">
                <a:solidFill>
                  <a:schemeClr val="hlink"/>
                </a:solidFill>
              </a:rPr>
              <a:t>response</a:t>
            </a:r>
            <a:r>
              <a:rPr lang="en-US" dirty="0" smtClean="0"/>
              <a:t> variable to measure.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600" dirty="0" smtClean="0"/>
              <a:t>An </a:t>
            </a:r>
            <a:r>
              <a:rPr lang="en-US" sz="2600" dirty="0" smtClean="0">
                <a:solidFill>
                  <a:schemeClr val="hlink"/>
                </a:solidFill>
              </a:rPr>
              <a:t>experiment</a:t>
            </a:r>
            <a:r>
              <a:rPr lang="en-US" sz="2600" dirty="0" smtClean="0"/>
              <a:t>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i="1" dirty="0" smtClean="0"/>
              <a:t>Manipulates</a:t>
            </a:r>
            <a:r>
              <a:rPr lang="en-US" sz="2600" dirty="0" smtClean="0"/>
              <a:t> factor levels to create treatments.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i="1" dirty="0" smtClean="0"/>
              <a:t>Randomly</a:t>
            </a:r>
            <a:r>
              <a:rPr lang="en-US" sz="2600" dirty="0" smtClean="0"/>
              <a:t> assigns subjects to these treatment levels.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i="1" dirty="0" smtClean="0"/>
              <a:t>Compares</a:t>
            </a:r>
            <a:r>
              <a:rPr lang="en-US" sz="2600" dirty="0" smtClean="0"/>
              <a:t> the responses of the subject groups across treatment levels.</a:t>
            </a:r>
          </a:p>
        </p:txBody>
      </p:sp>
    </p:spTree>
    <p:extLst>
      <p:ext uri="{BB962C8B-B14F-4D97-AF65-F5344CB8AC3E}">
        <p14:creationId xmlns:p14="http://schemas.microsoft.com/office/powerpoint/2010/main" val="529583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000" b="1" u="sng" dirty="0" smtClean="0"/>
              <a:t>Randomized, Comparative Experiments (cont.)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In an experiment, the experimenter actively and deliberately manipulates the factors to control the details of the possible treatments, and assigns the subjects to those treatments </a:t>
            </a:r>
            <a:r>
              <a:rPr lang="en-US" i="1" smtClean="0"/>
              <a:t>at random</a:t>
            </a:r>
            <a:r>
              <a:rPr lang="en-US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experimenter then observes the response variable and </a:t>
            </a:r>
            <a:r>
              <a:rPr lang="en-US" i="1" smtClean="0"/>
              <a:t>compares</a:t>
            </a:r>
            <a:r>
              <a:rPr lang="en-US" smtClean="0"/>
              <a:t> responses for different groups of subjects who have been treated differently.</a:t>
            </a:r>
          </a:p>
        </p:txBody>
      </p:sp>
    </p:spTree>
    <p:extLst>
      <p:ext uri="{BB962C8B-B14F-4D97-AF65-F5344CB8AC3E}">
        <p14:creationId xmlns:p14="http://schemas.microsoft.com/office/powerpoint/2010/main" val="354096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000" b="1" u="sng" dirty="0" smtClean="0"/>
              <a:t>Randomized, Comparative Experiments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In general, the individuals on whom or which we experiment are called </a:t>
            </a:r>
            <a:r>
              <a:rPr lang="en-US" smtClean="0">
                <a:solidFill>
                  <a:schemeClr val="hlink"/>
                </a:solidFill>
              </a:rPr>
              <a:t>experimental units.</a:t>
            </a:r>
            <a:r>
              <a:rPr lang="en-US" smtClean="0"/>
              <a:t>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When humans are involved, they are commonly called </a:t>
            </a:r>
            <a:r>
              <a:rPr lang="en-US" smtClean="0">
                <a:solidFill>
                  <a:schemeClr val="hlink"/>
                </a:solidFill>
              </a:rPr>
              <a:t>subjects</a:t>
            </a:r>
            <a:r>
              <a:rPr lang="en-US" smtClean="0"/>
              <a:t> or </a:t>
            </a:r>
            <a:r>
              <a:rPr lang="en-US" smtClean="0">
                <a:solidFill>
                  <a:schemeClr val="hlink"/>
                </a:solidFill>
              </a:rPr>
              <a:t>participants</a:t>
            </a:r>
            <a:r>
              <a:rPr lang="en-US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specific values that the experimenter chooses for a factor are called the </a:t>
            </a:r>
            <a:r>
              <a:rPr lang="en-US" smtClean="0">
                <a:solidFill>
                  <a:schemeClr val="hlink"/>
                </a:solidFill>
              </a:rPr>
              <a:t>levels</a:t>
            </a:r>
            <a:r>
              <a:rPr lang="en-US" smtClean="0"/>
              <a:t> of the factor.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treatment</a:t>
            </a:r>
            <a:r>
              <a:rPr lang="en-US" smtClean="0"/>
              <a:t> is a combination of specific levels from all the factors that an experimental unit receives.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39353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The Four Principles of Experimental Design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94688" cy="31242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hlink"/>
              </a:buClr>
              <a:buSzTx/>
              <a:buFontTx/>
              <a:buAutoNum type="arabicPeriod"/>
            </a:pPr>
            <a:r>
              <a:rPr lang="en-US" sz="2800" dirty="0" smtClean="0">
                <a:solidFill>
                  <a:schemeClr val="hlink"/>
                </a:solidFill>
              </a:rPr>
              <a:t>Control</a:t>
            </a:r>
            <a:r>
              <a:rPr lang="en-US" sz="2800" dirty="0" smtClean="0">
                <a:solidFill>
                  <a:srgbClr val="FF0000"/>
                </a:solidFill>
              </a:rPr>
              <a:t>: control variation to make conditions similar for all groups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hlink"/>
              </a:buClr>
              <a:buSzTx/>
              <a:buFontTx/>
              <a:buAutoNum type="arabicPeriod"/>
            </a:pPr>
            <a:r>
              <a:rPr lang="en-US" sz="2800" dirty="0" smtClean="0">
                <a:solidFill>
                  <a:schemeClr val="hlink"/>
                </a:solidFill>
              </a:rPr>
              <a:t>Randomize</a:t>
            </a:r>
            <a:r>
              <a:rPr lang="en-US" sz="2800" dirty="0" smtClean="0">
                <a:solidFill>
                  <a:srgbClr val="FF0000"/>
                </a:solidFill>
              </a:rPr>
              <a:t>: equalizes the effects of the unknown (helps validity)</a:t>
            </a:r>
          </a:p>
          <a:p>
            <a:pPr marL="609600" indent="-609600">
              <a:lnSpc>
                <a:spcPct val="90000"/>
              </a:lnSpc>
              <a:buClr>
                <a:schemeClr val="hlink"/>
              </a:buClr>
              <a:buSzTx/>
              <a:buFontTx/>
              <a:buAutoNum type="arabicPeriod" startAt="3"/>
            </a:pPr>
            <a:r>
              <a:rPr lang="en-US" sz="2800" dirty="0" smtClean="0">
                <a:solidFill>
                  <a:schemeClr val="hlink"/>
                </a:solidFill>
              </a:rPr>
              <a:t>Replicate</a:t>
            </a:r>
            <a:r>
              <a:rPr lang="en-US" sz="2800" dirty="0" smtClean="0">
                <a:solidFill>
                  <a:srgbClr val="FF0000"/>
                </a:solidFill>
              </a:rPr>
              <a:t>: repeat the experiment with more subjects</a:t>
            </a:r>
          </a:p>
          <a:p>
            <a:pPr marL="609600" indent="-609600">
              <a:lnSpc>
                <a:spcPct val="90000"/>
              </a:lnSpc>
              <a:buClr>
                <a:schemeClr val="hlink"/>
              </a:buClr>
              <a:buSzTx/>
              <a:buFontTx/>
              <a:buAutoNum type="arabicPeriod" startAt="4"/>
            </a:pPr>
            <a:r>
              <a:rPr lang="en-US" sz="2800" dirty="0">
                <a:solidFill>
                  <a:schemeClr val="hlink"/>
                </a:solidFill>
              </a:rPr>
              <a:t>Block</a:t>
            </a:r>
            <a:r>
              <a:rPr lang="en-US" sz="2800" dirty="0" smtClean="0">
                <a:solidFill>
                  <a:srgbClr val="FF0000"/>
                </a:solidFill>
              </a:rPr>
              <a:t>: not required, but helps with grouping to isolate variability when groups are similar</a:t>
            </a:r>
            <a:endParaRPr lang="en-US" sz="28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chemeClr val="hlink"/>
              </a:buClr>
              <a:buSzTx/>
              <a:buFontTx/>
              <a:buAutoNum type="arabicPeriod" startAt="3"/>
            </a:pPr>
            <a:endParaRPr lang="en-US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hlink"/>
              </a:buClr>
              <a:buSzTx/>
              <a:buFontTx/>
              <a:buAutoNum type="arabicPeriod"/>
            </a:pP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7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305800" cy="992188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Diagrams of Experiments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2514600"/>
            <a:ext cx="8294687" cy="3276600"/>
          </a:xfrm>
        </p:spPr>
        <p:txBody>
          <a:bodyPr/>
          <a:lstStyle/>
          <a:p>
            <a:pPr marL="342900" indent="-342900" eaLnBrk="1" hangingPunct="1"/>
            <a:r>
              <a:rPr lang="en-US" sz="2400" dirty="0" smtClean="0"/>
              <a:t>It’s often helpful to diagram the procedure of an experiment.</a:t>
            </a:r>
          </a:p>
          <a:p>
            <a:pPr marL="924243" lvl="2" indent="-342900"/>
            <a:r>
              <a:rPr lang="en-US" sz="2000" dirty="0" smtClean="0"/>
              <a:t>The following diagram emphasizes the random allocation of subjects to treatment groups, the separate treatments applied to these groups, and the ultimate comparison of results:</a:t>
            </a:r>
          </a:p>
        </p:txBody>
      </p:sp>
      <p:pic>
        <p:nvPicPr>
          <p:cNvPr id="25603" name="Picture 4" descr="p2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2285" y="4495800"/>
            <a:ext cx="69342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252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Experiments and Samples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b="1" dirty="0" smtClean="0"/>
              <a:t>Both experiments and sample surveys use randomization to get unbiased data.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But they do so in different ways and for different purposes: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i="1" dirty="0" smtClean="0"/>
              <a:t>Sample surveys attempt to randomly select participants from the population.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i="1" dirty="0" smtClean="0"/>
              <a:t>Experiments are usually done with a pool of volunteers (which can create its own set of difficulties). But we randomly assign the treatments to our volunteers to reduce bias.</a:t>
            </a:r>
          </a:p>
        </p:txBody>
      </p:sp>
    </p:spTree>
    <p:extLst>
      <p:ext uri="{BB962C8B-B14F-4D97-AF65-F5344CB8AC3E}">
        <p14:creationId xmlns:p14="http://schemas.microsoft.com/office/powerpoint/2010/main" val="196534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Treatments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Often, we want to </a:t>
            </a:r>
            <a:r>
              <a:rPr lang="en-US" i="1" smtClean="0"/>
              <a:t>compare</a:t>
            </a:r>
            <a:r>
              <a:rPr lang="en-US" smtClean="0"/>
              <a:t> a situation involving a specific treatment to the status quo situation.</a:t>
            </a:r>
          </a:p>
          <a:p>
            <a:pPr marL="342900" indent="-342900" eaLnBrk="1" hangingPunct="1"/>
            <a:r>
              <a:rPr lang="en-US" smtClean="0"/>
              <a:t>A baseline (“business as usual”) measurement is called a </a:t>
            </a:r>
            <a:r>
              <a:rPr lang="en-US" smtClean="0">
                <a:solidFill>
                  <a:schemeClr val="hlink"/>
                </a:solidFill>
              </a:rPr>
              <a:t>control</a:t>
            </a:r>
            <a:r>
              <a:rPr lang="en-US" smtClean="0"/>
              <a:t> treatment, and the experimental units to whom it is applied is called the </a:t>
            </a:r>
            <a:r>
              <a:rPr lang="en-US" smtClean="0">
                <a:solidFill>
                  <a:schemeClr val="hlink"/>
                </a:solidFill>
              </a:rPr>
              <a:t>control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</a:rPr>
              <a:t>group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7012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756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Ch 12 Studies &amp; Experiments</vt:lpstr>
      <vt:lpstr>Observational Studies</vt:lpstr>
      <vt:lpstr>Randomized, Comparative Experiments</vt:lpstr>
      <vt:lpstr>Randomized, Comparative Experiments (cont.)</vt:lpstr>
      <vt:lpstr>Randomized, Comparative Experiments (cont.)</vt:lpstr>
      <vt:lpstr>The Four Principles of Experimental Design</vt:lpstr>
      <vt:lpstr>Diagrams of Experiments</vt:lpstr>
      <vt:lpstr>Experiments and Samples</vt:lpstr>
      <vt:lpstr>Control Treatments</vt:lpstr>
      <vt:lpstr>Blinding</vt:lpstr>
      <vt:lpstr>Blinding (cont.)</vt:lpstr>
      <vt:lpstr>Placebos</vt:lpstr>
      <vt:lpstr>Placebos (cont.)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12 Studies &amp; Experiments</dc:title>
  <dc:creator>Ballard, Kim (kballard1@psusd.us)</dc:creator>
  <cp:lastModifiedBy>Ballard, Kim (kballard1@psusd.us)</cp:lastModifiedBy>
  <cp:revision>3</cp:revision>
  <dcterms:created xsi:type="dcterms:W3CDTF">2017-02-06T18:57:20Z</dcterms:created>
  <dcterms:modified xsi:type="dcterms:W3CDTF">2017-02-06T20:06:55Z</dcterms:modified>
</cp:coreProperties>
</file>