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75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9615" autoAdjust="0"/>
    <p:restoredTop sz="94747" autoAdjust="0"/>
  </p:normalViewPr>
  <p:slideViewPr>
    <p:cSldViewPr snapToObjects="1">
      <p:cViewPr>
        <p:scale>
          <a:sx n="120" d="100"/>
          <a:sy n="120" d="100"/>
        </p:scale>
        <p:origin x="-1386" y="-48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BEC6D41F-3497-4B33-8460-D343D02C5A2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7171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A1572A19-BE43-4F67-A251-0C933E76570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545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20DDE9D3-8DFA-4F45-AEC9-EB540B73BD67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/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15, Slide </a:t>
            </a:r>
            <a:fld id="{0E8C5793-09C6-40F8-9CE8-87B9495038E0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15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Random Variables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Random Variables</a:t>
            </a:r>
          </a:p>
        </p:txBody>
      </p:sp>
      <p:sp>
        <p:nvSpPr>
          <p:cNvPr id="527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876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Random variables that can take on any value in a range of values are called </a:t>
            </a:r>
            <a:r>
              <a:rPr lang="en-US" smtClean="0">
                <a:solidFill>
                  <a:schemeClr val="hlink"/>
                </a:solidFill>
              </a:rPr>
              <a:t>continuous random variables.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Normal Model is a continuous random 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Random Variables (cont.)</a:t>
            </a:r>
          </a:p>
        </p:txBody>
      </p:sp>
      <p:sp>
        <p:nvSpPr>
          <p:cNvPr id="528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Good news: nearly everything we’ve said about how discrete random variables behave is true of continuous random variables, as well.</a:t>
            </a:r>
          </a:p>
          <a:p>
            <a:pPr marL="342900" indent="-342900" eaLnBrk="1" hangingPunct="1"/>
            <a:r>
              <a:rPr lang="en-US" smtClean="0"/>
              <a:t>When two independent continuous random variables have Normal models, so does their sum or difference.</a:t>
            </a:r>
          </a:p>
          <a:p>
            <a:pPr marL="342900" indent="-342900" eaLnBrk="1" hangingPunct="1"/>
            <a:r>
              <a:rPr lang="en-US" smtClean="0"/>
              <a:t>This fact will let us apply our knowledge of Normal probabilities to questions about the sum or difference of independent random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  <p:sp>
        <p:nvSpPr>
          <p:cNvPr id="529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Probability models are still just models.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Models can be useful, but they are not reality.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Question probabilities as you would data, and think about the assumptions behind your models.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If the model is wrong, so is everything else.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30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assume everything’s Normal.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You must </a:t>
            </a:r>
            <a:r>
              <a:rPr lang="en-US" i="1" smtClean="0"/>
              <a:t>Think</a:t>
            </a:r>
            <a:r>
              <a:rPr lang="en-US" smtClean="0"/>
              <a:t> about whether the </a:t>
            </a:r>
            <a:r>
              <a:rPr lang="en-US" smtClean="0">
                <a:solidFill>
                  <a:schemeClr val="hlink"/>
                </a:solidFill>
              </a:rPr>
              <a:t>Normality Assumption</a:t>
            </a:r>
            <a:r>
              <a:rPr lang="en-US" smtClean="0"/>
              <a:t> is justified.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Watch out for variables that aren’t independent: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You can add expected values for </a:t>
            </a:r>
            <a:r>
              <a:rPr lang="en-US" i="1" smtClean="0"/>
              <a:t>any</a:t>
            </a:r>
            <a:r>
              <a:rPr lang="en-US" smtClean="0"/>
              <a:t> two random variables, but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you can only add variances of </a:t>
            </a:r>
            <a:r>
              <a:rPr lang="en-US" i="1" smtClean="0"/>
              <a:t>independent</a:t>
            </a:r>
            <a:r>
              <a:rPr lang="en-US" smtClean="0"/>
              <a:t> random variables.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531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forget: Variances of independent random variables add. Standard deviations don’t.</a:t>
            </a:r>
          </a:p>
          <a:p>
            <a:pPr marL="342900" indent="-342900" eaLnBrk="1" hangingPunct="1"/>
            <a:r>
              <a:rPr lang="en-US" smtClean="0"/>
              <a:t>Don’t forget: Variances of independent random variables add, even when you’re looking at the difference between them.</a:t>
            </a:r>
          </a:p>
          <a:p>
            <a:pPr marL="342900" indent="-342900" eaLnBrk="1" hangingPunct="1"/>
            <a:r>
              <a:rPr lang="en-US" smtClean="0"/>
              <a:t>Don’t write independent instances of a random variable with notation that looks like they are the same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Value: Center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random variable</a:t>
            </a:r>
            <a:r>
              <a:rPr lang="en-US" smtClean="0"/>
              <a:t> assumes a value based on the outcome of a random event. </a:t>
            </a:r>
          </a:p>
          <a:p>
            <a:pPr marL="742950" lvl="1" indent="-285750" eaLnBrk="1" hangingPunct="1"/>
            <a:r>
              <a:rPr lang="en-US" smtClean="0"/>
              <a:t>We use a capital letter, like </a:t>
            </a:r>
            <a:r>
              <a:rPr lang="en-US" i="1" smtClean="0"/>
              <a:t>X</a:t>
            </a:r>
            <a:r>
              <a:rPr lang="en-US" smtClean="0"/>
              <a:t>, to denote a random variable. </a:t>
            </a:r>
          </a:p>
          <a:p>
            <a:pPr marL="742950" lvl="1" indent="-285750" eaLnBrk="1" hangingPunct="1"/>
            <a:r>
              <a:rPr lang="en-US" smtClean="0"/>
              <a:t>A particular value of a random variable will be denoted with the corresponding lower case letter, in this case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Value: Center (cont.)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There are two types of random variables: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Discrete</a:t>
            </a:r>
            <a:r>
              <a:rPr lang="en-US" smtClean="0"/>
              <a:t> random variables can take one of a countable number of distinct outcomes.</a:t>
            </a:r>
          </a:p>
          <a:p>
            <a:pPr marL="1143000" lvl="2" indent="-228600" eaLnBrk="1" hangingPunct="1">
              <a:buClr>
                <a:srgbClr val="FF0000"/>
              </a:buClr>
            </a:pPr>
            <a:r>
              <a:rPr lang="en-US" sz="2800" smtClean="0"/>
              <a:t>Example: Number of credit hours</a:t>
            </a:r>
          </a:p>
          <a:p>
            <a:pPr marL="742950" lvl="1" indent="-285750" eaLnBrk="1" hangingPunct="1">
              <a:buClr>
                <a:srgbClr val="FF6600"/>
              </a:buClr>
            </a:pPr>
            <a:r>
              <a:rPr lang="en-US" smtClean="0">
                <a:solidFill>
                  <a:schemeClr val="hlink"/>
                </a:solidFill>
              </a:rPr>
              <a:t>Continuous</a:t>
            </a:r>
            <a:r>
              <a:rPr lang="en-US" smtClean="0"/>
              <a:t> random variables can take any numeric value within a range of values.</a:t>
            </a:r>
          </a:p>
          <a:p>
            <a:pPr marL="1143000" lvl="2" indent="-228600" eaLnBrk="1" hangingPunct="1">
              <a:buClr>
                <a:srgbClr val="FF0000"/>
              </a:buClr>
            </a:pPr>
            <a:r>
              <a:rPr lang="en-US" sz="2800" smtClean="0"/>
              <a:t>Example: Cost of books this term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Value: Center (cont.)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probability model</a:t>
            </a:r>
            <a:r>
              <a:rPr lang="en-US" smtClean="0"/>
              <a:t> for a random variable consists of: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collection of all possible values of a random variable, and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probabilities that the values occur.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Of particular interest is the value we expect a random variable to take on, notated </a:t>
            </a:r>
            <a:r>
              <a:rPr lang="el-GR" i="1" smtClean="0"/>
              <a:t>μ</a:t>
            </a:r>
            <a:r>
              <a:rPr lang="en-US" smtClean="0"/>
              <a:t> (for population mean) or </a:t>
            </a:r>
            <a:r>
              <a:rPr lang="en-US" i="1" smtClean="0"/>
              <a:t>E(X) </a:t>
            </a:r>
            <a:r>
              <a:rPr lang="en-US" smtClean="0"/>
              <a:t>for expected value.</a:t>
            </a:r>
            <a:endParaRPr lang="el-GR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2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Expected Value: Center (cont.)</a:t>
            </a:r>
          </a:p>
        </p:txBody>
      </p:sp>
      <p:sp>
        <p:nvSpPr>
          <p:cNvPr id="5202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expected value</a:t>
            </a:r>
            <a:r>
              <a:rPr lang="en-US" smtClean="0"/>
              <a:t> of a (discrete) random variable can be found by summing the products of each possible value by the probability that it occurs:                                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r>
              <a:rPr lang="en-US" smtClean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520205" name="Object 13"/>
          <p:cNvGraphicFramePr>
            <a:graphicFrameLocks noChangeAspect="1"/>
          </p:cNvGraphicFramePr>
          <p:nvPr/>
        </p:nvGraphicFramePr>
        <p:xfrm>
          <a:off x="2360613" y="3298825"/>
          <a:ext cx="40401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06" name="Equation" r:id="rId3" imgW="1471680" imgH="246600" progId="Equation.DSMT4">
                  <p:embed/>
                </p:oleObj>
              </mc:Choice>
              <mc:Fallback>
                <p:oleObj name="Equation" r:id="rId3" imgW="1471680" imgH="246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298825"/>
                        <a:ext cx="4040187" cy="6905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Center, Now Spread…</a:t>
            </a:r>
          </a:p>
        </p:txBody>
      </p:sp>
      <p:sp>
        <p:nvSpPr>
          <p:cNvPr id="5212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For data, we calculated the </a:t>
            </a:r>
            <a:r>
              <a:rPr lang="en-US" smtClean="0">
                <a:solidFill>
                  <a:schemeClr val="hlink"/>
                </a:solidFill>
              </a:rPr>
              <a:t>standard deviation</a:t>
            </a:r>
            <a:r>
              <a:rPr lang="en-US" smtClean="0"/>
              <a:t> by first computing the deviation from the mean and squaring it. We do that with discrete random variables as well.</a:t>
            </a:r>
          </a:p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variance</a:t>
            </a:r>
            <a:r>
              <a:rPr lang="en-US" smtClean="0"/>
              <a:t> for a random variable is: </a:t>
            </a:r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standard deviation</a:t>
            </a:r>
            <a:r>
              <a:rPr lang="en-US" smtClean="0"/>
              <a:t> for a random variable is: </a:t>
            </a:r>
          </a:p>
        </p:txBody>
      </p:sp>
      <p:graphicFrame>
        <p:nvGraphicFramePr>
          <p:cNvPr id="521237" name="Object 21"/>
          <p:cNvGraphicFramePr>
            <a:graphicFrameLocks noChangeAspect="1"/>
          </p:cNvGraphicFramePr>
          <p:nvPr/>
        </p:nvGraphicFramePr>
        <p:xfrm>
          <a:off x="2363788" y="4038600"/>
          <a:ext cx="4567237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39" name="Equation" r:id="rId3" imgW="2075400" imgH="264960" progId="Equation.DSMT4">
                  <p:embed/>
                </p:oleObj>
              </mc:Choice>
              <mc:Fallback>
                <p:oleObj name="Equation" r:id="rId3" imgW="2075400" imgH="2649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4038600"/>
                        <a:ext cx="4567237" cy="6127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1238" name="Object 22"/>
          <p:cNvGraphicFramePr>
            <a:graphicFrameLocks noChangeAspect="1"/>
          </p:cNvGraphicFramePr>
          <p:nvPr/>
        </p:nvGraphicFramePr>
        <p:xfrm>
          <a:off x="2971800" y="5537200"/>
          <a:ext cx="3314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40" name="Equation" r:id="rId5" imgW="1508400" imgH="283320" progId="Equation.DSMT4">
                  <p:embed/>
                </p:oleObj>
              </mc:Choice>
              <mc:Fallback>
                <p:oleObj name="Equation" r:id="rId5" imgW="1508400" imgH="28332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537200"/>
                        <a:ext cx="3314700" cy="6350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More About Means and Variances</a:t>
            </a:r>
          </a:p>
        </p:txBody>
      </p:sp>
      <p:sp>
        <p:nvSpPr>
          <p:cNvPr id="523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Adding or subtracting a constant from data shifts the mean but doesn’t change the variance or standard deviation: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E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 ± c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>
                <a:solidFill>
                  <a:schemeClr val="hlink"/>
                </a:solidFill>
              </a:rPr>
              <a:t> = E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>
                <a:solidFill>
                  <a:schemeClr val="hlink"/>
                </a:solidFill>
              </a:rPr>
              <a:t> ± c	 Var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 ± c</a:t>
            </a:r>
            <a:r>
              <a:rPr lang="en-US" smtClean="0">
                <a:solidFill>
                  <a:schemeClr val="hlink"/>
                </a:solidFill>
              </a:rPr>
              <a:t>) </a:t>
            </a:r>
            <a:r>
              <a:rPr lang="en-US" i="1" smtClean="0">
                <a:solidFill>
                  <a:schemeClr val="hlink"/>
                </a:solidFill>
              </a:rPr>
              <a:t>= Var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/>
              <a:t> </a:t>
            </a:r>
          </a:p>
          <a:p>
            <a:pPr marL="742950" lvl="1" indent="-285750" eaLnBrk="1" hangingPunct="1"/>
            <a:endParaRPr lang="en-US" smtClean="0"/>
          </a:p>
          <a:p>
            <a:pPr marL="742950" lvl="1" indent="-285750" eaLnBrk="1" hangingPunct="1"/>
            <a:r>
              <a:rPr lang="en-US" smtClean="0"/>
              <a:t>Example: Consider everyone in a company receiving a $5000 increase in salary.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More About Means and Variances (cont.)</a:t>
            </a:r>
          </a:p>
        </p:txBody>
      </p:sp>
      <p:sp>
        <p:nvSpPr>
          <p:cNvPr id="524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In general, multiplying each value of a random variable by a positive constant multiplies the mean by that constant and the variance by the </a:t>
            </a:r>
            <a:r>
              <a:rPr lang="en-US" i="1" smtClean="0"/>
              <a:t>square</a:t>
            </a:r>
            <a:r>
              <a:rPr lang="en-US" smtClean="0"/>
              <a:t> of the constant:</a:t>
            </a:r>
          </a:p>
          <a:p>
            <a:pPr marL="342900" indent="-342900" algn="ctr" eaLnBrk="1" hangingPunct="1">
              <a:buFont typeface="Wingdings" pitchFamily="2" charset="2"/>
              <a:buNone/>
            </a:pPr>
            <a:r>
              <a:rPr lang="en-US" i="1" smtClean="0">
                <a:solidFill>
                  <a:schemeClr val="hlink"/>
                </a:solidFill>
              </a:rPr>
              <a:t>E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aX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>
                <a:solidFill>
                  <a:schemeClr val="hlink"/>
                </a:solidFill>
              </a:rPr>
              <a:t> = aE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>
                <a:solidFill>
                  <a:schemeClr val="hlink"/>
                </a:solidFill>
              </a:rPr>
              <a:t>	Var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aX</a:t>
            </a:r>
            <a:r>
              <a:rPr lang="en-US" smtClean="0">
                <a:solidFill>
                  <a:schemeClr val="hlink"/>
                </a:solidFill>
              </a:rPr>
              <a:t>)</a:t>
            </a:r>
            <a:r>
              <a:rPr lang="en-US" i="1" smtClean="0">
                <a:solidFill>
                  <a:schemeClr val="hlink"/>
                </a:solidFill>
              </a:rPr>
              <a:t> = a</a:t>
            </a:r>
            <a:r>
              <a:rPr lang="en-US" i="1" baseline="40000" smtClean="0">
                <a:solidFill>
                  <a:schemeClr val="hlink"/>
                </a:solidFill>
              </a:rPr>
              <a:t>2</a:t>
            </a:r>
            <a:r>
              <a:rPr lang="en-US" i="1" smtClean="0">
                <a:solidFill>
                  <a:schemeClr val="hlink"/>
                </a:solidFill>
              </a:rPr>
              <a:t>Var</a:t>
            </a:r>
            <a:r>
              <a:rPr lang="en-US" smtClean="0">
                <a:solidFill>
                  <a:schemeClr val="hlink"/>
                </a:solidFill>
              </a:rPr>
              <a:t>(</a:t>
            </a:r>
            <a:r>
              <a:rPr lang="en-US" i="1" smtClean="0">
                <a:solidFill>
                  <a:schemeClr val="hlink"/>
                </a:solidFill>
              </a:rPr>
              <a:t>X</a:t>
            </a:r>
            <a:r>
              <a:rPr lang="en-US" smtClean="0">
                <a:solidFill>
                  <a:schemeClr val="hlink"/>
                </a:solidFill>
              </a:rPr>
              <a:t>)</a:t>
            </a:r>
          </a:p>
          <a:p>
            <a:pPr marL="742950" lvl="1" indent="-285750" eaLnBrk="1" hangingPunct="1"/>
            <a:endParaRPr lang="en-US" smtClean="0">
              <a:solidFill>
                <a:schemeClr val="hlink"/>
              </a:solidFill>
            </a:endParaRPr>
          </a:p>
          <a:p>
            <a:pPr marL="742950" lvl="1" indent="-285750" eaLnBrk="1" hangingPunct="1"/>
            <a:r>
              <a:rPr lang="en-US" smtClean="0"/>
              <a:t>Example: Consider everyone in a company receiving a 10% increase in salary.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More About Means and Variances (cont.)</a:t>
            </a:r>
          </a:p>
        </p:txBody>
      </p:sp>
      <p:sp>
        <p:nvSpPr>
          <p:cNvPr id="525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In general,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mean of the sum of two random variables is the sum of the means.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mean of the difference of two random variables is the difference of the means.</a:t>
            </a:r>
          </a:p>
          <a:p>
            <a:pPr marL="742950" lvl="1" indent="-2857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>
                <a:solidFill>
                  <a:schemeClr val="hlink"/>
                </a:solidFill>
              </a:rPr>
              <a:t>E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X ± Y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r>
              <a:rPr lang="en-US" sz="2400" i="1" smtClean="0">
                <a:solidFill>
                  <a:schemeClr val="hlink"/>
                </a:solidFill>
              </a:rPr>
              <a:t> = E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X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r>
              <a:rPr lang="en-US" sz="2400" i="1" smtClean="0">
                <a:solidFill>
                  <a:schemeClr val="hlink"/>
                </a:solidFill>
              </a:rPr>
              <a:t> ± E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Y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endParaRPr lang="en-US" smtClean="0">
              <a:solidFill>
                <a:schemeClr val="hlink"/>
              </a:solidFill>
            </a:endParaRP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If the random variables are </a:t>
            </a:r>
            <a:r>
              <a:rPr lang="en-US" i="1" smtClean="0"/>
              <a:t>independent</a:t>
            </a:r>
            <a:r>
              <a:rPr lang="en-US" smtClean="0"/>
              <a:t>, the variance of their sum </a:t>
            </a:r>
            <a:r>
              <a:rPr lang="en-US" i="1" smtClean="0"/>
              <a:t>or</a:t>
            </a:r>
            <a:r>
              <a:rPr lang="en-US" smtClean="0"/>
              <a:t> difference is always the sum of the variances.</a:t>
            </a:r>
            <a:r>
              <a:rPr lang="en-US" sz="2400" i="1" smtClean="0">
                <a:solidFill>
                  <a:srgbClr val="FF0000"/>
                </a:solidFill>
              </a:rPr>
              <a:t>	</a:t>
            </a:r>
          </a:p>
          <a:p>
            <a:pPr marL="342900" indent="-3429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>
                <a:solidFill>
                  <a:schemeClr val="hlink"/>
                </a:solidFill>
              </a:rPr>
              <a:t>	Var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X ± Y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r>
              <a:rPr lang="en-US" sz="2400" i="1" smtClean="0">
                <a:solidFill>
                  <a:schemeClr val="hlink"/>
                </a:solidFill>
              </a:rPr>
              <a:t> = Var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X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r>
              <a:rPr lang="en-US" sz="2400" i="1" smtClean="0">
                <a:solidFill>
                  <a:schemeClr val="hlink"/>
                </a:solidFill>
              </a:rPr>
              <a:t> + Var</a:t>
            </a:r>
            <a:r>
              <a:rPr lang="en-US" sz="2400" smtClean="0">
                <a:solidFill>
                  <a:schemeClr val="hlink"/>
                </a:solidFill>
              </a:rPr>
              <a:t>(</a:t>
            </a:r>
            <a:r>
              <a:rPr lang="en-US" sz="2400" i="1" smtClean="0">
                <a:solidFill>
                  <a:schemeClr val="hlink"/>
                </a:solidFill>
              </a:rPr>
              <a:t>Y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endParaRPr lang="en-US" sz="2400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709</Words>
  <Application>Microsoft Office PowerPoint</Application>
  <PresentationFormat>Letter Paper (8.5x11 in)</PresentationFormat>
  <Paragraphs>67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Blends</vt:lpstr>
      <vt:lpstr>Equation</vt:lpstr>
      <vt:lpstr> Chapter 15</vt:lpstr>
      <vt:lpstr>Expected Value: Center</vt:lpstr>
      <vt:lpstr>Expected Value: Center (cont.)</vt:lpstr>
      <vt:lpstr>Expected Value: Center (cont.)</vt:lpstr>
      <vt:lpstr>Expected Value: Center (cont.)</vt:lpstr>
      <vt:lpstr>First Center, Now Spread…</vt:lpstr>
      <vt:lpstr>More About Means and Variances</vt:lpstr>
      <vt:lpstr>More About Means and Variances (cont.)</vt:lpstr>
      <vt:lpstr>More About Means and Variances (cont.)</vt:lpstr>
      <vt:lpstr>Continuous Random Variables</vt:lpstr>
      <vt:lpstr>Continuous Random Variables (cont.)</vt:lpstr>
      <vt:lpstr>What Can Go Wrong?</vt:lpstr>
      <vt:lpstr>What Can Go Wrong? (cont.)</vt:lpstr>
      <vt:lpstr>What Can Go Wrong? (cont.)</vt:lpstr>
    </vt:vector>
  </TitlesOfParts>
  <Company>Copyright © 2010, 2007, 2004 Pearson Education,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subject>Random Variables</dc:subject>
  <dc:creator>David Bock</dc:creator>
  <cp:lastModifiedBy>Ballard, Kim (kballard1@psusd.us)</cp:lastModifiedBy>
  <cp:revision>49</cp:revision>
  <cp:lastPrinted>2001-11-04T00:51:13Z</cp:lastPrinted>
  <dcterms:created xsi:type="dcterms:W3CDTF">2005-02-25T19:46:41Z</dcterms:created>
  <dcterms:modified xsi:type="dcterms:W3CDTF">2017-03-20T19:51:21Z</dcterms:modified>
</cp:coreProperties>
</file>