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273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16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 Wegleitn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CF8"/>
    <a:srgbClr val="FDDCA1"/>
    <a:srgbClr val="B8F6FE"/>
    <a:srgbClr val="CCECFF"/>
    <a:srgbClr val="EF9C51"/>
    <a:srgbClr val="8CC6EB"/>
    <a:srgbClr val="193A61"/>
    <a:srgbClr val="E8F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4053" autoAdjust="0"/>
    <p:restoredTop sz="94747" autoAdjust="0"/>
  </p:normalViewPr>
  <p:slideViewPr>
    <p:cSldViewPr snapToObjects="1">
      <p:cViewPr varScale="1">
        <p:scale>
          <a:sx n="72" d="100"/>
          <a:sy n="72" d="100"/>
        </p:scale>
        <p:origin x="1752" y="60"/>
      </p:cViewPr>
      <p:guideLst>
        <p:guide orient="horz" pos="3120"/>
        <p:guide pos="1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1E1B81A-0C2F-4729-8A87-5F48FD15746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385B3048-75AE-48EE-8CAF-85C1760E4CB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58084" name="Rectangle 4"/>
          <p:cNvSpPr>
            <a:spLocks noChangeArrowheads="1"/>
          </p:cNvSpPr>
          <p:nvPr/>
        </p:nvSpPr>
        <p:spPr bwMode="auto">
          <a:xfrm>
            <a:off x="6653213" y="62880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r">
              <a:defRPr/>
            </a:pPr>
            <a:endParaRPr lang="en-US" sz="1600" dirty="0">
              <a:solidFill>
                <a:srgbClr val="F3F5E7"/>
              </a:solidFill>
              <a:ea typeface="ＭＳ Ｐゴシック" charset="0"/>
              <a:cs typeface="+mn-cs"/>
            </a:endParaRPr>
          </a:p>
          <a:p>
            <a:pPr algn="r">
              <a:defRPr/>
            </a:pPr>
            <a:r>
              <a:rPr lang="en-US" sz="1600" dirty="0">
                <a:solidFill>
                  <a:srgbClr val="F3F5E7"/>
                </a:solidFill>
                <a:ea typeface="ＭＳ Ｐゴシック" charset="0"/>
                <a:cs typeface="+mn-cs"/>
              </a:rPr>
              <a:t>1-</a:t>
            </a:r>
            <a:fld id="{748A5481-4F66-48FD-95EB-47369E6263A3}" type="slidenum">
              <a:rPr lang="en-US" sz="1600">
                <a:solidFill>
                  <a:srgbClr val="F3F5E7"/>
                </a:solidFill>
                <a:ea typeface="ＭＳ Ｐゴシック" charset="0"/>
                <a:cs typeface="+mn-cs"/>
              </a:rPr>
              <a:pPr algn="r">
                <a:defRPr/>
              </a:pPr>
              <a:t>‹#›</a:t>
            </a:fld>
            <a:endParaRPr lang="en-US" sz="1600" dirty="0">
              <a:solidFill>
                <a:srgbClr val="F3F5E7"/>
              </a:solidFill>
              <a:ea typeface="ＭＳ Ｐゴシック" charset="0"/>
              <a:cs typeface="+mn-cs"/>
            </a:endParaRPr>
          </a:p>
        </p:txBody>
      </p:sp>
      <p:sp>
        <p:nvSpPr>
          <p:cNvPr id="558085" name="Rectangle 5"/>
          <p:cNvSpPr>
            <a:spLocks noChangeArrowheads="1"/>
          </p:cNvSpPr>
          <p:nvPr/>
        </p:nvSpPr>
        <p:spPr bwMode="gray">
          <a:xfrm>
            <a:off x="0" y="6424613"/>
            <a:ext cx="9144000" cy="452437"/>
          </a:xfrm>
          <a:prstGeom prst="rect">
            <a:avLst/>
          </a:prstGeom>
          <a:solidFill>
            <a:srgbClr val="166F07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lIns="0" tIns="0" rIns="0" bIns="0" anchor="ctr"/>
          <a:lstStyle/>
          <a:p>
            <a:pPr>
              <a:defRPr/>
            </a:pPr>
            <a:r>
              <a:rPr lang="en-US" sz="1200" dirty="0">
                <a:solidFill>
                  <a:srgbClr val="F3F5E7"/>
                </a:solidFill>
                <a:ea typeface="ＭＳ Ｐゴシック" charset="0"/>
                <a:cs typeface="+mn-cs"/>
              </a:rPr>
              <a:t>                                            Copyright © 2015, 2010, 2007 Pearson Education, Inc.</a:t>
            </a:r>
          </a:p>
        </p:txBody>
      </p:sp>
      <p:pic>
        <p:nvPicPr>
          <p:cNvPr id="1030" name="Picture 6" descr="Pearson_Bound_Whit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626100" y="6408738"/>
            <a:ext cx="14557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8087" name="Rectangle 7"/>
          <p:cNvSpPr>
            <a:spLocks noChangeArrowheads="1"/>
          </p:cNvSpPr>
          <p:nvPr/>
        </p:nvSpPr>
        <p:spPr bwMode="auto">
          <a:xfrm>
            <a:off x="7067550" y="6496050"/>
            <a:ext cx="2133600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  <a:ea typeface="ＭＳ Ｐゴシック" charset="0"/>
                <a:cs typeface="+mn-cs"/>
              </a:rPr>
              <a:t>Chapter 16, Slide </a:t>
            </a:r>
            <a:fld id="{0136F637-54CF-4C07-A466-9BDE5F47EA20}" type="slidenum">
              <a:rPr lang="en-US" sz="1600">
                <a:solidFill>
                  <a:schemeClr val="bg1"/>
                </a:solidFill>
                <a:ea typeface="ＭＳ Ｐゴシック" charset="0"/>
                <a:cs typeface="+mn-cs"/>
              </a:rPr>
              <a:pPr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ea typeface="ＭＳ Ｐゴシック" charset="0"/>
              <a:cs typeface="+mn-cs"/>
            </a:endParaRPr>
          </a:p>
        </p:txBody>
      </p:sp>
      <p:pic>
        <p:nvPicPr>
          <p:cNvPr id="1032" name="Picture 8" descr="Pearson_Strap_Bound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3" y="6413500"/>
            <a:ext cx="17621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eaLnBrk="0" fontAlgn="base" hangingPunct="0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784225" indent="-215900" algn="l" rtl="0" eaLnBrk="0" fontAlgn="base" hangingPunct="0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014413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1206500" indent="-190500" algn="l" rtl="0" eaLnBrk="0" fontAlgn="base" hangingPunct="0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16637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1209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25781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0353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4213225" cy="1371600"/>
          </a:xfrm>
        </p:spPr>
        <p:txBody>
          <a:bodyPr/>
          <a:lstStyle/>
          <a:p>
            <a:pPr eaLnBrk="1" hangingPunct="1"/>
            <a:br>
              <a:rPr lang="en-US" sz="3200"/>
            </a:br>
            <a:r>
              <a:rPr lang="en-US" sz="6000"/>
              <a:t>Chapter 16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057400"/>
            <a:ext cx="4554538" cy="1752600"/>
          </a:xfrm>
        </p:spPr>
        <p:txBody>
          <a:bodyPr/>
          <a:lstStyle/>
          <a:p>
            <a:pPr eaLnBrk="1" hangingPunct="1"/>
            <a:r>
              <a:rPr lang="en-US" sz="4000"/>
              <a:t>Probability Models</a:t>
            </a:r>
          </a:p>
        </p:txBody>
      </p:sp>
      <p:pic>
        <p:nvPicPr>
          <p:cNvPr id="15363" name="Picture 4" descr="SMW4e_Book_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838200"/>
            <a:ext cx="375126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/>
              <a:t>The Normal Model to the Rescue (cont.)</a:t>
            </a:r>
          </a:p>
        </p:txBody>
      </p:sp>
      <p:sp>
        <p:nvSpPr>
          <p:cNvPr id="545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/>
              <a:t>As long as the </a:t>
            </a:r>
            <a:r>
              <a:rPr lang="en-US">
                <a:solidFill>
                  <a:schemeClr val="hlink"/>
                </a:solidFill>
              </a:rPr>
              <a:t>Success/Failure Condition</a:t>
            </a:r>
            <a:r>
              <a:rPr lang="en-US"/>
              <a:t> holds, we can use the Normal model to approximate Binomial probabilities.</a:t>
            </a:r>
          </a:p>
          <a:p>
            <a:pPr marL="742950" lvl="1" indent="-285750" eaLnBrk="1" hangingPunct="1"/>
            <a:r>
              <a:rPr lang="en-US">
                <a:solidFill>
                  <a:schemeClr val="hlink"/>
                </a:solidFill>
              </a:rPr>
              <a:t>Success/failure condition</a:t>
            </a:r>
            <a:r>
              <a:rPr lang="en-US"/>
              <a:t>: A Binomial model is approximately Normal if we expect at least 10 successes and 10 failures: </a:t>
            </a:r>
          </a:p>
          <a:p>
            <a:pPr marL="742950" lvl="1" indent="-285750" algn="ctr" eaLnBrk="1" hangingPunct="1">
              <a:buFont typeface="Wingdings" pitchFamily="2" charset="2"/>
              <a:buNone/>
            </a:pPr>
            <a:r>
              <a:rPr lang="en-US" i="1"/>
              <a:t>np ≥ </a:t>
            </a:r>
            <a:r>
              <a:rPr lang="en-US"/>
              <a:t>10 and </a:t>
            </a:r>
            <a:r>
              <a:rPr lang="en-US" i="1"/>
              <a:t>nq ≥ </a:t>
            </a:r>
            <a:r>
              <a:rPr lang="en-US"/>
              <a:t>10</a:t>
            </a:r>
            <a:endParaRPr lang="en-US" i="1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Continuous Random Variables</a:t>
            </a:r>
          </a:p>
        </p:txBody>
      </p:sp>
      <p:sp>
        <p:nvSpPr>
          <p:cNvPr id="546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/>
              <a:t>When we use the Normal model to approximate the Binomial model, we are using a continuous random variable to approximate a discrete random variable.</a:t>
            </a:r>
          </a:p>
          <a:p>
            <a:pPr marL="342900" indent="-342900" eaLnBrk="1" hangingPunct="1"/>
            <a:r>
              <a:rPr lang="en-US"/>
              <a:t>So, when we use the Normal model, we no longer calculate the probability that the random variable equals a </a:t>
            </a:r>
            <a:r>
              <a:rPr lang="en-US" i="1"/>
              <a:t>particular</a:t>
            </a:r>
            <a:r>
              <a:rPr lang="en-US"/>
              <a:t> value, but only that it lies </a:t>
            </a:r>
            <a:r>
              <a:rPr lang="en-US" i="1"/>
              <a:t>between</a:t>
            </a:r>
            <a:r>
              <a:rPr lang="en-US"/>
              <a:t> two values.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Can Go Wrong?</a:t>
            </a:r>
          </a:p>
        </p:txBody>
      </p:sp>
      <p:sp>
        <p:nvSpPr>
          <p:cNvPr id="547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/>
              <a:t>Be sure you have Bernoulli trials.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/>
              <a:t>You need two outcomes per trial, a constant probability of success, and independence.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/>
              <a:t>Remember that the 10% Condition provides a reasonable substitute for independence.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/>
              <a:t>Don’t confuse Geometric and Binomial models.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/>
              <a:t>Don’t use the Normal approximation with small </a:t>
            </a:r>
            <a:r>
              <a:rPr lang="en-US" i="1"/>
              <a:t>n</a:t>
            </a:r>
            <a:r>
              <a:rPr lang="en-US"/>
              <a:t>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/>
              <a:t>You need at least 10 successes and 10 failures to use the Normal approximation.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have we learned?</a:t>
            </a:r>
          </a:p>
        </p:txBody>
      </p:sp>
      <p:sp>
        <p:nvSpPr>
          <p:cNvPr id="548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/>
              <a:t>Bernoulli trials show up in lots of places.</a:t>
            </a:r>
          </a:p>
          <a:p>
            <a:pPr marL="342900" indent="-342900" eaLnBrk="1" hangingPunct="1"/>
            <a:r>
              <a:rPr lang="en-US"/>
              <a:t>Depending on the random variable of interest, we might be dealing with a</a:t>
            </a:r>
          </a:p>
          <a:p>
            <a:pPr marL="742950" lvl="1" indent="-285750" eaLnBrk="1" hangingPunct="1"/>
            <a:r>
              <a:rPr lang="en-US"/>
              <a:t>Geometric model</a:t>
            </a:r>
          </a:p>
          <a:p>
            <a:pPr marL="742950" lvl="1" indent="-285750" eaLnBrk="1" hangingPunct="1"/>
            <a:r>
              <a:rPr lang="en-US"/>
              <a:t>Binomial model</a:t>
            </a:r>
          </a:p>
          <a:p>
            <a:pPr marL="742950" lvl="1" indent="-285750" eaLnBrk="1" hangingPunct="1"/>
            <a:r>
              <a:rPr lang="en-US"/>
              <a:t>Normal model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have we learned? (cont.)</a:t>
            </a:r>
          </a:p>
        </p:txBody>
      </p:sp>
      <p:sp>
        <p:nvSpPr>
          <p:cNvPr id="549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42950" lvl="1" indent="-285750" eaLnBrk="1" hangingPunct="1"/>
            <a:r>
              <a:rPr lang="en-US"/>
              <a:t>Geometric model</a:t>
            </a:r>
          </a:p>
          <a:p>
            <a:pPr marL="1143000" lvl="2" indent="-228600" eaLnBrk="1" hangingPunct="1"/>
            <a:r>
              <a:rPr lang="en-US"/>
              <a:t>When we’re interested in the number of Bernoulli trials until the next success.</a:t>
            </a:r>
          </a:p>
          <a:p>
            <a:pPr marL="742950" lvl="1" indent="-285750" eaLnBrk="1" hangingPunct="1"/>
            <a:r>
              <a:rPr lang="en-US"/>
              <a:t>Binomial model</a:t>
            </a:r>
          </a:p>
          <a:p>
            <a:pPr marL="1143000" lvl="2" indent="-228600" eaLnBrk="1" hangingPunct="1"/>
            <a:r>
              <a:rPr lang="en-US"/>
              <a:t>When we’re interested in the number of successes in a certain number of Bernoulli trials.</a:t>
            </a:r>
          </a:p>
          <a:p>
            <a:pPr marL="742950" lvl="1" indent="-285750" eaLnBrk="1" hangingPunct="1"/>
            <a:r>
              <a:rPr lang="en-US"/>
              <a:t>Normal model</a:t>
            </a:r>
          </a:p>
          <a:p>
            <a:pPr marL="1143000" lvl="2" indent="-228600" eaLnBrk="1" hangingPunct="1"/>
            <a:r>
              <a:rPr lang="en-US"/>
              <a:t>To approximate a Binomial model when we expect at least 10 successes and 10 failures.</a:t>
            </a:r>
          </a:p>
          <a:p>
            <a:pPr marL="742950" lvl="1" indent="-285750" eaLnBrk="1" hangingPunct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Bernoulli Trials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z="2400"/>
              <a:t>The basis for the probability models we will examine in this chapter is the </a:t>
            </a:r>
            <a:r>
              <a:rPr lang="en-US" sz="2400">
                <a:solidFill>
                  <a:schemeClr val="hlink"/>
                </a:solidFill>
              </a:rPr>
              <a:t>Bernoulli trial</a:t>
            </a:r>
            <a:r>
              <a:rPr lang="en-US" sz="2400"/>
              <a:t>.</a:t>
            </a:r>
          </a:p>
          <a:p>
            <a:pPr marL="342900" indent="-342900" eaLnBrk="1" hangingPunct="1"/>
            <a:r>
              <a:rPr lang="en-US" sz="2400"/>
              <a:t>We have Bernoulli trials if:</a:t>
            </a:r>
          </a:p>
          <a:p>
            <a:pPr marL="742950" lvl="1" indent="-285750" eaLnBrk="1" hangingPunct="1"/>
            <a:r>
              <a:rPr lang="en-US" sz="2400"/>
              <a:t>there are two possible outcomes (success and failure).</a:t>
            </a:r>
          </a:p>
          <a:p>
            <a:pPr marL="742950" lvl="1" indent="-285750" eaLnBrk="1" hangingPunct="1"/>
            <a:r>
              <a:rPr lang="en-US" sz="2400"/>
              <a:t>the probability of success, </a:t>
            </a:r>
            <a:r>
              <a:rPr lang="en-US" sz="2400" i="1"/>
              <a:t>p</a:t>
            </a:r>
            <a:r>
              <a:rPr lang="en-US" sz="2400"/>
              <a:t>, is constant.</a:t>
            </a:r>
          </a:p>
          <a:p>
            <a:pPr marL="742950" lvl="1" indent="-285750" eaLnBrk="1" hangingPunct="1"/>
            <a:r>
              <a:rPr lang="en-US" sz="2400"/>
              <a:t>the trials are independent.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Geometric Model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z="2400"/>
              <a:t>A single Bernoulli trial is usually not all that interesting.</a:t>
            </a:r>
          </a:p>
          <a:p>
            <a:pPr marL="342900" indent="-342900" eaLnBrk="1" hangingPunct="1"/>
            <a:r>
              <a:rPr lang="en-US" sz="2400"/>
              <a:t>A </a:t>
            </a:r>
            <a:r>
              <a:rPr lang="en-US" sz="2400">
                <a:solidFill>
                  <a:schemeClr val="hlink"/>
                </a:solidFill>
              </a:rPr>
              <a:t>Geometric probability model</a:t>
            </a:r>
            <a:r>
              <a:rPr lang="en-US" sz="2400"/>
              <a:t> tells us the probability for a random variable that counts the number of Bernoulli trials until the first success.</a:t>
            </a:r>
          </a:p>
          <a:p>
            <a:pPr marL="342900" indent="-342900" eaLnBrk="1" hangingPunct="1"/>
            <a:r>
              <a:rPr lang="en-US" sz="2400"/>
              <a:t>Geometric models are completely specified by one parameter, </a:t>
            </a:r>
            <a:r>
              <a:rPr lang="en-US" sz="2400" i="1"/>
              <a:t>p</a:t>
            </a:r>
            <a:r>
              <a:rPr lang="en-US" sz="2400"/>
              <a:t>, the probability of success, and are denoted Geom(</a:t>
            </a:r>
            <a:r>
              <a:rPr lang="en-US" sz="2400" i="1"/>
              <a:t>p</a:t>
            </a:r>
            <a:r>
              <a:rPr lang="en-US" sz="2400"/>
              <a:t>).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Geometric Model (cont.)</a:t>
            </a:r>
          </a:p>
        </p:txBody>
      </p:sp>
      <p:sp>
        <p:nvSpPr>
          <p:cNvPr id="5365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ctr" eaLnBrk="1" hangingPunct="1">
              <a:buFont typeface="Wingdings" pitchFamily="2" charset="2"/>
              <a:buNone/>
            </a:pPr>
            <a:r>
              <a:rPr lang="en-US" sz="2600"/>
              <a:t>Geometric probability model for Bernoulli trials: Geom(</a:t>
            </a:r>
            <a:r>
              <a:rPr lang="en-US" sz="2600" i="1"/>
              <a:t>p</a:t>
            </a:r>
            <a:r>
              <a:rPr lang="en-US" sz="2600"/>
              <a:t>)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US" sz="2600" i="1"/>
              <a:t>p</a:t>
            </a:r>
            <a:r>
              <a:rPr lang="en-US" sz="2600"/>
              <a:t> = probability of success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US" sz="2600" i="1"/>
              <a:t>q</a:t>
            </a:r>
            <a:r>
              <a:rPr lang="en-US" sz="2600"/>
              <a:t> = 1 – </a:t>
            </a:r>
            <a:r>
              <a:rPr lang="en-US" sz="2600" i="1"/>
              <a:t>p</a:t>
            </a:r>
            <a:r>
              <a:rPr lang="en-US" sz="2600"/>
              <a:t> = probability of failure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US" sz="2600" i="1"/>
              <a:t>X</a:t>
            </a:r>
            <a:r>
              <a:rPr lang="en-US" sz="2600"/>
              <a:t> = number of trials until the first success occurs</a:t>
            </a:r>
          </a:p>
          <a:p>
            <a:pPr marL="342900" indent="-342900" algn="ctr" eaLnBrk="1" hangingPunct="1">
              <a:buFont typeface="Wingdings" pitchFamily="2" charset="2"/>
              <a:buNone/>
            </a:pPr>
            <a:r>
              <a:rPr lang="en-US" sz="3800" i="1">
                <a:solidFill>
                  <a:schemeClr val="hlink"/>
                </a:solidFill>
              </a:rPr>
              <a:t>P(X = x) = q</a:t>
            </a:r>
            <a:r>
              <a:rPr lang="en-US" sz="3800" i="1" baseline="40000">
                <a:solidFill>
                  <a:schemeClr val="hlink"/>
                </a:solidFill>
              </a:rPr>
              <a:t>x-1</a:t>
            </a:r>
            <a:r>
              <a:rPr lang="en-US" sz="3800" i="1">
                <a:solidFill>
                  <a:schemeClr val="hlink"/>
                </a:solidFill>
              </a:rPr>
              <a:t>p</a:t>
            </a:r>
          </a:p>
        </p:txBody>
      </p:sp>
      <p:graphicFrame>
        <p:nvGraphicFramePr>
          <p:cNvPr id="536590" name="Object 14"/>
          <p:cNvGraphicFramePr>
            <a:graphicFrameLocks noChangeAspect="1"/>
          </p:cNvGraphicFramePr>
          <p:nvPr/>
        </p:nvGraphicFramePr>
        <p:xfrm>
          <a:off x="3886200" y="5033963"/>
          <a:ext cx="1906588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591" name="Equation" r:id="rId3" imgW="2550600" imgH="1133640" progId="Equation.DSMT4">
                  <p:embed/>
                </p:oleObj>
              </mc:Choice>
              <mc:Fallback>
                <p:oleObj name="Equation" r:id="rId3" imgW="2550600" imgH="11336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033963"/>
                        <a:ext cx="1906588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Independence</a:t>
            </a:r>
          </a:p>
        </p:txBody>
      </p:sp>
      <p:sp>
        <p:nvSpPr>
          <p:cNvPr id="538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z="2400"/>
              <a:t>One of the important requirements for Bernoulli trials is that the trials be independent. </a:t>
            </a:r>
          </a:p>
          <a:p>
            <a:pPr marL="342900" indent="-342900" eaLnBrk="1" hangingPunct="1"/>
            <a:r>
              <a:rPr lang="en-US" sz="2400"/>
              <a:t>When we don’t have an infinite population, the trials are not independent. But, there is a rule that allows us to pretend we have independent trials:</a:t>
            </a:r>
          </a:p>
          <a:p>
            <a:pPr marL="742950" lvl="1" indent="-285750" eaLnBrk="1" hangingPunct="1">
              <a:buClr>
                <a:srgbClr val="FF6600"/>
              </a:buClr>
            </a:pPr>
            <a:r>
              <a:rPr lang="en-US" sz="2400">
                <a:solidFill>
                  <a:schemeClr val="hlink"/>
                </a:solidFill>
              </a:rPr>
              <a:t>The 10% condition</a:t>
            </a:r>
            <a:r>
              <a:rPr lang="en-US" sz="2400"/>
              <a:t>: Bernoulli trials must be independent. If that assumption is violated, it is still okay to proceed as long as the sample is smaller than 10% of the population.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Binomial Model</a:t>
            </a:r>
          </a:p>
        </p:txBody>
      </p:sp>
      <p:sp>
        <p:nvSpPr>
          <p:cNvPr id="541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/>
              <a:t>A </a:t>
            </a:r>
            <a:r>
              <a:rPr lang="en-US">
                <a:solidFill>
                  <a:schemeClr val="hlink"/>
                </a:solidFill>
              </a:rPr>
              <a:t>Binomial model</a:t>
            </a:r>
            <a:r>
              <a:rPr lang="en-US"/>
              <a:t> tells us the probability for a random variable that counts the number of successes in a fixed number of Bernoulli trials.</a:t>
            </a:r>
          </a:p>
          <a:p>
            <a:pPr marL="342900" indent="-342900" eaLnBrk="1" hangingPunct="1"/>
            <a:r>
              <a:rPr lang="en-US"/>
              <a:t>Two parameters define the Binomial model: </a:t>
            </a:r>
            <a:r>
              <a:rPr lang="en-US" i="1"/>
              <a:t>n</a:t>
            </a:r>
            <a:r>
              <a:rPr lang="en-US"/>
              <a:t>, the number of trials; and, </a:t>
            </a:r>
            <a:r>
              <a:rPr lang="en-US" i="1"/>
              <a:t>p</a:t>
            </a:r>
            <a:r>
              <a:rPr lang="en-US"/>
              <a:t>, the probability of success. We denote this Binom(</a:t>
            </a:r>
            <a:r>
              <a:rPr lang="en-US" i="1"/>
              <a:t>n, p</a:t>
            </a:r>
            <a:r>
              <a:rPr lang="en-US"/>
              <a:t>).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Binomial Model (cont.)</a:t>
            </a:r>
          </a:p>
        </p:txBody>
      </p:sp>
      <p:sp>
        <p:nvSpPr>
          <p:cNvPr id="53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/>
              <a:t>In </a:t>
            </a:r>
            <a:r>
              <a:rPr lang="en-US" i="1"/>
              <a:t>n</a:t>
            </a:r>
            <a:r>
              <a:rPr lang="en-US"/>
              <a:t> trials, there are 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US"/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US"/>
              <a:t>	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US"/>
              <a:t>	ways to have </a:t>
            </a:r>
            <a:r>
              <a:rPr lang="en-US" i="1"/>
              <a:t>k</a:t>
            </a:r>
            <a:r>
              <a:rPr lang="en-US"/>
              <a:t> successes. </a:t>
            </a:r>
          </a:p>
          <a:p>
            <a:pPr marL="742950" lvl="1" indent="-285750" eaLnBrk="1" hangingPunct="1"/>
            <a:r>
              <a:rPr lang="en-US"/>
              <a:t>Read </a:t>
            </a:r>
            <a:r>
              <a:rPr lang="en-US" i="1" baseline="-25000">
                <a:solidFill>
                  <a:schemeClr val="hlink"/>
                </a:solidFill>
                <a:latin typeface="Times New Roman" pitchFamily="18" charset="0"/>
              </a:rPr>
              <a:t>n</a:t>
            </a:r>
            <a:r>
              <a:rPr lang="en-US" i="1">
                <a:solidFill>
                  <a:schemeClr val="hlink"/>
                </a:solidFill>
                <a:latin typeface="Times New Roman" pitchFamily="18" charset="0"/>
              </a:rPr>
              <a:t>C</a:t>
            </a:r>
            <a:r>
              <a:rPr lang="en-US" i="1" baseline="-25000">
                <a:solidFill>
                  <a:schemeClr val="hlink"/>
                </a:solidFill>
                <a:latin typeface="Times New Roman" pitchFamily="18" charset="0"/>
              </a:rPr>
              <a:t>k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/>
              <a:t>as “</a:t>
            </a:r>
            <a:r>
              <a:rPr lang="en-US" i="1"/>
              <a:t>n</a:t>
            </a:r>
            <a:r>
              <a:rPr lang="en-US"/>
              <a:t> choose </a:t>
            </a:r>
            <a:r>
              <a:rPr lang="en-US" i="1"/>
              <a:t>k.</a:t>
            </a:r>
            <a:r>
              <a:rPr lang="en-US"/>
              <a:t>” </a:t>
            </a:r>
          </a:p>
          <a:p>
            <a:pPr marL="342900" indent="-342900" eaLnBrk="1" hangingPunct="1"/>
            <a:endParaRPr lang="en-US"/>
          </a:p>
          <a:p>
            <a:pPr marL="342900" indent="-342900" eaLnBrk="1" hangingPunct="1"/>
            <a:r>
              <a:rPr lang="en-US"/>
              <a:t>Note:                                              , and </a:t>
            </a:r>
            <a:r>
              <a:rPr lang="en-US" i="1"/>
              <a:t>n</a:t>
            </a:r>
            <a:r>
              <a:rPr lang="en-US"/>
              <a:t>! is read as “</a:t>
            </a:r>
            <a:r>
              <a:rPr lang="en-US" i="1"/>
              <a:t>n</a:t>
            </a:r>
            <a:r>
              <a:rPr lang="en-US"/>
              <a:t> factorial.”</a:t>
            </a:r>
          </a:p>
        </p:txBody>
      </p:sp>
      <p:graphicFrame>
        <p:nvGraphicFramePr>
          <p:cNvPr id="539664" name="Object 16"/>
          <p:cNvGraphicFramePr>
            <a:graphicFrameLocks noChangeAspect="1"/>
          </p:cNvGraphicFramePr>
          <p:nvPr/>
        </p:nvGraphicFramePr>
        <p:xfrm>
          <a:off x="1828800" y="2133600"/>
          <a:ext cx="243840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666" name="Equation" r:id="rId3" imgW="1032840" imgH="429480" progId="Equation.DSMT4">
                  <p:embed/>
                </p:oleObj>
              </mc:Choice>
              <mc:Fallback>
                <p:oleObj name="Equation" r:id="rId3" imgW="1032840" imgH="429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133600"/>
                        <a:ext cx="2438400" cy="103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9665" name="Object 17"/>
          <p:cNvGraphicFramePr>
            <a:graphicFrameLocks noChangeAspect="1"/>
          </p:cNvGraphicFramePr>
          <p:nvPr/>
        </p:nvGraphicFramePr>
        <p:xfrm>
          <a:off x="1828800" y="4648200"/>
          <a:ext cx="4567238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667" name="Equation" r:id="rId5" imgW="1526760" imgH="191880" progId="Equation.DSMT4">
                  <p:embed/>
                </p:oleObj>
              </mc:Choice>
              <mc:Fallback>
                <p:oleObj name="Equation" r:id="rId5" imgW="1526760" imgH="1918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648200"/>
                        <a:ext cx="4567238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Binomial Model (cont.)</a:t>
            </a:r>
          </a:p>
        </p:txBody>
      </p:sp>
      <p:sp>
        <p:nvSpPr>
          <p:cNvPr id="5406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ctr" eaLnBrk="1" hangingPunct="1">
              <a:buFont typeface="Wingdings" pitchFamily="2" charset="2"/>
              <a:buNone/>
            </a:pPr>
            <a:r>
              <a:rPr lang="en-US" sz="2600"/>
              <a:t>Binomial probability model for Bernoulli trials: Binom(n,</a:t>
            </a:r>
            <a:r>
              <a:rPr lang="en-US" sz="2600" i="1"/>
              <a:t>p</a:t>
            </a:r>
            <a:r>
              <a:rPr lang="en-US" sz="2600"/>
              <a:t>)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US" sz="2600" i="1"/>
              <a:t>n</a:t>
            </a:r>
            <a:r>
              <a:rPr lang="en-US" sz="2600"/>
              <a:t> = number of trials</a:t>
            </a:r>
            <a:endParaRPr lang="en-US" sz="2600" i="1"/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US" sz="2600" i="1"/>
              <a:t>p</a:t>
            </a:r>
            <a:r>
              <a:rPr lang="en-US" sz="2600"/>
              <a:t> = probability of success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US" sz="2600" i="1"/>
              <a:t>q</a:t>
            </a:r>
            <a:r>
              <a:rPr lang="en-US" sz="2600"/>
              <a:t> = 1 – </a:t>
            </a:r>
            <a:r>
              <a:rPr lang="en-US" sz="2600" i="1"/>
              <a:t>p</a:t>
            </a:r>
            <a:r>
              <a:rPr lang="en-US" sz="2600"/>
              <a:t> = probability of failure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US" sz="2600" i="1"/>
              <a:t>X</a:t>
            </a:r>
            <a:r>
              <a:rPr lang="en-US" sz="2600"/>
              <a:t> = # of successes in </a:t>
            </a:r>
            <a:r>
              <a:rPr lang="en-US" sz="2600" i="1"/>
              <a:t>n</a:t>
            </a:r>
            <a:r>
              <a:rPr lang="en-US" sz="2600"/>
              <a:t> trials</a:t>
            </a:r>
          </a:p>
          <a:p>
            <a:pPr marL="342900" indent="-342900" algn="ctr" eaLnBrk="1" hangingPunct="1">
              <a:buFont typeface="Wingdings" pitchFamily="2" charset="2"/>
              <a:buNone/>
            </a:pPr>
            <a:r>
              <a:rPr lang="en-US" sz="3800" i="1">
                <a:solidFill>
                  <a:schemeClr val="hlink"/>
                </a:solidFill>
              </a:rPr>
              <a:t>P(X = x) = </a:t>
            </a:r>
            <a:r>
              <a:rPr lang="en-US" sz="4000" i="1" baseline="-25000">
                <a:solidFill>
                  <a:schemeClr val="hlink"/>
                </a:solidFill>
              </a:rPr>
              <a:t>n</a:t>
            </a:r>
            <a:r>
              <a:rPr lang="en-US" sz="4000" i="1">
                <a:solidFill>
                  <a:schemeClr val="hlink"/>
                </a:solidFill>
              </a:rPr>
              <a:t>C</a:t>
            </a:r>
            <a:r>
              <a:rPr lang="en-US" sz="4000" i="1" baseline="-25000">
                <a:solidFill>
                  <a:schemeClr val="hlink"/>
                </a:solidFill>
              </a:rPr>
              <a:t>x </a:t>
            </a:r>
            <a:r>
              <a:rPr lang="en-US" sz="3800" i="1">
                <a:solidFill>
                  <a:schemeClr val="hlink"/>
                </a:solidFill>
              </a:rPr>
              <a:t>p</a:t>
            </a:r>
            <a:r>
              <a:rPr lang="en-US" sz="3800" i="1" baseline="40000">
                <a:solidFill>
                  <a:schemeClr val="hlink"/>
                </a:solidFill>
              </a:rPr>
              <a:t>x </a:t>
            </a:r>
            <a:r>
              <a:rPr lang="en-US" sz="3800" i="1">
                <a:solidFill>
                  <a:schemeClr val="hlink"/>
                </a:solidFill>
              </a:rPr>
              <a:t>q</a:t>
            </a:r>
            <a:r>
              <a:rPr lang="en-US" sz="3800" i="1" baseline="40000">
                <a:solidFill>
                  <a:schemeClr val="hlink"/>
                </a:solidFill>
              </a:rPr>
              <a:t>n–x</a:t>
            </a:r>
            <a:endParaRPr lang="el-GR" sz="3800">
              <a:solidFill>
                <a:schemeClr val="hlink"/>
              </a:solidFill>
            </a:endParaRPr>
          </a:p>
        </p:txBody>
      </p:sp>
      <p:graphicFrame>
        <p:nvGraphicFramePr>
          <p:cNvPr id="540691" name="Object 19"/>
          <p:cNvGraphicFramePr>
            <a:graphicFrameLocks noChangeAspect="1"/>
          </p:cNvGraphicFramePr>
          <p:nvPr/>
        </p:nvGraphicFramePr>
        <p:xfrm>
          <a:off x="2819400" y="5567363"/>
          <a:ext cx="135890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693" name="Equation" r:id="rId3" imgW="447840" imgH="155160" progId="Equation.DSMT4">
                  <p:embed/>
                </p:oleObj>
              </mc:Choice>
              <mc:Fallback>
                <p:oleObj name="Equation" r:id="rId3" imgW="447840" imgH="15516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567363"/>
                        <a:ext cx="1358900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0692" name="Object 20"/>
          <p:cNvGraphicFramePr>
            <a:graphicFrameLocks noChangeAspect="1"/>
          </p:cNvGraphicFramePr>
          <p:nvPr/>
        </p:nvGraphicFramePr>
        <p:xfrm>
          <a:off x="5181600" y="5454650"/>
          <a:ext cx="1538288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694" name="Equation" r:id="rId5" imgW="639720" imgH="246600" progId="Equation.DSMT4">
                  <p:embed/>
                </p:oleObj>
              </mc:Choice>
              <mc:Fallback>
                <p:oleObj name="Equation" r:id="rId5" imgW="639720" imgH="2466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454650"/>
                        <a:ext cx="1538288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The Normal Model to the Rescue!*</a:t>
            </a:r>
          </a:p>
        </p:txBody>
      </p:sp>
      <p:sp>
        <p:nvSpPr>
          <p:cNvPr id="544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/>
              <a:t>When dealing with a large number of trials in a Binomial situation, making direct calculations of the probabilities becomes tedious (or outright impossible). </a:t>
            </a:r>
          </a:p>
          <a:p>
            <a:pPr marL="342900" indent="-342900" eaLnBrk="1" hangingPunct="1"/>
            <a:r>
              <a:rPr lang="en-US"/>
              <a:t>Fortunately, the Normal model comes to the rescue…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US" i="1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Blends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</TotalTime>
  <Words>705</Words>
  <Application>Microsoft Office PowerPoint</Application>
  <PresentationFormat>Letter Paper (8.5x11 in)</PresentationFormat>
  <Paragraphs>70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Tahoma</vt:lpstr>
      <vt:lpstr>Times New Roman</vt:lpstr>
      <vt:lpstr>Wingdings</vt:lpstr>
      <vt:lpstr>Blends</vt:lpstr>
      <vt:lpstr>Equation</vt:lpstr>
      <vt:lpstr> Chapter 16</vt:lpstr>
      <vt:lpstr>Bernoulli Trials</vt:lpstr>
      <vt:lpstr>The Geometric Model</vt:lpstr>
      <vt:lpstr>The Geometric Model (cont.)</vt:lpstr>
      <vt:lpstr>Independence</vt:lpstr>
      <vt:lpstr>The Binomial Model</vt:lpstr>
      <vt:lpstr>The Binomial Model (cont.)</vt:lpstr>
      <vt:lpstr>The Binomial Model (cont.)</vt:lpstr>
      <vt:lpstr>The Normal Model to the Rescue!*</vt:lpstr>
      <vt:lpstr>The Normal Model to the Rescue (cont.)</vt:lpstr>
      <vt:lpstr>Continuous Random Variables</vt:lpstr>
      <vt:lpstr>What Can Go Wrong?</vt:lpstr>
      <vt:lpstr>What have we learned?</vt:lpstr>
      <vt:lpstr>What have we learned? (cont.)</vt:lpstr>
    </vt:vector>
  </TitlesOfParts>
  <Company>Copyright © 2010, 2007, 2004 Pearson Education,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</dc:title>
  <dc:subject>Probability  Models</dc:subject>
  <dc:creator>David Bock</dc:creator>
  <cp:lastModifiedBy>Kim Ballard</cp:lastModifiedBy>
  <cp:revision>49</cp:revision>
  <cp:lastPrinted>2001-11-04T00:51:13Z</cp:lastPrinted>
  <dcterms:created xsi:type="dcterms:W3CDTF">2005-02-25T19:46:41Z</dcterms:created>
  <dcterms:modified xsi:type="dcterms:W3CDTF">2017-03-29T02:13:03Z</dcterms:modified>
</cp:coreProperties>
</file>