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notesMasterIdLst>
    <p:notesMasterId r:id="rId33"/>
  </p:notesMasterIdLst>
  <p:handoutMasterIdLst>
    <p:handoutMasterId r:id="rId34"/>
  </p:handoutMasterIdLst>
  <p:sldIdLst>
    <p:sldId id="303" r:id="rId2"/>
    <p:sldId id="262" r:id="rId3"/>
    <p:sldId id="263" r:id="rId4"/>
    <p:sldId id="264" r:id="rId5"/>
    <p:sldId id="265" r:id="rId6"/>
    <p:sldId id="266" r:id="rId7"/>
    <p:sldId id="298" r:id="rId8"/>
    <p:sldId id="268" r:id="rId9"/>
    <p:sldId id="270" r:id="rId10"/>
    <p:sldId id="271" r:id="rId11"/>
    <p:sldId id="273" r:id="rId12"/>
    <p:sldId id="276" r:id="rId13"/>
    <p:sldId id="277" r:id="rId14"/>
    <p:sldId id="278" r:id="rId15"/>
    <p:sldId id="279" r:id="rId16"/>
    <p:sldId id="280" r:id="rId17"/>
    <p:sldId id="281" r:id="rId18"/>
    <p:sldId id="282" r:id="rId19"/>
    <p:sldId id="299" r:id="rId20"/>
    <p:sldId id="300" r:id="rId21"/>
    <p:sldId id="283" r:id="rId22"/>
    <p:sldId id="284" r:id="rId23"/>
    <p:sldId id="285" r:id="rId24"/>
    <p:sldId id="301" r:id="rId25"/>
    <p:sldId id="302" r:id="rId26"/>
    <p:sldId id="291" r:id="rId27"/>
    <p:sldId id="292" r:id="rId28"/>
    <p:sldId id="308" r:id="rId29"/>
    <p:sldId id="293" r:id="rId30"/>
    <p:sldId id="294" r:id="rId31"/>
    <p:sldId id="295" r:id="rId32"/>
  </p:sldIdLst>
  <p:sldSz cx="9144000" cy="6858000" type="letter"/>
  <p:notesSz cx="6858000" cy="9144000"/>
  <p:defaultTextStyle>
    <a:defPPr>
      <a:defRPr lang="en-CA"/>
    </a:defPPr>
    <a:lvl1pPr algn="l" rtl="0" fontAlgn="base">
      <a:spcBef>
        <a:spcPct val="0"/>
      </a:spcBef>
      <a:spcAft>
        <a:spcPct val="0"/>
      </a:spcAft>
      <a:defRPr sz="2400"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Arial" charset="0"/>
      </a:defRPr>
    </a:lvl5pPr>
    <a:lvl6pPr marL="2286000" algn="l" defTabSz="914400" rtl="0" eaLnBrk="1" latinLnBrk="0" hangingPunct="1">
      <a:defRPr sz="2400" kern="1200">
        <a:solidFill>
          <a:schemeClr val="tx1"/>
        </a:solidFill>
        <a:latin typeface="Arial" charset="0"/>
        <a:ea typeface="ＭＳ Ｐゴシック" pitchFamily="34" charset="-128"/>
        <a:cs typeface="Arial" charset="0"/>
      </a:defRPr>
    </a:lvl6pPr>
    <a:lvl7pPr marL="2743200" algn="l" defTabSz="914400" rtl="0" eaLnBrk="1" latinLnBrk="0" hangingPunct="1">
      <a:defRPr sz="2400" kern="1200">
        <a:solidFill>
          <a:schemeClr val="tx1"/>
        </a:solidFill>
        <a:latin typeface="Arial" charset="0"/>
        <a:ea typeface="ＭＳ Ｐゴシック" pitchFamily="34" charset="-128"/>
        <a:cs typeface="Arial" charset="0"/>
      </a:defRPr>
    </a:lvl7pPr>
    <a:lvl8pPr marL="3200400" algn="l" defTabSz="914400" rtl="0" eaLnBrk="1" latinLnBrk="0" hangingPunct="1">
      <a:defRPr sz="2400" kern="1200">
        <a:solidFill>
          <a:schemeClr val="tx1"/>
        </a:solidFill>
        <a:latin typeface="Arial" charset="0"/>
        <a:ea typeface="ＭＳ Ｐゴシック" pitchFamily="34" charset="-128"/>
        <a:cs typeface="Arial" charset="0"/>
      </a:defRPr>
    </a:lvl8pPr>
    <a:lvl9pPr marL="3657600" algn="l" defTabSz="914400" rtl="0" eaLnBrk="1" latinLnBrk="0" hangingPunct="1">
      <a:defRPr sz="2400" kern="1200">
        <a:solidFill>
          <a:schemeClr val="tx1"/>
        </a:solidFill>
        <a:latin typeface="Arial" charset="0"/>
        <a:ea typeface="ＭＳ Ｐゴシック" pitchFamily="34" charset="-128"/>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m Wegleitne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ECF8"/>
    <a:srgbClr val="FDDCA1"/>
    <a:srgbClr val="B8F6FE"/>
    <a:srgbClr val="CCECFF"/>
    <a:srgbClr val="EF9C51"/>
    <a:srgbClr val="8CC6EB"/>
    <a:srgbClr val="193A61"/>
    <a:srgbClr val="E8F3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237" autoAdjust="0"/>
    <p:restoredTop sz="94747" autoAdjust="0"/>
  </p:normalViewPr>
  <p:slideViewPr>
    <p:cSldViewPr snapToObjects="1">
      <p:cViewPr>
        <p:scale>
          <a:sx n="120" d="100"/>
          <a:sy n="120" d="100"/>
        </p:scale>
        <p:origin x="-1386" y="-72"/>
      </p:cViewPr>
      <p:guideLst>
        <p:guide orient="horz" pos="3120"/>
        <p:guide pos="160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100" d="100"/>
          <a:sy n="100" d="100"/>
        </p:scale>
        <p:origin x="-780" y="21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defRPr sz="1200" dirty="0">
                <a:latin typeface="Tahoma" charset="0"/>
                <a:ea typeface="ＭＳ Ｐゴシック" charset="0"/>
                <a:cs typeface="+mn-cs"/>
              </a:defRPr>
            </a:lvl1pPr>
          </a:lstStyle>
          <a:p>
            <a:pPr>
              <a:defRPr/>
            </a:pPr>
            <a:endParaRPr lang="en-CA"/>
          </a:p>
        </p:txBody>
      </p:sp>
      <p:sp>
        <p:nvSpPr>
          <p:cNvPr id="60419" name="Rectangle 3"/>
          <p:cNvSpPr>
            <a:spLocks noGrp="1" noChangeArrowheads="1"/>
          </p:cNvSpPr>
          <p:nvPr>
            <p:ph type="dt" sz="quarter" idx="1"/>
          </p:nvPr>
        </p:nvSpPr>
        <p:spPr bwMode="auto">
          <a:xfrm>
            <a:off x="3886200" y="0"/>
            <a:ext cx="2971800" cy="45720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r">
              <a:defRPr sz="1200" dirty="0">
                <a:latin typeface="Tahoma" charset="0"/>
                <a:ea typeface="ＭＳ Ｐゴシック" charset="0"/>
                <a:cs typeface="+mn-cs"/>
              </a:defRPr>
            </a:lvl1pPr>
          </a:lstStyle>
          <a:p>
            <a:pPr>
              <a:defRPr/>
            </a:pPr>
            <a:endParaRPr lang="en-CA"/>
          </a:p>
        </p:txBody>
      </p:sp>
      <p:sp>
        <p:nvSpPr>
          <p:cNvPr id="60420" name="Rectangle 4"/>
          <p:cNvSpPr>
            <a:spLocks noGrp="1" noChangeArrowheads="1"/>
          </p:cNvSpPr>
          <p:nvPr>
            <p:ph type="ftr" sz="quarter" idx="2"/>
          </p:nvPr>
        </p:nvSpPr>
        <p:spPr bwMode="auto">
          <a:xfrm>
            <a:off x="0" y="8686800"/>
            <a:ext cx="2971800" cy="457200"/>
          </a:xfrm>
          <a:prstGeom prst="rect">
            <a:avLst/>
          </a:prstGeom>
          <a:noFill/>
          <a:ln>
            <a:noFill/>
          </a:ln>
          <a:effectLst/>
          <a:extLst>
            <a:ext uri="{FAA26D3D-D897-4be2-8F04-BA451C77F1D7}"/>
          </a:extLst>
        </p:spPr>
        <p:txBody>
          <a:bodyPr vert="horz" wrap="square" lIns="91440" tIns="45720" rIns="91440" bIns="45720" numCol="1" anchor="b" anchorCtr="0" compatLnSpc="1">
            <a:prstTxWarp prst="textNoShape">
              <a:avLst/>
            </a:prstTxWarp>
          </a:bodyPr>
          <a:lstStyle>
            <a:lvl1pPr>
              <a:defRPr sz="1200" dirty="0">
                <a:latin typeface="Tahoma" charset="0"/>
                <a:ea typeface="ＭＳ Ｐゴシック" charset="0"/>
                <a:cs typeface="+mn-cs"/>
              </a:defRPr>
            </a:lvl1pPr>
          </a:lstStyle>
          <a:p>
            <a:pPr>
              <a:defRPr/>
            </a:pPr>
            <a:endParaRPr lang="en-CA"/>
          </a:p>
        </p:txBody>
      </p:sp>
      <p:sp>
        <p:nvSpPr>
          <p:cNvPr id="6042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FAA26D3D-D897-4be2-8F04-BA451C77F1D7}"/>
          </a:extLst>
        </p:spPr>
        <p:txBody>
          <a:bodyPr vert="horz" wrap="square" lIns="91440" tIns="45720" rIns="91440" bIns="45720" numCol="1" anchor="b" anchorCtr="0" compatLnSpc="1">
            <a:prstTxWarp prst="textNoShape">
              <a:avLst/>
            </a:prstTxWarp>
          </a:bodyPr>
          <a:lstStyle>
            <a:lvl1pPr algn="r">
              <a:defRPr sz="1200">
                <a:latin typeface="Tahoma" charset="0"/>
                <a:ea typeface="ＭＳ Ｐゴシック" charset="0"/>
                <a:cs typeface="+mn-cs"/>
              </a:defRPr>
            </a:lvl1pPr>
          </a:lstStyle>
          <a:p>
            <a:pPr>
              <a:defRPr/>
            </a:pPr>
            <a:fld id="{E4334830-7CD8-44F1-98C1-F68231D6B0F2}" type="slidenum">
              <a:rPr lang="en-CA"/>
              <a:pPr>
                <a:defRPr/>
              </a:pPr>
              <a:t>‹#›</a:t>
            </a:fld>
            <a:endParaRPr lang="en-CA" dirty="0"/>
          </a:p>
        </p:txBody>
      </p:sp>
    </p:spTree>
    <p:extLst>
      <p:ext uri="{BB962C8B-B14F-4D97-AF65-F5344CB8AC3E}">
        <p14:creationId xmlns:p14="http://schemas.microsoft.com/office/powerpoint/2010/main" val="11637765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defRPr sz="1200" dirty="0">
                <a:latin typeface="Tahoma" charset="0"/>
                <a:ea typeface="ＭＳ Ｐゴシック" charset="0"/>
                <a:cs typeface="+mn-cs"/>
              </a:defRPr>
            </a:lvl1pPr>
          </a:lstStyle>
          <a:p>
            <a:pPr>
              <a:defRPr/>
            </a:pPr>
            <a:endParaRPr lang="en-CA"/>
          </a:p>
        </p:txBody>
      </p:sp>
      <p:sp>
        <p:nvSpPr>
          <p:cNvPr id="61443" name="Rectangle 3"/>
          <p:cNvSpPr>
            <a:spLocks noGrp="1" noChangeArrowheads="1"/>
          </p:cNvSpPr>
          <p:nvPr>
            <p:ph type="dt" idx="1"/>
          </p:nvPr>
        </p:nvSpPr>
        <p:spPr bwMode="auto">
          <a:xfrm>
            <a:off x="3886200" y="0"/>
            <a:ext cx="2971800" cy="45720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r">
              <a:defRPr sz="1200" dirty="0">
                <a:latin typeface="Tahoma" charset="0"/>
                <a:ea typeface="ＭＳ Ｐゴシック" charset="0"/>
                <a:cs typeface="+mn-cs"/>
              </a:defRPr>
            </a:lvl1pPr>
          </a:lstStyle>
          <a:p>
            <a:pPr>
              <a:defRPr/>
            </a:pPr>
            <a:endParaRPr lang="en-CA"/>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4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61446" name="Rectangle 6"/>
          <p:cNvSpPr>
            <a:spLocks noGrp="1" noChangeArrowheads="1"/>
          </p:cNvSpPr>
          <p:nvPr>
            <p:ph type="ftr" sz="quarter" idx="4"/>
          </p:nvPr>
        </p:nvSpPr>
        <p:spPr bwMode="auto">
          <a:xfrm>
            <a:off x="0" y="8686800"/>
            <a:ext cx="2971800" cy="457200"/>
          </a:xfrm>
          <a:prstGeom prst="rect">
            <a:avLst/>
          </a:prstGeom>
          <a:noFill/>
          <a:ln>
            <a:noFill/>
          </a:ln>
          <a:effectLst/>
          <a:extLst>
            <a:ext uri="{FAA26D3D-D897-4be2-8F04-BA451C77F1D7}"/>
          </a:extLst>
        </p:spPr>
        <p:txBody>
          <a:bodyPr vert="horz" wrap="square" lIns="91440" tIns="45720" rIns="91440" bIns="45720" numCol="1" anchor="b" anchorCtr="0" compatLnSpc="1">
            <a:prstTxWarp prst="textNoShape">
              <a:avLst/>
            </a:prstTxWarp>
          </a:bodyPr>
          <a:lstStyle>
            <a:lvl1pPr>
              <a:defRPr sz="1200" dirty="0">
                <a:latin typeface="Tahoma" charset="0"/>
                <a:ea typeface="ＭＳ Ｐゴシック" charset="0"/>
                <a:cs typeface="+mn-cs"/>
              </a:defRPr>
            </a:lvl1pPr>
          </a:lstStyle>
          <a:p>
            <a:pPr>
              <a:defRPr/>
            </a:pPr>
            <a:endParaRPr lang="en-CA"/>
          </a:p>
        </p:txBody>
      </p:sp>
      <p:sp>
        <p:nvSpPr>
          <p:cNvPr id="6144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FAA26D3D-D897-4be2-8F04-BA451C77F1D7}"/>
          </a:extLst>
        </p:spPr>
        <p:txBody>
          <a:bodyPr vert="horz" wrap="square" lIns="91440" tIns="45720" rIns="91440" bIns="45720" numCol="1" anchor="b" anchorCtr="0" compatLnSpc="1">
            <a:prstTxWarp prst="textNoShape">
              <a:avLst/>
            </a:prstTxWarp>
          </a:bodyPr>
          <a:lstStyle>
            <a:lvl1pPr algn="r">
              <a:defRPr sz="1200">
                <a:latin typeface="Tahoma" charset="0"/>
                <a:ea typeface="ＭＳ Ｐゴシック" charset="0"/>
                <a:cs typeface="+mn-cs"/>
              </a:defRPr>
            </a:lvl1pPr>
          </a:lstStyle>
          <a:p>
            <a:pPr>
              <a:defRPr/>
            </a:pPr>
            <a:fld id="{613E40A5-68F7-41DC-B072-422C62829454}" type="slidenum">
              <a:rPr lang="en-CA"/>
              <a:pPr>
                <a:defRPr/>
              </a:pPr>
              <a:t>‹#›</a:t>
            </a:fld>
            <a:endParaRPr lang="en-CA" dirty="0"/>
          </a:p>
        </p:txBody>
      </p:sp>
    </p:spTree>
    <p:extLst>
      <p:ext uri="{BB962C8B-B14F-4D97-AF65-F5344CB8AC3E}">
        <p14:creationId xmlns:p14="http://schemas.microsoft.com/office/powerpoint/2010/main" val="24993821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6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7" name="Rectangle 7"/>
          <p:cNvSpPr>
            <a:spLocks noGrp="1" noChangeArrowheads="1"/>
          </p:cNvSpPr>
          <p:nvPr>
            <p:ph type="sldNum" sz="quarter" idx="5"/>
          </p:nvPr>
        </p:nvSpPr>
        <p:spPr>
          <a:noFill/>
          <a:ln>
            <a:miter lim="800000"/>
            <a:headEnd/>
            <a:tailEnd/>
          </a:ln>
        </p:spPr>
        <p:txBody>
          <a:bodyPr/>
          <a:lstStyle/>
          <a:p>
            <a:fld id="{8AA9A2A3-D5F0-4725-BD5F-CCBC497CC0E6}" type="slidenum">
              <a:rPr lang="en-CA" smtClean="0">
                <a:latin typeface="Tahoma" pitchFamily="34" charset="0"/>
                <a:ea typeface="ＭＳ Ｐゴシック" pitchFamily="34" charset="-128"/>
              </a:rPr>
              <a:pPr/>
              <a:t>7</a:t>
            </a:fld>
            <a:endParaRPr lang="en-CA" smtClean="0">
              <a:latin typeface="Tahoma" pitchFamily="34" charset="0"/>
              <a:ea typeface="ＭＳ Ｐゴシック" pitchFamily="34" charset="-128"/>
            </a:endParaRPr>
          </a:p>
        </p:txBody>
      </p:sp>
      <p:sp>
        <p:nvSpPr>
          <p:cNvPr id="562178" name="Rectangle 2"/>
          <p:cNvSpPr>
            <a:spLocks noGrp="1" noRot="1" noChangeAspect="1" noChangeArrowheads="1" noTextEdit="1"/>
          </p:cNvSpPr>
          <p:nvPr>
            <p:ph type="sldImg"/>
          </p:nvPr>
        </p:nvSpPr>
        <p:spPr>
          <a:solidFill>
            <a:srgbClr val="FFFFFF"/>
          </a:solidFill>
          <a:ln/>
        </p:spPr>
      </p:sp>
      <p:sp>
        <p:nvSpPr>
          <p:cNvPr id="56217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1" name="Rectangle 7"/>
          <p:cNvSpPr>
            <a:spLocks noGrp="1" noChangeArrowheads="1"/>
          </p:cNvSpPr>
          <p:nvPr>
            <p:ph type="sldNum" sz="quarter" idx="5"/>
          </p:nvPr>
        </p:nvSpPr>
        <p:spPr>
          <a:noFill/>
          <a:ln>
            <a:miter lim="800000"/>
            <a:headEnd/>
            <a:tailEnd/>
          </a:ln>
        </p:spPr>
        <p:txBody>
          <a:bodyPr/>
          <a:lstStyle/>
          <a:p>
            <a:fld id="{85B53248-5284-4CB5-B0D6-C274858FBB60}" type="slidenum">
              <a:rPr lang="en-CA" smtClean="0">
                <a:latin typeface="Tahoma" pitchFamily="34" charset="0"/>
                <a:ea typeface="ＭＳ Ｐゴシック" pitchFamily="34" charset="-128"/>
              </a:rPr>
              <a:pPr/>
              <a:t>19</a:t>
            </a:fld>
            <a:endParaRPr lang="en-CA" smtClean="0">
              <a:latin typeface="Tahoma" pitchFamily="34" charset="0"/>
              <a:ea typeface="ＭＳ Ｐゴシック" pitchFamily="34" charset="-128"/>
            </a:endParaRPr>
          </a:p>
        </p:txBody>
      </p:sp>
      <p:sp>
        <p:nvSpPr>
          <p:cNvPr id="583682" name="Rectangle 2"/>
          <p:cNvSpPr>
            <a:spLocks noGrp="1" noRot="1" noChangeAspect="1" noChangeArrowheads="1" noTextEdit="1"/>
          </p:cNvSpPr>
          <p:nvPr>
            <p:ph type="sldImg"/>
          </p:nvPr>
        </p:nvSpPr>
        <p:spPr>
          <a:solidFill>
            <a:srgbClr val="FFFFFF"/>
          </a:solidFill>
          <a:ln/>
        </p:spPr>
      </p:sp>
      <p:sp>
        <p:nvSpPr>
          <p:cNvPr id="58368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29" name="Rectangle 7"/>
          <p:cNvSpPr>
            <a:spLocks noGrp="1" noChangeArrowheads="1"/>
          </p:cNvSpPr>
          <p:nvPr>
            <p:ph type="sldNum" sz="quarter" idx="5"/>
          </p:nvPr>
        </p:nvSpPr>
        <p:spPr>
          <a:noFill/>
          <a:ln>
            <a:miter lim="800000"/>
            <a:headEnd/>
            <a:tailEnd/>
          </a:ln>
        </p:spPr>
        <p:txBody>
          <a:bodyPr/>
          <a:lstStyle/>
          <a:p>
            <a:fld id="{E9821F5F-3960-4A82-934F-3519E47F2DB0}" type="slidenum">
              <a:rPr lang="en-CA" smtClean="0">
                <a:latin typeface="Tahoma" pitchFamily="34" charset="0"/>
                <a:ea typeface="ＭＳ Ｐゴシック" pitchFamily="34" charset="-128"/>
              </a:rPr>
              <a:pPr/>
              <a:t>20</a:t>
            </a:fld>
            <a:endParaRPr lang="en-CA" smtClean="0">
              <a:latin typeface="Tahoma" pitchFamily="34" charset="0"/>
              <a:ea typeface="ＭＳ Ｐゴシック" pitchFamily="34" charset="-128"/>
            </a:endParaRPr>
          </a:p>
        </p:txBody>
      </p:sp>
      <p:sp>
        <p:nvSpPr>
          <p:cNvPr id="585730" name="Rectangle 2"/>
          <p:cNvSpPr>
            <a:spLocks noGrp="1" noRot="1" noChangeAspect="1" noChangeArrowheads="1" noTextEdit="1"/>
          </p:cNvSpPr>
          <p:nvPr>
            <p:ph type="sldImg"/>
          </p:nvPr>
        </p:nvSpPr>
        <p:spPr>
          <a:solidFill>
            <a:srgbClr val="FFFFFF"/>
          </a:solidFill>
          <a:ln/>
        </p:spPr>
      </p:sp>
      <p:sp>
        <p:nvSpPr>
          <p:cNvPr id="58573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1" name="Rectangle 7"/>
          <p:cNvSpPr>
            <a:spLocks noGrp="1" noChangeArrowheads="1"/>
          </p:cNvSpPr>
          <p:nvPr>
            <p:ph type="sldNum" sz="quarter" idx="5"/>
          </p:nvPr>
        </p:nvSpPr>
        <p:spPr>
          <a:noFill/>
          <a:ln>
            <a:miter lim="800000"/>
            <a:headEnd/>
            <a:tailEnd/>
          </a:ln>
        </p:spPr>
        <p:txBody>
          <a:bodyPr/>
          <a:lstStyle/>
          <a:p>
            <a:fld id="{96F7EC11-3F36-436B-A0E4-5C84A3EF1229}" type="slidenum">
              <a:rPr lang="en-CA" smtClean="0">
                <a:latin typeface="Tahoma" pitchFamily="34" charset="0"/>
                <a:ea typeface="ＭＳ Ｐゴシック" pitchFamily="34" charset="-128"/>
              </a:rPr>
              <a:pPr/>
              <a:t>24</a:t>
            </a:fld>
            <a:endParaRPr lang="en-CA" smtClean="0">
              <a:latin typeface="Tahoma" pitchFamily="34" charset="0"/>
              <a:ea typeface="ＭＳ Ｐゴシック" pitchFamily="34" charset="-128"/>
            </a:endParaRPr>
          </a:p>
        </p:txBody>
      </p:sp>
      <p:sp>
        <p:nvSpPr>
          <p:cNvPr id="593922" name="Rectangle 2"/>
          <p:cNvSpPr>
            <a:spLocks noGrp="1" noRot="1" noChangeAspect="1" noChangeArrowheads="1" noTextEdit="1"/>
          </p:cNvSpPr>
          <p:nvPr>
            <p:ph type="sldImg"/>
          </p:nvPr>
        </p:nvSpPr>
        <p:spPr>
          <a:solidFill>
            <a:srgbClr val="FFFFFF"/>
          </a:solidFill>
          <a:ln/>
        </p:spPr>
      </p:sp>
      <p:sp>
        <p:nvSpPr>
          <p:cNvPr id="59392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69" name="Rectangle 7"/>
          <p:cNvSpPr>
            <a:spLocks noGrp="1" noChangeArrowheads="1"/>
          </p:cNvSpPr>
          <p:nvPr>
            <p:ph type="sldNum" sz="quarter" idx="5"/>
          </p:nvPr>
        </p:nvSpPr>
        <p:spPr>
          <a:noFill/>
          <a:ln>
            <a:miter lim="800000"/>
            <a:headEnd/>
            <a:tailEnd/>
          </a:ln>
        </p:spPr>
        <p:txBody>
          <a:bodyPr/>
          <a:lstStyle/>
          <a:p>
            <a:fld id="{832109FB-7A56-4CE3-938D-DBEF87A7270F}" type="slidenum">
              <a:rPr lang="en-CA" smtClean="0">
                <a:latin typeface="Tahoma" pitchFamily="34" charset="0"/>
                <a:ea typeface="ＭＳ Ｐゴシック" pitchFamily="34" charset="-128"/>
              </a:rPr>
              <a:pPr/>
              <a:t>25</a:t>
            </a:fld>
            <a:endParaRPr lang="en-CA" smtClean="0">
              <a:latin typeface="Tahoma" pitchFamily="34" charset="0"/>
              <a:ea typeface="ＭＳ Ｐゴシック" pitchFamily="34" charset="-128"/>
            </a:endParaRPr>
          </a:p>
        </p:txBody>
      </p:sp>
      <p:sp>
        <p:nvSpPr>
          <p:cNvPr id="595970" name="Rectangle 2"/>
          <p:cNvSpPr>
            <a:spLocks noGrp="1" noRot="1" noChangeAspect="1" noChangeArrowheads="1" noTextEdit="1"/>
          </p:cNvSpPr>
          <p:nvPr>
            <p:ph type="sldImg"/>
          </p:nvPr>
        </p:nvSpPr>
        <p:spPr>
          <a:solidFill>
            <a:srgbClr val="FFFFFF"/>
          </a:solidFill>
          <a:ln/>
        </p:spPr>
      </p:sp>
      <p:sp>
        <p:nvSpPr>
          <p:cNvPr id="59597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3213"/>
            <a:ext cx="2076450"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03213"/>
            <a:ext cx="6076950"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4513" y="1600200"/>
            <a:ext cx="407035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7263" y="1600200"/>
            <a:ext cx="407193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89826" name="Rectangle 2"/>
          <p:cNvSpPr>
            <a:spLocks noGrp="1" noChangeArrowheads="1"/>
          </p:cNvSpPr>
          <p:nvPr>
            <p:ph type="title"/>
          </p:nvPr>
        </p:nvSpPr>
        <p:spPr bwMode="auto">
          <a:xfrm>
            <a:off x="533400" y="303213"/>
            <a:ext cx="8305800" cy="9921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89827" name="Rectangle 3"/>
          <p:cNvSpPr>
            <a:spLocks noGrp="1" noChangeArrowheads="1"/>
          </p:cNvSpPr>
          <p:nvPr>
            <p:ph type="body" idx="1"/>
          </p:nvPr>
        </p:nvSpPr>
        <p:spPr bwMode="auto">
          <a:xfrm>
            <a:off x="544513" y="1600200"/>
            <a:ext cx="8294687" cy="4572000"/>
          </a:xfrm>
          <a:prstGeom prst="rect">
            <a:avLst/>
          </a:prstGeom>
          <a:noFill/>
          <a:ln w="9525">
            <a:noFill/>
            <a:miter lim="800000"/>
            <a:headEnd/>
            <a:tailEnd/>
          </a:ln>
        </p:spPr>
        <p:txBody>
          <a:bodyPr vert="horz" wrap="square" lIns="9144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08260" name="Rectangle 4"/>
          <p:cNvSpPr>
            <a:spLocks noChangeArrowheads="1"/>
          </p:cNvSpPr>
          <p:nvPr/>
        </p:nvSpPr>
        <p:spPr bwMode="auto">
          <a:xfrm>
            <a:off x="6653213" y="6288088"/>
            <a:ext cx="2133600" cy="476250"/>
          </a:xfrm>
          <a:prstGeom prst="rect">
            <a:avLst/>
          </a:prstGeom>
          <a:noFill/>
          <a:ln>
            <a:noFill/>
          </a:ln>
          <a:effectLst/>
          <a:extLst/>
        </p:spPr>
        <p:txBody>
          <a:bodyPr/>
          <a:lstStyle/>
          <a:p>
            <a:pPr algn="r">
              <a:defRPr/>
            </a:pPr>
            <a:endParaRPr lang="en-US" sz="1600" dirty="0">
              <a:solidFill>
                <a:srgbClr val="F3F5E7"/>
              </a:solidFill>
              <a:ea typeface="ＭＳ Ｐゴシック" charset="0"/>
              <a:cs typeface="+mn-cs"/>
            </a:endParaRPr>
          </a:p>
          <a:p>
            <a:pPr algn="r">
              <a:defRPr/>
            </a:pPr>
            <a:r>
              <a:rPr lang="en-US" sz="1600" dirty="0">
                <a:solidFill>
                  <a:srgbClr val="F3F5E7"/>
                </a:solidFill>
                <a:ea typeface="ＭＳ Ｐゴシック" charset="0"/>
                <a:cs typeface="+mn-cs"/>
              </a:rPr>
              <a:t>1-</a:t>
            </a:r>
            <a:fld id="{2A1E8DA4-3AC0-4B2C-B1ED-ED3CA2504A07}" type="slidenum">
              <a:rPr lang="en-US" sz="1600">
                <a:solidFill>
                  <a:srgbClr val="F3F5E7"/>
                </a:solidFill>
                <a:ea typeface="ＭＳ Ｐゴシック" charset="0"/>
                <a:cs typeface="+mn-cs"/>
              </a:rPr>
              <a:pPr algn="r">
                <a:defRPr/>
              </a:pPr>
              <a:t>‹#›</a:t>
            </a:fld>
            <a:endParaRPr lang="en-US" sz="1600" dirty="0">
              <a:solidFill>
                <a:srgbClr val="F3F5E7"/>
              </a:solidFill>
              <a:ea typeface="ＭＳ Ｐゴシック" charset="0"/>
              <a:cs typeface="+mn-cs"/>
            </a:endParaRPr>
          </a:p>
        </p:txBody>
      </p:sp>
      <p:sp>
        <p:nvSpPr>
          <p:cNvPr id="608261" name="Rectangle 5"/>
          <p:cNvSpPr>
            <a:spLocks noChangeArrowheads="1"/>
          </p:cNvSpPr>
          <p:nvPr/>
        </p:nvSpPr>
        <p:spPr bwMode="gray">
          <a:xfrm>
            <a:off x="0" y="6424613"/>
            <a:ext cx="9144000" cy="452437"/>
          </a:xfrm>
          <a:prstGeom prst="rect">
            <a:avLst/>
          </a:prstGeom>
          <a:solidFill>
            <a:srgbClr val="166F07"/>
          </a:solidFill>
          <a:ln>
            <a:noFill/>
          </a:ln>
          <a:effectLst/>
          <a:extLst/>
        </p:spPr>
        <p:txBody>
          <a:bodyPr wrap="none" lIns="0" tIns="0" rIns="0" bIns="0" anchor="ctr"/>
          <a:lstStyle/>
          <a:p>
            <a:pPr>
              <a:defRPr/>
            </a:pPr>
            <a:r>
              <a:rPr lang="en-US" sz="1200" dirty="0">
                <a:solidFill>
                  <a:srgbClr val="F3F5E7"/>
                </a:solidFill>
                <a:ea typeface="ＭＳ Ｐゴシック" charset="0"/>
                <a:cs typeface="+mn-cs"/>
              </a:rPr>
              <a:t>                                            Copyright © 2015, 2010, 2007 Pearson Education, Inc.</a:t>
            </a:r>
          </a:p>
        </p:txBody>
      </p:sp>
      <p:pic>
        <p:nvPicPr>
          <p:cNvPr id="589830" name="Picture 6" descr="Pearson_Bound_White"/>
          <p:cNvPicPr>
            <a:picLocks noChangeAspect="1" noChangeArrowheads="1"/>
          </p:cNvPicPr>
          <p:nvPr/>
        </p:nvPicPr>
        <p:blipFill>
          <a:blip r:embed="rId13"/>
          <a:srcRect/>
          <a:stretch>
            <a:fillRect/>
          </a:stretch>
        </p:blipFill>
        <p:spPr bwMode="auto">
          <a:xfrm>
            <a:off x="5626100" y="6408738"/>
            <a:ext cx="1455738" cy="469900"/>
          </a:xfrm>
          <a:prstGeom prst="rect">
            <a:avLst/>
          </a:prstGeom>
          <a:noFill/>
          <a:ln w="9525">
            <a:noFill/>
            <a:miter lim="800000"/>
            <a:headEnd/>
            <a:tailEnd/>
          </a:ln>
        </p:spPr>
      </p:pic>
      <p:sp>
        <p:nvSpPr>
          <p:cNvPr id="608263" name="Rectangle 7"/>
          <p:cNvSpPr>
            <a:spLocks noChangeArrowheads="1"/>
          </p:cNvSpPr>
          <p:nvPr/>
        </p:nvSpPr>
        <p:spPr bwMode="auto">
          <a:xfrm>
            <a:off x="7067550" y="6496050"/>
            <a:ext cx="2133600" cy="233363"/>
          </a:xfrm>
          <a:prstGeom prst="rect">
            <a:avLst/>
          </a:prstGeom>
          <a:noFill/>
          <a:ln>
            <a:noFill/>
          </a:ln>
          <a:effectLst/>
          <a:extLst/>
        </p:spPr>
        <p:txBody>
          <a:bodyPr/>
          <a:lstStyle/>
          <a:p>
            <a:pPr>
              <a:defRPr/>
            </a:pPr>
            <a:r>
              <a:rPr lang="en-US" sz="1600" dirty="0">
                <a:solidFill>
                  <a:schemeClr val="bg1"/>
                </a:solidFill>
                <a:ea typeface="ＭＳ Ｐゴシック" charset="0"/>
                <a:cs typeface="+mn-cs"/>
              </a:rPr>
              <a:t>Chapter 17, Slide </a:t>
            </a:r>
            <a:fld id="{C93D9CC8-5778-4802-B2FA-5C4054CCC3CA}" type="slidenum">
              <a:rPr lang="en-US" sz="1600">
                <a:solidFill>
                  <a:schemeClr val="bg1"/>
                </a:solidFill>
                <a:ea typeface="ＭＳ Ｐゴシック" charset="0"/>
                <a:cs typeface="+mn-cs"/>
              </a:rPr>
              <a:pPr>
                <a:defRPr/>
              </a:pPr>
              <a:t>‹#›</a:t>
            </a:fld>
            <a:endParaRPr lang="en-US" sz="1600" dirty="0">
              <a:solidFill>
                <a:schemeClr val="bg1"/>
              </a:solidFill>
              <a:ea typeface="ＭＳ Ｐゴシック" charset="0"/>
              <a:cs typeface="+mn-cs"/>
            </a:endParaRPr>
          </a:p>
        </p:txBody>
      </p:sp>
      <p:pic>
        <p:nvPicPr>
          <p:cNvPr id="589832" name="Picture 8" descr="Pearson_Strap_Bound_White"/>
          <p:cNvPicPr>
            <a:picLocks noChangeAspect="1" noChangeArrowheads="1"/>
          </p:cNvPicPr>
          <p:nvPr/>
        </p:nvPicPr>
        <p:blipFill>
          <a:blip r:embed="rId14"/>
          <a:srcRect/>
          <a:stretch>
            <a:fillRect/>
          </a:stretch>
        </p:blipFill>
        <p:spPr bwMode="auto">
          <a:xfrm>
            <a:off x="42863" y="6413500"/>
            <a:ext cx="1762125" cy="4937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spd="med"/>
  <p:txStyles>
    <p:titleStyle>
      <a:lvl1pPr algn="l" rtl="0" eaLnBrk="0" fontAlgn="base" hangingPunct="0">
        <a:spcBef>
          <a:spcPct val="0"/>
        </a:spcBef>
        <a:spcAft>
          <a:spcPct val="0"/>
        </a:spcAft>
        <a:defRPr sz="3600">
          <a:solidFill>
            <a:srgbClr val="1A8608"/>
          </a:solidFill>
          <a:latin typeface="+mj-lt"/>
          <a:ea typeface="+mj-ea"/>
          <a:cs typeface="+mj-cs"/>
        </a:defRPr>
      </a:lvl1pPr>
      <a:lvl2pPr algn="l" rtl="0" eaLnBrk="0" fontAlgn="base" hangingPunct="0">
        <a:spcBef>
          <a:spcPct val="0"/>
        </a:spcBef>
        <a:spcAft>
          <a:spcPct val="0"/>
        </a:spcAft>
        <a:defRPr sz="3600">
          <a:solidFill>
            <a:srgbClr val="1A8608"/>
          </a:solidFill>
          <a:latin typeface="Arial" charset="0"/>
          <a:ea typeface="ＭＳ Ｐゴシック" charset="0"/>
          <a:cs typeface="Arial" charset="0"/>
        </a:defRPr>
      </a:lvl2pPr>
      <a:lvl3pPr algn="l" rtl="0" eaLnBrk="0" fontAlgn="base" hangingPunct="0">
        <a:spcBef>
          <a:spcPct val="0"/>
        </a:spcBef>
        <a:spcAft>
          <a:spcPct val="0"/>
        </a:spcAft>
        <a:defRPr sz="3600">
          <a:solidFill>
            <a:srgbClr val="1A8608"/>
          </a:solidFill>
          <a:latin typeface="Arial" charset="0"/>
          <a:ea typeface="ＭＳ Ｐゴシック" charset="0"/>
          <a:cs typeface="Arial" charset="0"/>
        </a:defRPr>
      </a:lvl3pPr>
      <a:lvl4pPr algn="l" rtl="0" eaLnBrk="0" fontAlgn="base" hangingPunct="0">
        <a:spcBef>
          <a:spcPct val="0"/>
        </a:spcBef>
        <a:spcAft>
          <a:spcPct val="0"/>
        </a:spcAft>
        <a:defRPr sz="3600">
          <a:solidFill>
            <a:srgbClr val="1A8608"/>
          </a:solidFill>
          <a:latin typeface="Arial" charset="0"/>
          <a:ea typeface="ＭＳ Ｐゴシック" charset="0"/>
          <a:cs typeface="Arial" charset="0"/>
        </a:defRPr>
      </a:lvl4pPr>
      <a:lvl5pPr algn="l" rtl="0" eaLnBrk="0" fontAlgn="base" hangingPunct="0">
        <a:spcBef>
          <a:spcPct val="0"/>
        </a:spcBef>
        <a:spcAft>
          <a:spcPct val="0"/>
        </a:spcAft>
        <a:defRPr sz="3600">
          <a:solidFill>
            <a:srgbClr val="1A8608"/>
          </a:solidFill>
          <a:latin typeface="Arial" charset="0"/>
          <a:ea typeface="ＭＳ Ｐゴシック" charset="0"/>
          <a:cs typeface="Arial" charset="0"/>
        </a:defRPr>
      </a:lvl5pPr>
      <a:lvl6pPr marL="457200" algn="l" rtl="0" fontAlgn="base">
        <a:spcBef>
          <a:spcPct val="0"/>
        </a:spcBef>
        <a:spcAft>
          <a:spcPct val="0"/>
        </a:spcAft>
        <a:defRPr sz="3600">
          <a:solidFill>
            <a:srgbClr val="1A8608"/>
          </a:solidFill>
          <a:latin typeface="Arial" charset="0"/>
          <a:ea typeface="ＭＳ Ｐゴシック" charset="0"/>
          <a:cs typeface="Arial" charset="0"/>
        </a:defRPr>
      </a:lvl6pPr>
      <a:lvl7pPr marL="914400" algn="l" rtl="0" fontAlgn="base">
        <a:spcBef>
          <a:spcPct val="0"/>
        </a:spcBef>
        <a:spcAft>
          <a:spcPct val="0"/>
        </a:spcAft>
        <a:defRPr sz="3600">
          <a:solidFill>
            <a:srgbClr val="1A8608"/>
          </a:solidFill>
          <a:latin typeface="Arial" charset="0"/>
          <a:ea typeface="ＭＳ Ｐゴシック" charset="0"/>
          <a:cs typeface="Arial" charset="0"/>
        </a:defRPr>
      </a:lvl7pPr>
      <a:lvl8pPr marL="1371600" algn="l" rtl="0" fontAlgn="base">
        <a:spcBef>
          <a:spcPct val="0"/>
        </a:spcBef>
        <a:spcAft>
          <a:spcPct val="0"/>
        </a:spcAft>
        <a:defRPr sz="3600">
          <a:solidFill>
            <a:srgbClr val="1A8608"/>
          </a:solidFill>
          <a:latin typeface="Arial" charset="0"/>
          <a:ea typeface="ＭＳ Ｐゴシック" charset="0"/>
          <a:cs typeface="Arial" charset="0"/>
        </a:defRPr>
      </a:lvl8pPr>
      <a:lvl9pPr marL="1828800" algn="l" rtl="0" fontAlgn="base">
        <a:spcBef>
          <a:spcPct val="0"/>
        </a:spcBef>
        <a:spcAft>
          <a:spcPct val="0"/>
        </a:spcAft>
        <a:defRPr sz="3600">
          <a:solidFill>
            <a:srgbClr val="1A8608"/>
          </a:solidFill>
          <a:latin typeface="Arial" charset="0"/>
          <a:ea typeface="ＭＳ Ｐゴシック" charset="0"/>
          <a:cs typeface="Arial" charset="0"/>
        </a:defRPr>
      </a:lvl9pPr>
    </p:titleStyle>
    <p:bodyStyle>
      <a:lvl1pPr marL="292100" indent="-292100" algn="l" rtl="0" eaLnBrk="0" fontAlgn="base" hangingPunct="0">
        <a:spcBef>
          <a:spcPct val="20000"/>
        </a:spcBef>
        <a:spcAft>
          <a:spcPct val="0"/>
        </a:spcAft>
        <a:buClr>
          <a:schemeClr val="accent1"/>
        </a:buClr>
        <a:buSzPct val="60000"/>
        <a:buFont typeface="Wingdings" pitchFamily="2" charset="2"/>
        <a:buChar char="n"/>
        <a:defRPr sz="2800">
          <a:solidFill>
            <a:schemeClr val="tx1"/>
          </a:solidFill>
          <a:latin typeface="+mn-lt"/>
          <a:ea typeface="+mn-ea"/>
          <a:cs typeface="+mn-cs"/>
        </a:defRPr>
      </a:lvl1pPr>
      <a:lvl2pPr marL="566738" indent="-254000" algn="l" rtl="0" eaLnBrk="0" fontAlgn="base" hangingPunct="0">
        <a:spcBef>
          <a:spcPct val="20000"/>
        </a:spcBef>
        <a:spcAft>
          <a:spcPct val="0"/>
        </a:spcAft>
        <a:buClr>
          <a:srgbClr val="EF9C51"/>
        </a:buClr>
        <a:buSzPct val="55000"/>
        <a:buFont typeface="Wingdings" pitchFamily="2" charset="2"/>
        <a:buChar char="n"/>
        <a:defRPr sz="2800">
          <a:solidFill>
            <a:schemeClr val="tx1"/>
          </a:solidFill>
          <a:latin typeface="+mn-lt"/>
          <a:ea typeface="Arial" charset="0"/>
          <a:cs typeface="+mn-cs"/>
        </a:defRPr>
      </a:lvl2pPr>
      <a:lvl3pPr marL="784225" indent="-215900" algn="l" rtl="0" eaLnBrk="0" fontAlgn="base" hangingPunct="0">
        <a:spcBef>
          <a:spcPct val="20000"/>
        </a:spcBef>
        <a:spcAft>
          <a:spcPct val="0"/>
        </a:spcAft>
        <a:buClr>
          <a:srgbClr val="FDDCA1"/>
        </a:buClr>
        <a:buSzPct val="50000"/>
        <a:buFont typeface="Wingdings" pitchFamily="2" charset="2"/>
        <a:buChar char="n"/>
        <a:defRPr sz="2400">
          <a:solidFill>
            <a:schemeClr val="tx1"/>
          </a:solidFill>
          <a:latin typeface="+mn-lt"/>
          <a:ea typeface="Arial" charset="0"/>
          <a:cs typeface="+mn-cs"/>
        </a:defRPr>
      </a:lvl3pPr>
      <a:lvl4pPr marL="1014413" indent="-228600" algn="l" rtl="0" eaLnBrk="0" fontAlgn="base" hangingPunct="0">
        <a:spcBef>
          <a:spcPct val="20000"/>
        </a:spcBef>
        <a:spcAft>
          <a:spcPct val="0"/>
        </a:spcAft>
        <a:buClr>
          <a:schemeClr val="hlink"/>
        </a:buClr>
        <a:buSzPct val="55000"/>
        <a:buFont typeface="Wingdings" pitchFamily="2" charset="2"/>
        <a:buChar char="n"/>
        <a:defRPr sz="2000">
          <a:solidFill>
            <a:schemeClr val="tx1"/>
          </a:solidFill>
          <a:latin typeface="+mn-lt"/>
          <a:ea typeface="Arial" charset="0"/>
          <a:cs typeface="+mn-cs"/>
        </a:defRPr>
      </a:lvl4pPr>
      <a:lvl5pPr marL="1206500" indent="-190500" algn="l" rtl="0" eaLnBrk="0" fontAlgn="base" hangingPunct="0">
        <a:spcBef>
          <a:spcPct val="20000"/>
        </a:spcBef>
        <a:spcAft>
          <a:spcPct val="0"/>
        </a:spcAft>
        <a:buClr>
          <a:srgbClr val="CCECFF"/>
        </a:buClr>
        <a:buSzPct val="50000"/>
        <a:buFont typeface="Wingdings" pitchFamily="2" charset="2"/>
        <a:buChar char="n"/>
        <a:defRPr sz="2000">
          <a:solidFill>
            <a:schemeClr val="tx1"/>
          </a:solidFill>
          <a:latin typeface="+mn-lt"/>
          <a:ea typeface="Arial" charset="0"/>
          <a:cs typeface="+mn-cs"/>
        </a:defRPr>
      </a:lvl5pPr>
      <a:lvl6pPr marL="1663700" indent="-190500" algn="l" rtl="0" fontAlgn="base">
        <a:spcBef>
          <a:spcPct val="20000"/>
        </a:spcBef>
        <a:spcAft>
          <a:spcPct val="0"/>
        </a:spcAft>
        <a:buClr>
          <a:srgbClr val="CCECFF"/>
        </a:buClr>
        <a:buSzPct val="50000"/>
        <a:buFont typeface="Wingdings" charset="0"/>
        <a:buChar char="n"/>
        <a:defRPr sz="2000">
          <a:solidFill>
            <a:schemeClr val="tx1"/>
          </a:solidFill>
          <a:latin typeface="+mn-lt"/>
          <a:ea typeface="Arial" charset="0"/>
          <a:cs typeface="+mn-cs"/>
        </a:defRPr>
      </a:lvl6pPr>
      <a:lvl7pPr marL="2120900" indent="-190500" algn="l" rtl="0" fontAlgn="base">
        <a:spcBef>
          <a:spcPct val="20000"/>
        </a:spcBef>
        <a:spcAft>
          <a:spcPct val="0"/>
        </a:spcAft>
        <a:buClr>
          <a:srgbClr val="CCECFF"/>
        </a:buClr>
        <a:buSzPct val="50000"/>
        <a:buFont typeface="Wingdings" charset="0"/>
        <a:buChar char="n"/>
        <a:defRPr sz="2000">
          <a:solidFill>
            <a:schemeClr val="tx1"/>
          </a:solidFill>
          <a:latin typeface="+mn-lt"/>
          <a:ea typeface="Arial" charset="0"/>
          <a:cs typeface="+mn-cs"/>
        </a:defRPr>
      </a:lvl7pPr>
      <a:lvl8pPr marL="2578100" indent="-190500" algn="l" rtl="0" fontAlgn="base">
        <a:spcBef>
          <a:spcPct val="20000"/>
        </a:spcBef>
        <a:spcAft>
          <a:spcPct val="0"/>
        </a:spcAft>
        <a:buClr>
          <a:srgbClr val="CCECFF"/>
        </a:buClr>
        <a:buSzPct val="50000"/>
        <a:buFont typeface="Wingdings" charset="0"/>
        <a:buChar char="n"/>
        <a:defRPr sz="2000">
          <a:solidFill>
            <a:schemeClr val="tx1"/>
          </a:solidFill>
          <a:latin typeface="+mn-lt"/>
          <a:ea typeface="Arial" charset="0"/>
          <a:cs typeface="+mn-cs"/>
        </a:defRPr>
      </a:lvl8pPr>
      <a:lvl9pPr marL="3035300" indent="-190500" algn="l" rtl="0" fontAlgn="base">
        <a:spcBef>
          <a:spcPct val="20000"/>
        </a:spcBef>
        <a:spcAft>
          <a:spcPct val="0"/>
        </a:spcAft>
        <a:buClr>
          <a:srgbClr val="CCECFF"/>
        </a:buClr>
        <a:buSzPct val="50000"/>
        <a:buFont typeface="Wingdings" charset="0"/>
        <a:buChar char="n"/>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9.emf"/><Relationship Id="rId5" Type="http://schemas.openxmlformats.org/officeDocument/2006/relationships/oleObject" Target="../embeddings/oleObject4.bin"/><Relationship Id="rId4" Type="http://schemas.openxmlformats.org/officeDocument/2006/relationships/image" Target="../media/image8.emf"/></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6.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7.e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oleObject" Target="../embeddings/oleObject2.bin"/><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228600" y="457200"/>
            <a:ext cx="4213225" cy="1371600"/>
          </a:xfrm>
        </p:spPr>
        <p:txBody>
          <a:bodyPr/>
          <a:lstStyle/>
          <a:p>
            <a:pPr eaLnBrk="1" hangingPunct="1"/>
            <a:r>
              <a:rPr lang="en-US" sz="3200" smtClean="0"/>
              <a:t/>
            </a:r>
            <a:br>
              <a:rPr lang="en-US" sz="3200" smtClean="0"/>
            </a:br>
            <a:r>
              <a:rPr lang="en-US" sz="6000" smtClean="0"/>
              <a:t>Chapter 17</a:t>
            </a:r>
          </a:p>
        </p:txBody>
      </p:sp>
      <p:sp>
        <p:nvSpPr>
          <p:cNvPr id="15362" name="Rectangle 3"/>
          <p:cNvSpPr>
            <a:spLocks noGrp="1" noChangeArrowheads="1"/>
          </p:cNvSpPr>
          <p:nvPr>
            <p:ph type="subTitle" idx="1"/>
          </p:nvPr>
        </p:nvSpPr>
        <p:spPr>
          <a:xfrm>
            <a:off x="234950" y="2667000"/>
            <a:ext cx="4554538" cy="1752600"/>
          </a:xfrm>
        </p:spPr>
        <p:txBody>
          <a:bodyPr/>
          <a:lstStyle/>
          <a:p>
            <a:pPr eaLnBrk="1" hangingPunct="1"/>
            <a:r>
              <a:rPr lang="en-US" sz="4000" smtClean="0"/>
              <a:t>Sampling Distribution Models</a:t>
            </a:r>
          </a:p>
        </p:txBody>
      </p:sp>
      <p:pic>
        <p:nvPicPr>
          <p:cNvPr id="15363" name="Picture 4" descr="SMW4e_Book_Cover"/>
          <p:cNvPicPr>
            <a:picLocks noChangeAspect="1" noChangeArrowheads="1"/>
          </p:cNvPicPr>
          <p:nvPr/>
        </p:nvPicPr>
        <p:blipFill>
          <a:blip r:embed="rId2"/>
          <a:srcRect/>
          <a:stretch>
            <a:fillRect/>
          </a:stretch>
        </p:blipFill>
        <p:spPr bwMode="auto">
          <a:xfrm>
            <a:off x="4859338" y="838200"/>
            <a:ext cx="3751262" cy="48006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1" name="Rectangle 4"/>
          <p:cNvSpPr>
            <a:spLocks noGrp="1" noChangeArrowheads="1"/>
          </p:cNvSpPr>
          <p:nvPr>
            <p:ph type="title"/>
          </p:nvPr>
        </p:nvSpPr>
        <p:spPr/>
        <p:txBody>
          <a:bodyPr/>
          <a:lstStyle/>
          <a:p>
            <a:pPr eaLnBrk="1" hangingPunct="1"/>
            <a:r>
              <a:rPr lang="en-US" smtClean="0"/>
              <a:t>A Sampling Distribution Model </a:t>
            </a:r>
            <a:br>
              <a:rPr lang="en-US" smtClean="0"/>
            </a:br>
            <a:r>
              <a:rPr lang="en-US" smtClean="0"/>
              <a:t>for a Proportion</a:t>
            </a:r>
          </a:p>
        </p:txBody>
      </p:sp>
      <p:sp>
        <p:nvSpPr>
          <p:cNvPr id="568322" name="Rectangle 5"/>
          <p:cNvSpPr>
            <a:spLocks noGrp="1" noChangeArrowheads="1"/>
          </p:cNvSpPr>
          <p:nvPr>
            <p:ph type="body" idx="1"/>
          </p:nvPr>
        </p:nvSpPr>
        <p:spPr>
          <a:xfrm>
            <a:off x="544513" y="1295400"/>
            <a:ext cx="8294687" cy="5105400"/>
          </a:xfrm>
        </p:spPr>
        <p:txBody>
          <a:bodyPr/>
          <a:lstStyle/>
          <a:p>
            <a:pPr eaLnBrk="1" hangingPunct="1">
              <a:lnSpc>
                <a:spcPct val="90000"/>
              </a:lnSpc>
            </a:pPr>
            <a:r>
              <a:rPr lang="en-US" smtClean="0"/>
              <a:t>A proportion is no longer just a computation from a set of data.</a:t>
            </a:r>
          </a:p>
          <a:p>
            <a:pPr lvl="1" eaLnBrk="1" hangingPunct="1">
              <a:lnSpc>
                <a:spcPct val="90000"/>
              </a:lnSpc>
            </a:pPr>
            <a:r>
              <a:rPr lang="en-US" smtClean="0"/>
              <a:t>It is now a random variable quantity that has a probability distribution.</a:t>
            </a:r>
          </a:p>
          <a:p>
            <a:pPr lvl="1" eaLnBrk="1" hangingPunct="1">
              <a:lnSpc>
                <a:spcPct val="90000"/>
              </a:lnSpc>
            </a:pPr>
            <a:r>
              <a:rPr lang="en-US" smtClean="0"/>
              <a:t>This distribution is called the </a:t>
            </a:r>
            <a:r>
              <a:rPr lang="en-US" smtClean="0">
                <a:solidFill>
                  <a:schemeClr val="hlink"/>
                </a:solidFill>
              </a:rPr>
              <a:t>sampling distribution model</a:t>
            </a:r>
            <a:r>
              <a:rPr lang="en-US" smtClean="0"/>
              <a:t> for proportions.</a:t>
            </a:r>
          </a:p>
          <a:p>
            <a:pPr eaLnBrk="1" hangingPunct="1">
              <a:lnSpc>
                <a:spcPct val="90000"/>
              </a:lnSpc>
            </a:pPr>
            <a:r>
              <a:rPr lang="en-US" smtClean="0"/>
              <a:t>Even though we depend on sampling distribution models, we never actually get to see them. </a:t>
            </a:r>
          </a:p>
          <a:p>
            <a:pPr lvl="1" eaLnBrk="1" hangingPunct="1">
              <a:lnSpc>
                <a:spcPct val="90000"/>
              </a:lnSpc>
            </a:pPr>
            <a:r>
              <a:rPr lang="en-US" smtClean="0"/>
              <a:t>We never actually take repeated samples from the same population and make a histogram. We only imagine or simulate them.</a:t>
            </a:r>
            <a:endParaRPr lang="en-US" sz="2400" smtClean="0"/>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330" name="Rectangle 2"/>
          <p:cNvSpPr>
            <a:spLocks noGrp="1" noChangeArrowheads="1"/>
          </p:cNvSpPr>
          <p:nvPr>
            <p:ph type="title"/>
          </p:nvPr>
        </p:nvSpPr>
        <p:spPr>
          <a:xfrm>
            <a:off x="457200" y="152400"/>
            <a:ext cx="8229600" cy="1143000"/>
          </a:xfrm>
        </p:spPr>
        <p:txBody>
          <a:bodyPr/>
          <a:lstStyle/>
          <a:p>
            <a:pPr eaLnBrk="1" hangingPunct="1"/>
            <a:r>
              <a:rPr lang="en-US" sz="3200" smtClean="0"/>
              <a:t>The Sampling Distribution Model </a:t>
            </a:r>
            <a:br>
              <a:rPr lang="en-US" sz="3200" smtClean="0"/>
            </a:br>
            <a:r>
              <a:rPr lang="en-US" sz="3200" smtClean="0"/>
              <a:t>for a Proportion (cont.)</a:t>
            </a:r>
          </a:p>
        </p:txBody>
      </p:sp>
      <p:sp>
        <p:nvSpPr>
          <p:cNvPr id="567331" name="Rectangle 3"/>
          <p:cNvSpPr>
            <a:spLocks noGrp="1" noChangeArrowheads="1"/>
          </p:cNvSpPr>
          <p:nvPr>
            <p:ph type="body" idx="1"/>
          </p:nvPr>
        </p:nvSpPr>
        <p:spPr/>
        <p:txBody>
          <a:bodyPr/>
          <a:lstStyle/>
          <a:p>
            <a:pPr marL="342900" indent="-342900" eaLnBrk="1" hangingPunct="1"/>
            <a:r>
              <a:rPr lang="en-US" sz="3200" smtClean="0"/>
              <a:t>Provided that the sampled values are independent and the sample size is large enough, the sampling distribution of    is modeled by a Normal model with </a:t>
            </a:r>
          </a:p>
          <a:p>
            <a:pPr marL="742950" lvl="1" indent="-285750" eaLnBrk="1" hangingPunct="1"/>
            <a:r>
              <a:rPr lang="en-US" sz="3200" smtClean="0"/>
              <a:t>Mean:</a:t>
            </a:r>
          </a:p>
          <a:p>
            <a:pPr marL="742950" lvl="1" indent="-285750" eaLnBrk="1" hangingPunct="1"/>
            <a:r>
              <a:rPr lang="en-US" sz="3200" smtClean="0"/>
              <a:t>Standard deviation: </a:t>
            </a:r>
          </a:p>
        </p:txBody>
      </p:sp>
      <p:graphicFrame>
        <p:nvGraphicFramePr>
          <p:cNvPr id="567327" name="Object 31"/>
          <p:cNvGraphicFramePr>
            <a:graphicFrameLocks noChangeAspect="1"/>
          </p:cNvGraphicFramePr>
          <p:nvPr/>
        </p:nvGraphicFramePr>
        <p:xfrm>
          <a:off x="7467600" y="2667000"/>
          <a:ext cx="292100" cy="419100"/>
        </p:xfrm>
        <a:graphic>
          <a:graphicData uri="http://schemas.openxmlformats.org/presentationml/2006/ole">
            <mc:AlternateContent xmlns:mc="http://schemas.openxmlformats.org/markup-compatibility/2006">
              <mc:Choice xmlns:v="urn:schemas-microsoft-com:vml" Requires="v">
                <p:oleObj spid="_x0000_s567330" name="Equation" r:id="rId3" imgW="283320" imgH="411120" progId="Equation.DSMT4">
                  <p:embed/>
                </p:oleObj>
              </mc:Choice>
              <mc:Fallback>
                <p:oleObj name="Equation" r:id="rId3" imgW="283320" imgH="411120" progId="Equation.DSMT4">
                  <p:embed/>
                  <p:pic>
                    <p:nvPicPr>
                      <p:cNvPr id="0" name="Picture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2667000"/>
                        <a:ext cx="29210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67328" name="Object 32" descr="Pink tissue paper"/>
          <p:cNvGraphicFramePr>
            <a:graphicFrameLocks noChangeAspect="1"/>
          </p:cNvGraphicFramePr>
          <p:nvPr/>
        </p:nvGraphicFramePr>
        <p:xfrm>
          <a:off x="5156200" y="3962400"/>
          <a:ext cx="2311400" cy="1054100"/>
        </p:xfrm>
        <a:graphic>
          <a:graphicData uri="http://schemas.openxmlformats.org/presentationml/2006/ole">
            <mc:AlternateContent xmlns:mc="http://schemas.openxmlformats.org/markup-compatibility/2006">
              <mc:Choice xmlns:v="urn:schemas-microsoft-com:vml" Requires="v">
                <p:oleObj spid="_x0000_s567331" name="Equation" r:id="rId5" imgW="2304000" imgH="1042200" progId="Equation.DSMT4">
                  <p:embed/>
                </p:oleObj>
              </mc:Choice>
              <mc:Fallback>
                <p:oleObj name="Equation" r:id="rId5" imgW="2304000" imgH="1042200" progId="Equation.DSMT4">
                  <p:embed/>
                  <p:pic>
                    <p:nvPicPr>
                      <p:cNvPr id="0" name="Picture 32" descr="Pink tissue pape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56200" y="3962400"/>
                        <a:ext cx="2311400" cy="1054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67329" name="Object 33" descr="Pink tissue paper"/>
          <p:cNvGraphicFramePr>
            <a:graphicFrameLocks noChangeAspect="1"/>
          </p:cNvGraphicFramePr>
          <p:nvPr/>
        </p:nvGraphicFramePr>
        <p:xfrm>
          <a:off x="2660650" y="3740150"/>
          <a:ext cx="1485900" cy="444500"/>
        </p:xfrm>
        <a:graphic>
          <a:graphicData uri="http://schemas.openxmlformats.org/presentationml/2006/ole">
            <mc:AlternateContent xmlns:mc="http://schemas.openxmlformats.org/markup-compatibility/2006">
              <mc:Choice xmlns:v="urn:schemas-microsoft-com:vml" Requires="v">
                <p:oleObj spid="_x0000_s567332" name="Equation" r:id="rId7" imgW="1471680" imgH="429480" progId="Equation.DSMT4">
                  <p:embed/>
                </p:oleObj>
              </mc:Choice>
              <mc:Fallback>
                <p:oleObj name="Equation" r:id="rId7" imgW="1471680" imgH="429480" progId="Equation.DSMT4">
                  <p:embed/>
                  <p:pic>
                    <p:nvPicPr>
                      <p:cNvPr id="0" name="Picture 33" descr="Pink tissue pape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60650" y="3740150"/>
                        <a:ext cx="1485900"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89" name="Rectangle 2"/>
          <p:cNvSpPr>
            <a:spLocks noGrp="1" noChangeArrowheads="1"/>
          </p:cNvSpPr>
          <p:nvPr>
            <p:ph type="title"/>
          </p:nvPr>
        </p:nvSpPr>
        <p:spPr/>
        <p:txBody>
          <a:bodyPr/>
          <a:lstStyle/>
          <a:p>
            <a:pPr eaLnBrk="1" hangingPunct="1"/>
            <a:r>
              <a:rPr lang="en-US" sz="3200" smtClean="0"/>
              <a:t>Means – The “Average” of One Die</a:t>
            </a:r>
          </a:p>
        </p:txBody>
      </p:sp>
      <p:sp>
        <p:nvSpPr>
          <p:cNvPr id="575490" name="Rectangle 3"/>
          <p:cNvSpPr>
            <a:spLocks noGrp="1" noChangeArrowheads="1"/>
          </p:cNvSpPr>
          <p:nvPr>
            <p:ph type="body" idx="1"/>
          </p:nvPr>
        </p:nvSpPr>
        <p:spPr/>
        <p:txBody>
          <a:bodyPr/>
          <a:lstStyle/>
          <a:p>
            <a:pPr marL="342900" indent="-342900" eaLnBrk="1" hangingPunct="1"/>
            <a:r>
              <a:rPr lang="en-US" smtClean="0"/>
              <a:t>Let’s start with a simulation of 10,000 tosses of a die. A histogram of the results is:</a:t>
            </a:r>
          </a:p>
        </p:txBody>
      </p:sp>
      <p:pic>
        <p:nvPicPr>
          <p:cNvPr id="575491" name="Picture 4" descr="U18_02"/>
          <p:cNvPicPr>
            <a:picLocks noChangeAspect="1" noChangeArrowheads="1"/>
          </p:cNvPicPr>
          <p:nvPr/>
        </p:nvPicPr>
        <p:blipFill>
          <a:blip r:embed="rId2"/>
          <a:srcRect/>
          <a:stretch>
            <a:fillRect/>
          </a:stretch>
        </p:blipFill>
        <p:spPr bwMode="auto">
          <a:xfrm>
            <a:off x="2068513" y="3124200"/>
            <a:ext cx="5018087" cy="3059113"/>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3" name="Rectangle 2"/>
          <p:cNvSpPr>
            <a:spLocks noGrp="1" noChangeArrowheads="1"/>
          </p:cNvSpPr>
          <p:nvPr>
            <p:ph type="title"/>
          </p:nvPr>
        </p:nvSpPr>
        <p:spPr/>
        <p:txBody>
          <a:bodyPr/>
          <a:lstStyle/>
          <a:p>
            <a:pPr eaLnBrk="1" hangingPunct="1"/>
            <a:r>
              <a:rPr lang="en-US" smtClean="0"/>
              <a:t>Means – Averaging More Dice</a:t>
            </a:r>
          </a:p>
        </p:txBody>
      </p:sp>
      <p:sp>
        <p:nvSpPr>
          <p:cNvPr id="576514" name="Rectangle 3"/>
          <p:cNvSpPr>
            <a:spLocks noGrp="1" noChangeArrowheads="1"/>
          </p:cNvSpPr>
          <p:nvPr>
            <p:ph type="body" sz="half" idx="1"/>
          </p:nvPr>
        </p:nvSpPr>
        <p:spPr/>
        <p:txBody>
          <a:bodyPr/>
          <a:lstStyle/>
          <a:p>
            <a:pPr marL="342900" indent="-342900" eaLnBrk="1" hangingPunct="1"/>
            <a:r>
              <a:rPr lang="en-US" sz="2400" smtClean="0"/>
              <a:t>Looking at the average of two dice after a simulation of 10,000 tosses:</a:t>
            </a:r>
          </a:p>
        </p:txBody>
      </p:sp>
      <p:sp>
        <p:nvSpPr>
          <p:cNvPr id="576515" name="Rectangle 4"/>
          <p:cNvSpPr>
            <a:spLocks noGrp="1" noChangeArrowheads="1"/>
          </p:cNvSpPr>
          <p:nvPr>
            <p:ph type="body" sz="half" idx="2"/>
          </p:nvPr>
        </p:nvSpPr>
        <p:spPr>
          <a:xfrm>
            <a:off x="4768850" y="1600200"/>
            <a:ext cx="4070350" cy="4572000"/>
          </a:xfrm>
        </p:spPr>
        <p:txBody>
          <a:bodyPr/>
          <a:lstStyle/>
          <a:p>
            <a:pPr marL="342900" indent="-342900" eaLnBrk="1" hangingPunct="1"/>
            <a:r>
              <a:rPr lang="en-US" sz="2400" smtClean="0"/>
              <a:t>The average of three dice after a simulation of 10,000 tosses looks like:</a:t>
            </a:r>
          </a:p>
        </p:txBody>
      </p:sp>
      <p:pic>
        <p:nvPicPr>
          <p:cNvPr id="576516" name="Picture 5" descr="U18_03"/>
          <p:cNvPicPr>
            <a:picLocks noChangeAspect="1" noChangeArrowheads="1"/>
          </p:cNvPicPr>
          <p:nvPr/>
        </p:nvPicPr>
        <p:blipFill>
          <a:blip r:embed="rId2"/>
          <a:srcRect/>
          <a:stretch>
            <a:fillRect/>
          </a:stretch>
        </p:blipFill>
        <p:spPr bwMode="auto">
          <a:xfrm>
            <a:off x="533400" y="3529013"/>
            <a:ext cx="3884613" cy="2370137"/>
          </a:xfrm>
          <a:prstGeom prst="rect">
            <a:avLst/>
          </a:prstGeom>
          <a:noFill/>
          <a:ln w="9525">
            <a:noFill/>
            <a:miter lim="800000"/>
            <a:headEnd/>
            <a:tailEnd/>
          </a:ln>
        </p:spPr>
      </p:pic>
      <p:pic>
        <p:nvPicPr>
          <p:cNvPr id="576517" name="Picture 6" descr="AIT18-04"/>
          <p:cNvPicPr>
            <a:picLocks noChangeAspect="1" noChangeArrowheads="1"/>
          </p:cNvPicPr>
          <p:nvPr/>
        </p:nvPicPr>
        <p:blipFill>
          <a:blip r:embed="rId3"/>
          <a:srcRect/>
          <a:stretch>
            <a:fillRect/>
          </a:stretch>
        </p:blipFill>
        <p:spPr bwMode="auto">
          <a:xfrm>
            <a:off x="4768850" y="3405188"/>
            <a:ext cx="3854450" cy="2538412"/>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7" name="Rectangle 2"/>
          <p:cNvSpPr>
            <a:spLocks noGrp="1" noChangeArrowheads="1"/>
          </p:cNvSpPr>
          <p:nvPr>
            <p:ph type="title"/>
          </p:nvPr>
        </p:nvSpPr>
        <p:spPr/>
        <p:txBody>
          <a:bodyPr/>
          <a:lstStyle/>
          <a:p>
            <a:pPr eaLnBrk="1" hangingPunct="1"/>
            <a:r>
              <a:rPr lang="en-US" sz="3200" smtClean="0"/>
              <a:t>Means – Averaging Still More Dice</a:t>
            </a:r>
          </a:p>
        </p:txBody>
      </p:sp>
      <p:sp>
        <p:nvSpPr>
          <p:cNvPr id="577538" name="Rectangle 3"/>
          <p:cNvSpPr>
            <a:spLocks noGrp="1" noChangeArrowheads="1"/>
          </p:cNvSpPr>
          <p:nvPr>
            <p:ph type="body" sz="half" idx="1"/>
          </p:nvPr>
        </p:nvSpPr>
        <p:spPr/>
        <p:txBody>
          <a:bodyPr/>
          <a:lstStyle/>
          <a:p>
            <a:pPr marL="342900" indent="-342900" eaLnBrk="1" hangingPunct="1"/>
            <a:r>
              <a:rPr lang="en-US" sz="2400" smtClean="0"/>
              <a:t>The average of 5 dice after a simulation of 10,000 tosses looks like:</a:t>
            </a:r>
          </a:p>
        </p:txBody>
      </p:sp>
      <p:sp>
        <p:nvSpPr>
          <p:cNvPr id="577539" name="Rectangle 4"/>
          <p:cNvSpPr>
            <a:spLocks noGrp="1" noChangeArrowheads="1"/>
          </p:cNvSpPr>
          <p:nvPr>
            <p:ph type="body" sz="half" idx="2"/>
          </p:nvPr>
        </p:nvSpPr>
        <p:spPr>
          <a:xfrm>
            <a:off x="4768850" y="1600200"/>
            <a:ext cx="4070350" cy="4572000"/>
          </a:xfrm>
        </p:spPr>
        <p:txBody>
          <a:bodyPr/>
          <a:lstStyle/>
          <a:p>
            <a:pPr marL="342900" indent="-342900" eaLnBrk="1" hangingPunct="1"/>
            <a:r>
              <a:rPr lang="en-US" sz="2400" smtClean="0"/>
              <a:t>The average of 20 dice after a simulation of 10,000 tosses looks like:</a:t>
            </a:r>
          </a:p>
        </p:txBody>
      </p:sp>
      <p:pic>
        <p:nvPicPr>
          <p:cNvPr id="577540" name="Picture 5" descr="U18_05"/>
          <p:cNvPicPr>
            <a:picLocks noChangeAspect="1" noChangeArrowheads="1"/>
          </p:cNvPicPr>
          <p:nvPr/>
        </p:nvPicPr>
        <p:blipFill>
          <a:blip r:embed="rId2"/>
          <a:srcRect/>
          <a:stretch>
            <a:fillRect/>
          </a:stretch>
        </p:blipFill>
        <p:spPr bwMode="auto">
          <a:xfrm>
            <a:off x="533400" y="3740150"/>
            <a:ext cx="3665538" cy="2168525"/>
          </a:xfrm>
          <a:prstGeom prst="rect">
            <a:avLst/>
          </a:prstGeom>
          <a:noFill/>
          <a:ln w="9525">
            <a:noFill/>
            <a:miter lim="800000"/>
            <a:headEnd/>
            <a:tailEnd/>
          </a:ln>
        </p:spPr>
      </p:pic>
      <p:pic>
        <p:nvPicPr>
          <p:cNvPr id="577541" name="Picture 6" descr="AIT18-06"/>
          <p:cNvPicPr>
            <a:picLocks noChangeAspect="1" noChangeArrowheads="1"/>
          </p:cNvPicPr>
          <p:nvPr/>
        </p:nvPicPr>
        <p:blipFill>
          <a:blip r:embed="rId3"/>
          <a:srcRect/>
          <a:stretch>
            <a:fillRect/>
          </a:stretch>
        </p:blipFill>
        <p:spPr bwMode="auto">
          <a:xfrm>
            <a:off x="4602163" y="3541713"/>
            <a:ext cx="4071937" cy="2376487"/>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1" name="Rectangle 2"/>
          <p:cNvSpPr>
            <a:spLocks noGrp="1" noChangeArrowheads="1"/>
          </p:cNvSpPr>
          <p:nvPr>
            <p:ph type="title"/>
          </p:nvPr>
        </p:nvSpPr>
        <p:spPr/>
        <p:txBody>
          <a:bodyPr/>
          <a:lstStyle/>
          <a:p>
            <a:pPr eaLnBrk="1" hangingPunct="1"/>
            <a:r>
              <a:rPr lang="en-US" sz="3200" smtClean="0"/>
              <a:t>Means – What the Simulations Show</a:t>
            </a:r>
          </a:p>
        </p:txBody>
      </p:sp>
      <p:sp>
        <p:nvSpPr>
          <p:cNvPr id="588802" name="Rectangle 3"/>
          <p:cNvSpPr>
            <a:spLocks noGrp="1" noChangeArrowheads="1"/>
          </p:cNvSpPr>
          <p:nvPr>
            <p:ph type="body" idx="1"/>
          </p:nvPr>
        </p:nvSpPr>
        <p:spPr/>
        <p:txBody>
          <a:bodyPr/>
          <a:lstStyle/>
          <a:p>
            <a:pPr marL="342900" indent="-342900" eaLnBrk="1" hangingPunct="1"/>
            <a:r>
              <a:rPr lang="en-US" smtClean="0"/>
              <a:t>As the sample size (number of dice) gets larger, each sample average is more likely to be closer to the population mean.</a:t>
            </a:r>
          </a:p>
          <a:p>
            <a:pPr marL="742950" lvl="1" indent="-285750" eaLnBrk="1" hangingPunct="1"/>
            <a:r>
              <a:rPr lang="en-US" smtClean="0"/>
              <a:t>So, we see the shape continuing to tighten around 3.5</a:t>
            </a:r>
          </a:p>
          <a:p>
            <a:pPr marL="342900" indent="-342900" eaLnBrk="1" hangingPunct="1"/>
            <a:r>
              <a:rPr lang="en-US" smtClean="0"/>
              <a:t>And, it probably does not shock you that the sampling distribution of a mean becomes Normal.</a:t>
            </a: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3" name="Rectangle 2"/>
          <p:cNvSpPr>
            <a:spLocks noGrp="1" noChangeArrowheads="1"/>
          </p:cNvSpPr>
          <p:nvPr>
            <p:ph type="title"/>
          </p:nvPr>
        </p:nvSpPr>
        <p:spPr>
          <a:xfrm>
            <a:off x="457200" y="228600"/>
            <a:ext cx="8229600" cy="1143000"/>
          </a:xfrm>
        </p:spPr>
        <p:txBody>
          <a:bodyPr/>
          <a:lstStyle/>
          <a:p>
            <a:pPr eaLnBrk="1" hangingPunct="1"/>
            <a:r>
              <a:rPr lang="en-US" smtClean="0"/>
              <a:t>The Fundamental Theorem of Statistics</a:t>
            </a:r>
          </a:p>
        </p:txBody>
      </p:sp>
      <p:sp>
        <p:nvSpPr>
          <p:cNvPr id="591874" name="Rectangle 3"/>
          <p:cNvSpPr>
            <a:spLocks noGrp="1" noChangeArrowheads="1"/>
          </p:cNvSpPr>
          <p:nvPr>
            <p:ph type="body" idx="1"/>
          </p:nvPr>
        </p:nvSpPr>
        <p:spPr/>
        <p:txBody>
          <a:bodyPr/>
          <a:lstStyle/>
          <a:p>
            <a:pPr marL="342900" indent="-342900" eaLnBrk="1" hangingPunct="1"/>
            <a:r>
              <a:rPr lang="en-US" smtClean="0"/>
              <a:t>The sampling distribution of </a:t>
            </a:r>
            <a:r>
              <a:rPr lang="en-US" i="1" smtClean="0"/>
              <a:t>any</a:t>
            </a:r>
            <a:r>
              <a:rPr lang="en-US" smtClean="0"/>
              <a:t> mean becomes more nearly Normal as the sample size grows. </a:t>
            </a:r>
          </a:p>
          <a:p>
            <a:pPr marL="742950" lvl="1" indent="-285750" eaLnBrk="1" hangingPunct="1"/>
            <a:r>
              <a:rPr lang="en-US" smtClean="0"/>
              <a:t>All we need is for the observations to be independent and collected with randomization.</a:t>
            </a:r>
          </a:p>
          <a:p>
            <a:pPr marL="742950" lvl="1" indent="-285750" eaLnBrk="1" hangingPunct="1"/>
            <a:r>
              <a:rPr lang="en-US" smtClean="0"/>
              <a:t>We don’t even care about the shape of the population distribution!</a:t>
            </a:r>
          </a:p>
          <a:p>
            <a:pPr marL="342900" indent="-342900" eaLnBrk="1" hangingPunct="1"/>
            <a:r>
              <a:rPr lang="en-US" smtClean="0"/>
              <a:t>The Fundamental Theorem of Statistics is called the </a:t>
            </a:r>
            <a:r>
              <a:rPr lang="en-US" smtClean="0">
                <a:solidFill>
                  <a:schemeClr val="hlink"/>
                </a:solidFill>
              </a:rPr>
              <a:t>Central Limit Theorem (CLT).</a:t>
            </a: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09" name="Rectangle 2"/>
          <p:cNvSpPr>
            <a:spLocks noGrp="1" noChangeArrowheads="1"/>
          </p:cNvSpPr>
          <p:nvPr>
            <p:ph type="title"/>
          </p:nvPr>
        </p:nvSpPr>
        <p:spPr>
          <a:xfrm>
            <a:off x="457200" y="152400"/>
            <a:ext cx="8229600" cy="1143000"/>
          </a:xfrm>
        </p:spPr>
        <p:txBody>
          <a:bodyPr/>
          <a:lstStyle/>
          <a:p>
            <a:pPr eaLnBrk="1" hangingPunct="1"/>
            <a:r>
              <a:rPr lang="en-US" sz="3000" smtClean="0"/>
              <a:t>The Fundamental Theorem of Statistics (cont.)</a:t>
            </a:r>
          </a:p>
        </p:txBody>
      </p:sp>
      <p:sp>
        <p:nvSpPr>
          <p:cNvPr id="580610" name="Rectangle 3"/>
          <p:cNvSpPr>
            <a:spLocks noGrp="1" noChangeArrowheads="1"/>
          </p:cNvSpPr>
          <p:nvPr>
            <p:ph type="body" idx="1"/>
          </p:nvPr>
        </p:nvSpPr>
        <p:spPr/>
        <p:txBody>
          <a:bodyPr/>
          <a:lstStyle/>
          <a:p>
            <a:pPr marL="342900" indent="-342900" eaLnBrk="1" hangingPunct="1">
              <a:lnSpc>
                <a:spcPct val="90000"/>
              </a:lnSpc>
            </a:pPr>
            <a:r>
              <a:rPr lang="en-US" smtClean="0"/>
              <a:t>The CLT is surprising and a bit weird:</a:t>
            </a:r>
          </a:p>
          <a:p>
            <a:pPr marL="742950" lvl="1" indent="-285750" eaLnBrk="1" hangingPunct="1">
              <a:lnSpc>
                <a:spcPct val="90000"/>
              </a:lnSpc>
            </a:pPr>
            <a:r>
              <a:rPr lang="en-US" smtClean="0"/>
              <a:t>Not only does the histogram of the sample means get closer and closer to the Normal model as the sample size grows, but </a:t>
            </a:r>
            <a:r>
              <a:rPr lang="en-US" i="1" smtClean="0"/>
              <a:t>this is true regardless of the shape of the population distribution.</a:t>
            </a:r>
            <a:endParaRPr lang="en-US" smtClean="0"/>
          </a:p>
          <a:p>
            <a:pPr marL="342900" indent="-342900" eaLnBrk="1" hangingPunct="1">
              <a:lnSpc>
                <a:spcPct val="90000"/>
              </a:lnSpc>
            </a:pPr>
            <a:r>
              <a:rPr lang="en-US" smtClean="0"/>
              <a:t>The CLT works better (and faster) the closer the population model is to a Normal itself. It also works better for larger samples.</a:t>
            </a: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3" name="Rectangle 2"/>
          <p:cNvSpPr>
            <a:spLocks noGrp="1" noChangeArrowheads="1"/>
          </p:cNvSpPr>
          <p:nvPr>
            <p:ph type="title"/>
          </p:nvPr>
        </p:nvSpPr>
        <p:spPr/>
        <p:txBody>
          <a:bodyPr/>
          <a:lstStyle/>
          <a:p>
            <a:pPr eaLnBrk="1" hangingPunct="1"/>
            <a:r>
              <a:rPr lang="en-US" sz="3000" smtClean="0"/>
              <a:t>The Fundamental Theorem of Statistics (cont.)</a:t>
            </a:r>
          </a:p>
        </p:txBody>
      </p:sp>
      <p:sp>
        <p:nvSpPr>
          <p:cNvPr id="581634" name="Rectangle 3"/>
          <p:cNvSpPr>
            <a:spLocks noGrp="1" noChangeArrowheads="1"/>
          </p:cNvSpPr>
          <p:nvPr>
            <p:ph type="body" idx="1"/>
          </p:nvPr>
        </p:nvSpPr>
        <p:spPr/>
        <p:txBody>
          <a:bodyPr/>
          <a:lstStyle/>
          <a:p>
            <a:pPr marL="342900" indent="-342900" algn="ctr" eaLnBrk="1" hangingPunct="1">
              <a:buFont typeface="Wingdings" pitchFamily="2" charset="2"/>
              <a:buNone/>
            </a:pPr>
            <a:r>
              <a:rPr lang="en-US" b="1" smtClean="0">
                <a:solidFill>
                  <a:schemeClr val="hlink"/>
                </a:solidFill>
              </a:rPr>
              <a:t>The Central Limit Theorem (CLT)</a:t>
            </a:r>
            <a:endParaRPr lang="en-US" smtClean="0">
              <a:solidFill>
                <a:schemeClr val="hlink"/>
              </a:solidFill>
            </a:endParaRPr>
          </a:p>
          <a:p>
            <a:pPr marL="342900" indent="-342900" eaLnBrk="1" hangingPunct="1">
              <a:buFont typeface="Wingdings" pitchFamily="2" charset="2"/>
              <a:buNone/>
            </a:pPr>
            <a:r>
              <a:rPr lang="en-US" smtClean="0"/>
              <a:t>	The mean of a random sample is a random variable whose sampling distribution can be approximated by a Normal model. The larger the sample, the better the approximation will be.</a:t>
            </a:r>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57" name="Rectangle 2"/>
          <p:cNvSpPr>
            <a:spLocks noGrp="1" noChangeArrowheads="1"/>
          </p:cNvSpPr>
          <p:nvPr>
            <p:ph type="title"/>
          </p:nvPr>
        </p:nvSpPr>
        <p:spPr/>
        <p:txBody>
          <a:bodyPr/>
          <a:lstStyle/>
          <a:p>
            <a:pPr eaLnBrk="1" hangingPunct="1"/>
            <a:r>
              <a:rPr lang="en-US" smtClean="0"/>
              <a:t>Assumptions and Conditions</a:t>
            </a:r>
          </a:p>
        </p:txBody>
      </p:sp>
      <p:sp>
        <p:nvSpPr>
          <p:cNvPr id="582658" name="Rectangle 3"/>
          <p:cNvSpPr>
            <a:spLocks noGrp="1" noChangeArrowheads="1"/>
          </p:cNvSpPr>
          <p:nvPr>
            <p:ph type="body" idx="1"/>
          </p:nvPr>
        </p:nvSpPr>
        <p:spPr>
          <a:xfrm>
            <a:off x="379413" y="1905000"/>
            <a:ext cx="8294687" cy="3175000"/>
          </a:xfrm>
        </p:spPr>
        <p:txBody>
          <a:bodyPr/>
          <a:lstStyle/>
          <a:p>
            <a:pPr marL="609600" indent="-609600" eaLnBrk="1" hangingPunct="1">
              <a:lnSpc>
                <a:spcPct val="90000"/>
              </a:lnSpc>
            </a:pPr>
            <a:r>
              <a:rPr lang="en-US" smtClean="0"/>
              <a:t>The CLT requires essentially the same assumptions we saw for modeling proportions:</a:t>
            </a:r>
          </a:p>
          <a:p>
            <a:pPr marL="990600" lvl="1" indent="-533400" eaLnBrk="1" hangingPunct="1">
              <a:lnSpc>
                <a:spcPct val="90000"/>
              </a:lnSpc>
              <a:buSzTx/>
              <a:buFont typeface="Wingdings" pitchFamily="2" charset="2"/>
              <a:buChar char="§"/>
            </a:pPr>
            <a:r>
              <a:rPr lang="en-US" smtClean="0">
                <a:solidFill>
                  <a:srgbClr val="FF0000"/>
                </a:solidFill>
              </a:rPr>
              <a:t>Independence Assumption:</a:t>
            </a:r>
            <a:r>
              <a:rPr lang="en-US" smtClean="0"/>
              <a:t> The sampled values must be independent of each other.</a:t>
            </a:r>
          </a:p>
          <a:p>
            <a:pPr marL="990600" lvl="1" indent="-533400" eaLnBrk="1" hangingPunct="1">
              <a:lnSpc>
                <a:spcPct val="90000"/>
              </a:lnSpc>
              <a:buSzTx/>
              <a:buFont typeface="Wingdings" pitchFamily="2" charset="2"/>
              <a:buChar char="§"/>
            </a:pPr>
            <a:r>
              <a:rPr lang="en-US" smtClean="0">
                <a:solidFill>
                  <a:srgbClr val="FF0000"/>
                </a:solidFill>
              </a:rPr>
              <a:t>Sample Size Assumption:</a:t>
            </a:r>
            <a:r>
              <a:rPr lang="en-US" smtClean="0"/>
              <a:t> The sample size must be sufficiently large.</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457200" y="152400"/>
            <a:ext cx="8229600" cy="1143000"/>
          </a:xfrm>
        </p:spPr>
        <p:txBody>
          <a:bodyPr/>
          <a:lstStyle/>
          <a:p>
            <a:pPr eaLnBrk="1" hangingPunct="1"/>
            <a:r>
              <a:rPr lang="en-US" sz="3200" smtClean="0"/>
              <a:t>The Central Limit Theorem for Sample Proportions</a:t>
            </a:r>
          </a:p>
        </p:txBody>
      </p:sp>
      <p:sp>
        <p:nvSpPr>
          <p:cNvPr id="16386" name="Rectangle 3"/>
          <p:cNvSpPr>
            <a:spLocks noGrp="1" noChangeArrowheads="1"/>
          </p:cNvSpPr>
          <p:nvPr>
            <p:ph type="body" idx="1"/>
          </p:nvPr>
        </p:nvSpPr>
        <p:spPr>
          <a:xfrm>
            <a:off x="544513" y="1600200"/>
            <a:ext cx="8294687" cy="4876800"/>
          </a:xfrm>
        </p:spPr>
        <p:txBody>
          <a:bodyPr/>
          <a:lstStyle/>
          <a:p>
            <a:pPr marL="342900" indent="-342900" eaLnBrk="1" hangingPunct="1"/>
            <a:r>
              <a:rPr lang="en-US" smtClean="0"/>
              <a:t>Rather than showing real repeated samples, </a:t>
            </a:r>
            <a:r>
              <a:rPr lang="en-US" i="1" smtClean="0">
                <a:solidFill>
                  <a:schemeClr val="hlink"/>
                </a:solidFill>
              </a:rPr>
              <a:t>imagine</a:t>
            </a:r>
            <a:r>
              <a:rPr lang="en-US" smtClean="0"/>
              <a:t> what would happen if we were to actually draw many samples.</a:t>
            </a:r>
          </a:p>
          <a:p>
            <a:pPr marL="342900" indent="-342900" eaLnBrk="1" hangingPunct="1"/>
            <a:r>
              <a:rPr lang="en-US" smtClean="0"/>
              <a:t>Now imagine what would happen if we looked at the sample proportions for these samples. </a:t>
            </a:r>
          </a:p>
          <a:p>
            <a:pPr marL="342900" indent="-342900" eaLnBrk="1" hangingPunct="1"/>
            <a:r>
              <a:rPr lang="en-US" smtClean="0"/>
              <a:t>The histogram we’d get if we could see </a:t>
            </a:r>
            <a:r>
              <a:rPr lang="en-US" i="1" smtClean="0"/>
              <a:t>all the proportions from all possible samples</a:t>
            </a:r>
            <a:r>
              <a:rPr lang="en-US" smtClean="0"/>
              <a:t> is called the </a:t>
            </a:r>
            <a:r>
              <a:rPr lang="en-US" b="1" smtClean="0"/>
              <a:t>sampling distribution</a:t>
            </a:r>
            <a:r>
              <a:rPr lang="en-US" smtClean="0"/>
              <a:t> of the proportions.</a:t>
            </a:r>
          </a:p>
          <a:p>
            <a:pPr marL="342900" indent="-342900" eaLnBrk="1" hangingPunct="1"/>
            <a:r>
              <a:rPr lang="en-US" smtClean="0"/>
              <a:t>What would the histogram of all the sample proportions look like?</a:t>
            </a: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5" name="Rectangle 1026"/>
          <p:cNvSpPr>
            <a:spLocks noGrp="1" noChangeArrowheads="1"/>
          </p:cNvSpPr>
          <p:nvPr>
            <p:ph type="title"/>
          </p:nvPr>
        </p:nvSpPr>
        <p:spPr/>
        <p:txBody>
          <a:bodyPr/>
          <a:lstStyle/>
          <a:p>
            <a:pPr eaLnBrk="1" hangingPunct="1"/>
            <a:r>
              <a:rPr lang="en-US" smtClean="0"/>
              <a:t>Assumptions and Conditions (cont.)</a:t>
            </a:r>
          </a:p>
        </p:txBody>
      </p:sp>
      <p:sp>
        <p:nvSpPr>
          <p:cNvPr id="584706" name="Rectangle 1027"/>
          <p:cNvSpPr>
            <a:spLocks noGrp="1" noChangeArrowheads="1"/>
          </p:cNvSpPr>
          <p:nvPr>
            <p:ph type="body" idx="1"/>
          </p:nvPr>
        </p:nvSpPr>
        <p:spPr>
          <a:xfrm>
            <a:off x="214313" y="1524000"/>
            <a:ext cx="8637587" cy="4965700"/>
          </a:xfrm>
        </p:spPr>
        <p:txBody>
          <a:bodyPr/>
          <a:lstStyle/>
          <a:p>
            <a:pPr marL="609600" indent="-609600" eaLnBrk="1" hangingPunct="1">
              <a:lnSpc>
                <a:spcPct val="90000"/>
              </a:lnSpc>
            </a:pPr>
            <a:r>
              <a:rPr lang="en-US" sz="2600" smtClean="0"/>
              <a:t>We can’t check these directly, but we can think about whether the </a:t>
            </a:r>
            <a:r>
              <a:rPr lang="en-US" sz="2600" smtClean="0">
                <a:solidFill>
                  <a:schemeClr val="hlink"/>
                </a:solidFill>
              </a:rPr>
              <a:t>Independence Assumption</a:t>
            </a:r>
            <a:r>
              <a:rPr lang="en-US" sz="2600" smtClean="0"/>
              <a:t> is plausible.  We can also check some related conditions:</a:t>
            </a:r>
          </a:p>
          <a:p>
            <a:pPr marL="990600" lvl="1" indent="-533400" eaLnBrk="1" hangingPunct="1">
              <a:lnSpc>
                <a:spcPct val="90000"/>
              </a:lnSpc>
            </a:pPr>
            <a:r>
              <a:rPr lang="en-US" sz="2600" smtClean="0">
                <a:solidFill>
                  <a:schemeClr val="hlink"/>
                </a:solidFill>
              </a:rPr>
              <a:t>Randomization Condition:</a:t>
            </a:r>
            <a:r>
              <a:rPr lang="en-US" sz="2600" smtClean="0"/>
              <a:t>  The data values must be sampled randomly.</a:t>
            </a:r>
          </a:p>
          <a:p>
            <a:pPr marL="990600" lvl="1" indent="-533400" eaLnBrk="1" hangingPunct="1">
              <a:lnSpc>
                <a:spcPct val="90000"/>
              </a:lnSpc>
            </a:pPr>
            <a:r>
              <a:rPr lang="en-US" sz="2600" smtClean="0">
                <a:solidFill>
                  <a:schemeClr val="hlink"/>
                </a:solidFill>
              </a:rPr>
              <a:t>10% Condition:</a:t>
            </a:r>
            <a:r>
              <a:rPr lang="en-US" sz="2600" smtClean="0"/>
              <a:t> When the sample is drawn without replacement, the sample size, </a:t>
            </a:r>
            <a:r>
              <a:rPr lang="en-US" sz="2600" i="1" smtClean="0"/>
              <a:t>n</a:t>
            </a:r>
            <a:r>
              <a:rPr lang="en-US" sz="2600" smtClean="0"/>
              <a:t>, should be no more than 10% of the population.</a:t>
            </a:r>
          </a:p>
          <a:p>
            <a:pPr marL="990600" lvl="1" indent="-533400" eaLnBrk="1" hangingPunct="1">
              <a:lnSpc>
                <a:spcPct val="90000"/>
              </a:lnSpc>
            </a:pPr>
            <a:r>
              <a:rPr lang="en-US" sz="2600" smtClean="0">
                <a:solidFill>
                  <a:schemeClr val="hlink"/>
                </a:solidFill>
              </a:rPr>
              <a:t>Large Enough Sample Condition:</a:t>
            </a:r>
            <a:r>
              <a:rPr lang="en-US" sz="2600" smtClean="0"/>
              <a:t>  The CLT doesn’t tell us how large a sample we need.  For now, you need to think about your sample size in the context of what you know about the population.</a:t>
            </a:r>
          </a:p>
          <a:p>
            <a:pPr marL="990600" lvl="1" indent="-533400" eaLnBrk="1" hangingPunct="1">
              <a:lnSpc>
                <a:spcPct val="90000"/>
              </a:lnSpc>
            </a:pPr>
            <a:endParaRPr lang="en-US" sz="2600" smtClean="0"/>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3" name="Rectangle 2"/>
          <p:cNvSpPr>
            <a:spLocks noGrp="1" noChangeArrowheads="1"/>
          </p:cNvSpPr>
          <p:nvPr>
            <p:ph type="title"/>
          </p:nvPr>
        </p:nvSpPr>
        <p:spPr/>
        <p:txBody>
          <a:bodyPr/>
          <a:lstStyle/>
          <a:p>
            <a:pPr eaLnBrk="1" hangingPunct="1"/>
            <a:r>
              <a:rPr lang="en-US" smtClean="0"/>
              <a:t>But Which Normal?</a:t>
            </a:r>
          </a:p>
        </p:txBody>
      </p:sp>
      <p:sp>
        <p:nvSpPr>
          <p:cNvPr id="586754" name="Rectangle 3"/>
          <p:cNvSpPr>
            <a:spLocks noGrp="1" noChangeArrowheads="1"/>
          </p:cNvSpPr>
          <p:nvPr>
            <p:ph type="body" idx="1"/>
          </p:nvPr>
        </p:nvSpPr>
        <p:spPr/>
        <p:txBody>
          <a:bodyPr/>
          <a:lstStyle/>
          <a:p>
            <a:pPr marL="342900" indent="-342900" eaLnBrk="1" hangingPunct="1"/>
            <a:r>
              <a:rPr lang="en-US" smtClean="0"/>
              <a:t>The CLT says that the sampling distribution of any mean or proportion is approximately Normal.</a:t>
            </a:r>
          </a:p>
          <a:p>
            <a:pPr marL="342900" indent="-342900" eaLnBrk="1" hangingPunct="1"/>
            <a:r>
              <a:rPr lang="en-US" smtClean="0"/>
              <a:t>But which Normal model?</a:t>
            </a:r>
          </a:p>
          <a:p>
            <a:pPr marL="742950" lvl="1" indent="-285750" eaLnBrk="1" hangingPunct="1"/>
            <a:r>
              <a:rPr lang="en-US" smtClean="0"/>
              <a:t>For proportions, the sampling distribution is centered at the population proportion.</a:t>
            </a:r>
          </a:p>
          <a:p>
            <a:pPr marL="742950" lvl="1" indent="-285750" eaLnBrk="1" hangingPunct="1"/>
            <a:r>
              <a:rPr lang="en-US" smtClean="0"/>
              <a:t>For means, it’s centered at the population mean.</a:t>
            </a:r>
          </a:p>
          <a:p>
            <a:pPr marL="342900" indent="-342900" eaLnBrk="1" hangingPunct="1"/>
            <a:r>
              <a:rPr lang="en-US" smtClean="0"/>
              <a:t>But what about the standard deviations?</a:t>
            </a:r>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74" name="Rectangle 2"/>
          <p:cNvSpPr>
            <a:spLocks noGrp="1" noChangeArrowheads="1"/>
          </p:cNvSpPr>
          <p:nvPr>
            <p:ph type="title"/>
          </p:nvPr>
        </p:nvSpPr>
        <p:spPr/>
        <p:txBody>
          <a:bodyPr/>
          <a:lstStyle/>
          <a:p>
            <a:pPr eaLnBrk="1" hangingPunct="1"/>
            <a:r>
              <a:rPr lang="en-US" smtClean="0"/>
              <a:t>But Which Normal? (cont.)</a:t>
            </a:r>
          </a:p>
        </p:txBody>
      </p:sp>
      <p:sp>
        <p:nvSpPr>
          <p:cNvPr id="578575" name="Rectangle 3"/>
          <p:cNvSpPr>
            <a:spLocks noGrp="1" noChangeArrowheads="1"/>
          </p:cNvSpPr>
          <p:nvPr>
            <p:ph type="body" idx="1"/>
          </p:nvPr>
        </p:nvSpPr>
        <p:spPr/>
        <p:txBody>
          <a:bodyPr/>
          <a:lstStyle/>
          <a:p>
            <a:pPr marL="342900" indent="-342900" eaLnBrk="1" hangingPunct="1"/>
            <a:r>
              <a:rPr lang="en-US" smtClean="0"/>
              <a:t>The Normal model for the sampling distribution of the mean has a standard deviation equal to</a:t>
            </a:r>
          </a:p>
          <a:p>
            <a:pPr marL="342900" indent="-342900" eaLnBrk="1" hangingPunct="1"/>
            <a:endParaRPr lang="en-US" smtClean="0"/>
          </a:p>
          <a:p>
            <a:pPr marL="342900" indent="-342900" eaLnBrk="1" hangingPunct="1"/>
            <a:endParaRPr lang="en-US" smtClean="0"/>
          </a:p>
          <a:p>
            <a:pPr marL="342900" indent="-342900" eaLnBrk="1" hangingPunct="1">
              <a:buFont typeface="Wingdings" pitchFamily="2" charset="2"/>
              <a:buNone/>
            </a:pPr>
            <a:r>
              <a:rPr lang="en-US" smtClean="0"/>
              <a:t>	where </a:t>
            </a:r>
            <a:r>
              <a:rPr lang="el-GR" i="1" smtClean="0"/>
              <a:t>σ</a:t>
            </a:r>
            <a:r>
              <a:rPr lang="en-US" smtClean="0"/>
              <a:t> is the population standard deviation.</a:t>
            </a:r>
            <a:endParaRPr lang="el-GR" i="1" smtClean="0"/>
          </a:p>
          <a:p>
            <a:pPr marL="342900" indent="-342900" eaLnBrk="1" hangingPunct="1">
              <a:buFont typeface="Wingdings" pitchFamily="2" charset="2"/>
              <a:buNone/>
            </a:pPr>
            <a:endParaRPr lang="en-US" smtClean="0"/>
          </a:p>
        </p:txBody>
      </p:sp>
      <p:graphicFrame>
        <p:nvGraphicFramePr>
          <p:cNvPr id="578573" name="Object 1037" descr="Pink tissue paper"/>
          <p:cNvGraphicFramePr>
            <a:graphicFrameLocks noChangeAspect="1"/>
          </p:cNvGraphicFramePr>
          <p:nvPr/>
        </p:nvGraphicFramePr>
        <p:xfrm>
          <a:off x="3441700" y="2578100"/>
          <a:ext cx="2108200" cy="990600"/>
        </p:xfrm>
        <a:graphic>
          <a:graphicData uri="http://schemas.openxmlformats.org/presentationml/2006/ole">
            <mc:AlternateContent xmlns:mc="http://schemas.openxmlformats.org/markup-compatibility/2006">
              <mc:Choice xmlns:v="urn:schemas-microsoft-com:vml" Requires="v">
                <p:oleObj spid="_x0000_s578574" name="Equation" r:id="rId3" imgW="2093400" imgH="978120" progId="Equation.DSMT4">
                  <p:embed/>
                </p:oleObj>
              </mc:Choice>
              <mc:Fallback>
                <p:oleObj name="Equation" r:id="rId3" imgW="2093400" imgH="978120" progId="Equation.DSMT4">
                  <p:embed/>
                  <p:pic>
                    <p:nvPicPr>
                      <p:cNvPr id="0" name="Picture 1037" descr="Pink tissue pap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1700" y="2578100"/>
                        <a:ext cx="2108200"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99" name="Rectangle 2"/>
          <p:cNvSpPr>
            <a:spLocks noGrp="1" noChangeArrowheads="1"/>
          </p:cNvSpPr>
          <p:nvPr>
            <p:ph type="title"/>
          </p:nvPr>
        </p:nvSpPr>
        <p:spPr/>
        <p:txBody>
          <a:bodyPr/>
          <a:lstStyle/>
          <a:p>
            <a:pPr eaLnBrk="1" hangingPunct="1"/>
            <a:r>
              <a:rPr lang="en-US" smtClean="0"/>
              <a:t>But Which Normal? (cont.)</a:t>
            </a:r>
          </a:p>
        </p:txBody>
      </p:sp>
      <p:sp>
        <p:nvSpPr>
          <p:cNvPr id="579600" name="Rectangle 3"/>
          <p:cNvSpPr>
            <a:spLocks noGrp="1" noChangeArrowheads="1"/>
          </p:cNvSpPr>
          <p:nvPr>
            <p:ph type="body" idx="1"/>
          </p:nvPr>
        </p:nvSpPr>
        <p:spPr/>
        <p:txBody>
          <a:bodyPr/>
          <a:lstStyle/>
          <a:p>
            <a:pPr marL="342900" indent="-342900" eaLnBrk="1" hangingPunct="1"/>
            <a:r>
              <a:rPr lang="en-US" smtClean="0"/>
              <a:t>The Normal model for the sampling distribution of the proportion has a standard deviation equal to</a:t>
            </a:r>
          </a:p>
          <a:p>
            <a:pPr marL="342900" indent="-342900" eaLnBrk="1" hangingPunct="1"/>
            <a:endParaRPr lang="en-US" smtClean="0"/>
          </a:p>
          <a:p>
            <a:pPr marL="342900" indent="-342900" eaLnBrk="1" hangingPunct="1"/>
            <a:endParaRPr lang="en-US" smtClean="0"/>
          </a:p>
          <a:p>
            <a:pPr marL="342900" indent="-342900" eaLnBrk="1" hangingPunct="1">
              <a:buFont typeface="Wingdings" pitchFamily="2" charset="2"/>
              <a:buNone/>
            </a:pPr>
            <a:r>
              <a:rPr lang="en-US" smtClean="0"/>
              <a:t>	</a:t>
            </a:r>
          </a:p>
        </p:txBody>
      </p:sp>
      <p:graphicFrame>
        <p:nvGraphicFramePr>
          <p:cNvPr id="579598" name="Object 14" descr="Pink tissue paper"/>
          <p:cNvGraphicFramePr>
            <a:graphicFrameLocks noChangeAspect="1"/>
          </p:cNvGraphicFramePr>
          <p:nvPr/>
        </p:nvGraphicFramePr>
        <p:xfrm>
          <a:off x="2628900" y="2870200"/>
          <a:ext cx="3606800" cy="1092200"/>
        </p:xfrm>
        <a:graphic>
          <a:graphicData uri="http://schemas.openxmlformats.org/presentationml/2006/ole">
            <mc:AlternateContent xmlns:mc="http://schemas.openxmlformats.org/markup-compatibility/2006">
              <mc:Choice xmlns:v="urn:schemas-microsoft-com:vml" Requires="v">
                <p:oleObj spid="_x0000_s579599" name="Equation" r:id="rId3" imgW="3592800" imgH="1078560" progId="Equation.DSMT4">
                  <p:embed/>
                </p:oleObj>
              </mc:Choice>
              <mc:Fallback>
                <p:oleObj name="Equation" r:id="rId3" imgW="3592800" imgH="1078560" progId="Equation.DSMT4">
                  <p:embed/>
                  <p:pic>
                    <p:nvPicPr>
                      <p:cNvPr id="0" name="Picture 14" descr="Pink tissue pap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8900" y="2870200"/>
                        <a:ext cx="3606800" cy="1092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7" name="Rectangle 2"/>
          <p:cNvSpPr>
            <a:spLocks noGrp="1" noChangeArrowheads="1"/>
          </p:cNvSpPr>
          <p:nvPr>
            <p:ph type="title"/>
          </p:nvPr>
        </p:nvSpPr>
        <p:spPr/>
        <p:txBody>
          <a:bodyPr/>
          <a:lstStyle/>
          <a:p>
            <a:pPr eaLnBrk="1" hangingPunct="1"/>
            <a:r>
              <a:rPr lang="en-US" smtClean="0"/>
              <a:t>About Variation</a:t>
            </a:r>
          </a:p>
        </p:txBody>
      </p:sp>
      <p:sp>
        <p:nvSpPr>
          <p:cNvPr id="592898" name="Rectangle 3"/>
          <p:cNvSpPr>
            <a:spLocks noGrp="1" noChangeArrowheads="1"/>
          </p:cNvSpPr>
          <p:nvPr>
            <p:ph type="body" idx="1"/>
          </p:nvPr>
        </p:nvSpPr>
        <p:spPr>
          <a:xfrm>
            <a:off x="544513" y="1447800"/>
            <a:ext cx="8294687" cy="4572000"/>
          </a:xfrm>
        </p:spPr>
        <p:txBody>
          <a:bodyPr/>
          <a:lstStyle/>
          <a:p>
            <a:pPr eaLnBrk="1" hangingPunct="1"/>
            <a:r>
              <a:rPr lang="en-US" smtClean="0"/>
              <a:t>The standard deviation of the sampling distribution declines </a:t>
            </a:r>
            <a:r>
              <a:rPr lang="en-US" i="1" smtClean="0"/>
              <a:t>only</a:t>
            </a:r>
            <a:r>
              <a:rPr lang="en-US" smtClean="0"/>
              <a:t> with the square root of the sample size (the denominator contains the square root of </a:t>
            </a:r>
            <a:r>
              <a:rPr lang="en-US" i="1" smtClean="0"/>
              <a:t>n</a:t>
            </a:r>
            <a:r>
              <a:rPr lang="en-US" smtClean="0"/>
              <a:t>).</a:t>
            </a:r>
          </a:p>
          <a:p>
            <a:pPr eaLnBrk="1" hangingPunct="1"/>
            <a:r>
              <a:rPr lang="en-US" smtClean="0"/>
              <a:t>Therefore, the variability decreases as the sample size increases.</a:t>
            </a:r>
          </a:p>
          <a:p>
            <a:pPr eaLnBrk="1" hangingPunct="1"/>
            <a:r>
              <a:rPr lang="en-US" smtClean="0"/>
              <a:t>While we’d always like a larger sample, the square root limits how much we can make a sample tell about the population. (This is an example of the Law of Diminishing Returns.)</a:t>
            </a:r>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5" name="Rectangle 2"/>
          <p:cNvSpPr>
            <a:spLocks noGrp="1" noChangeArrowheads="1"/>
          </p:cNvSpPr>
          <p:nvPr>
            <p:ph type="title"/>
          </p:nvPr>
        </p:nvSpPr>
        <p:spPr/>
        <p:txBody>
          <a:bodyPr/>
          <a:lstStyle/>
          <a:p>
            <a:pPr eaLnBrk="1" hangingPunct="1"/>
            <a:r>
              <a:rPr lang="en-US" sz="3400" smtClean="0"/>
              <a:t>The Real World and the Model World</a:t>
            </a:r>
          </a:p>
        </p:txBody>
      </p:sp>
      <p:sp>
        <p:nvSpPr>
          <p:cNvPr id="594946" name="Rectangle 3"/>
          <p:cNvSpPr>
            <a:spLocks noGrp="1" noChangeArrowheads="1"/>
          </p:cNvSpPr>
          <p:nvPr>
            <p:ph type="body" idx="1"/>
          </p:nvPr>
        </p:nvSpPr>
        <p:spPr>
          <a:xfrm>
            <a:off x="315913" y="1600200"/>
            <a:ext cx="8523287" cy="990600"/>
          </a:xfrm>
        </p:spPr>
        <p:txBody>
          <a:bodyPr/>
          <a:lstStyle/>
          <a:p>
            <a:pPr marL="0" indent="0" eaLnBrk="1" hangingPunct="1">
              <a:lnSpc>
                <a:spcPct val="90000"/>
              </a:lnSpc>
              <a:buFont typeface="Wingdings" pitchFamily="2" charset="2"/>
              <a:buNone/>
            </a:pPr>
            <a:r>
              <a:rPr lang="en-US" smtClean="0"/>
              <a:t>Be careful!  Now we have </a:t>
            </a:r>
            <a:r>
              <a:rPr lang="en-US" i="1" smtClean="0"/>
              <a:t>two</a:t>
            </a:r>
            <a:r>
              <a:rPr lang="en-US" smtClean="0"/>
              <a:t> distributions to deal with.</a:t>
            </a:r>
          </a:p>
          <a:p>
            <a:pPr marL="0" indent="0" eaLnBrk="1" hangingPunct="1">
              <a:lnSpc>
                <a:spcPct val="90000"/>
              </a:lnSpc>
              <a:buFont typeface="Wingdings" pitchFamily="2" charset="2"/>
              <a:buNone/>
            </a:pPr>
            <a:endParaRPr lang="en-US" sz="2400" smtClean="0"/>
          </a:p>
        </p:txBody>
      </p:sp>
      <p:sp>
        <p:nvSpPr>
          <p:cNvPr id="594947" name="Rectangle 4"/>
          <p:cNvSpPr>
            <a:spLocks noChangeArrowheads="1"/>
          </p:cNvSpPr>
          <p:nvPr/>
        </p:nvSpPr>
        <p:spPr bwMode="auto">
          <a:xfrm>
            <a:off x="315913" y="2590800"/>
            <a:ext cx="8523287" cy="1524000"/>
          </a:xfrm>
          <a:prstGeom prst="rect">
            <a:avLst/>
          </a:prstGeom>
          <a:noFill/>
          <a:ln w="9525">
            <a:noFill/>
            <a:miter lim="800000"/>
            <a:headEnd/>
            <a:tailEnd/>
          </a:ln>
        </p:spPr>
        <p:txBody>
          <a:bodyPr rIns="0"/>
          <a:lstStyle/>
          <a:p>
            <a:pPr marL="292100" indent="-292100">
              <a:lnSpc>
                <a:spcPct val="90000"/>
              </a:lnSpc>
              <a:spcBef>
                <a:spcPct val="20000"/>
              </a:spcBef>
              <a:buClr>
                <a:schemeClr val="accent1"/>
              </a:buClr>
              <a:buSzPct val="60000"/>
              <a:buFont typeface="Wingdings" pitchFamily="2" charset="2"/>
              <a:buChar char="n"/>
            </a:pPr>
            <a:r>
              <a:rPr lang="en-US" sz="2800"/>
              <a:t>The first is the real world distribution of the sample, which we might display with a histogram.</a:t>
            </a:r>
          </a:p>
          <a:p>
            <a:pPr marL="292100" indent="-292100">
              <a:lnSpc>
                <a:spcPct val="90000"/>
              </a:lnSpc>
              <a:spcBef>
                <a:spcPct val="20000"/>
              </a:spcBef>
              <a:buClr>
                <a:schemeClr val="accent1"/>
              </a:buClr>
              <a:buSzPct val="60000"/>
              <a:buFont typeface="Wingdings" pitchFamily="2" charset="2"/>
              <a:buChar char="n"/>
            </a:pPr>
            <a:r>
              <a:rPr lang="en-US" sz="2800"/>
              <a:t>The second is the math world </a:t>
            </a:r>
            <a:r>
              <a:rPr lang="en-US" sz="2800" i="1"/>
              <a:t>sampling distribution</a:t>
            </a:r>
            <a:r>
              <a:rPr lang="en-US" sz="2800"/>
              <a:t> of the statistic, which we model with a Normal model based on the Central Limit Theorem.</a:t>
            </a:r>
          </a:p>
          <a:p>
            <a:pPr marL="292100" indent="-292100">
              <a:lnSpc>
                <a:spcPct val="90000"/>
              </a:lnSpc>
              <a:spcBef>
                <a:spcPct val="20000"/>
              </a:spcBef>
              <a:buClr>
                <a:schemeClr val="accent1"/>
              </a:buClr>
              <a:buSzPct val="60000"/>
              <a:buFont typeface="Wingdings" pitchFamily="2" charset="2"/>
              <a:buNone/>
            </a:pPr>
            <a:endParaRPr lang="en-US" sz="2800"/>
          </a:p>
          <a:p>
            <a:pPr marL="292100" indent="-292100">
              <a:lnSpc>
                <a:spcPct val="90000"/>
              </a:lnSpc>
              <a:spcBef>
                <a:spcPct val="20000"/>
              </a:spcBef>
              <a:buClr>
                <a:schemeClr val="accent1"/>
              </a:buClr>
              <a:buSzPct val="60000"/>
              <a:buFont typeface="Wingdings" pitchFamily="2" charset="2"/>
              <a:buNone/>
            </a:pPr>
            <a:r>
              <a:rPr lang="en-US" sz="2800"/>
              <a:t>Don’t confuse the two!</a:t>
            </a:r>
          </a:p>
          <a:p>
            <a:pPr marL="292100" indent="-292100">
              <a:lnSpc>
                <a:spcPct val="90000"/>
              </a:lnSpc>
              <a:spcBef>
                <a:spcPct val="20000"/>
              </a:spcBef>
              <a:buClr>
                <a:schemeClr val="accent1"/>
              </a:buClr>
              <a:buSzPct val="60000"/>
              <a:buFont typeface="Wingdings" pitchFamily="2" charset="2"/>
              <a:buNone/>
            </a:pPr>
            <a:endParaRPr lang="en-US" sz="2800"/>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3" name="Rectangle 2"/>
          <p:cNvSpPr>
            <a:spLocks noGrp="1" noChangeArrowheads="1"/>
          </p:cNvSpPr>
          <p:nvPr>
            <p:ph type="title"/>
          </p:nvPr>
        </p:nvSpPr>
        <p:spPr/>
        <p:txBody>
          <a:bodyPr/>
          <a:lstStyle/>
          <a:p>
            <a:pPr eaLnBrk="1" hangingPunct="1"/>
            <a:r>
              <a:rPr lang="en-US" smtClean="0"/>
              <a:t>Sampling Distribution Models</a:t>
            </a:r>
          </a:p>
        </p:txBody>
      </p:sp>
      <p:sp>
        <p:nvSpPr>
          <p:cNvPr id="596994" name="Rectangle 3"/>
          <p:cNvSpPr>
            <a:spLocks noGrp="1" noChangeArrowheads="1"/>
          </p:cNvSpPr>
          <p:nvPr>
            <p:ph type="body" idx="1"/>
          </p:nvPr>
        </p:nvSpPr>
        <p:spPr/>
        <p:txBody>
          <a:bodyPr/>
          <a:lstStyle/>
          <a:p>
            <a:pPr marL="342900" indent="-342900" eaLnBrk="1" hangingPunct="1"/>
            <a:r>
              <a:rPr lang="en-US" smtClean="0"/>
              <a:t>Always remember that </a:t>
            </a:r>
            <a:r>
              <a:rPr lang="en-US" i="1" smtClean="0"/>
              <a:t>the statistic itself is a random quantity.</a:t>
            </a:r>
            <a:r>
              <a:rPr lang="en-US" smtClean="0"/>
              <a:t> </a:t>
            </a:r>
          </a:p>
          <a:p>
            <a:pPr marL="742950" lvl="1" indent="-285750" eaLnBrk="1" hangingPunct="1"/>
            <a:r>
              <a:rPr lang="en-US" smtClean="0"/>
              <a:t>We can’t know what our statistic will be because it comes from a random sample.</a:t>
            </a:r>
          </a:p>
          <a:p>
            <a:pPr marL="342900" indent="-342900" eaLnBrk="1" hangingPunct="1"/>
            <a:r>
              <a:rPr lang="en-US" smtClean="0"/>
              <a:t>Fortunately, for the mean and proportion, the CLT tells us that we can model their sampling distribution directly with a Normal model.</a:t>
            </a:r>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7" name="Rectangle 2"/>
          <p:cNvSpPr>
            <a:spLocks noGrp="1" noChangeArrowheads="1"/>
          </p:cNvSpPr>
          <p:nvPr>
            <p:ph type="title"/>
          </p:nvPr>
        </p:nvSpPr>
        <p:spPr/>
        <p:txBody>
          <a:bodyPr/>
          <a:lstStyle/>
          <a:p>
            <a:pPr eaLnBrk="1" hangingPunct="1"/>
            <a:r>
              <a:rPr lang="en-US" sz="3200" smtClean="0"/>
              <a:t>Sampling Distribution Models (cont.)</a:t>
            </a:r>
          </a:p>
        </p:txBody>
      </p:sp>
      <p:sp>
        <p:nvSpPr>
          <p:cNvPr id="598018" name="Rectangle 3"/>
          <p:cNvSpPr>
            <a:spLocks noGrp="1" noChangeArrowheads="1"/>
          </p:cNvSpPr>
          <p:nvPr>
            <p:ph type="body" idx="1"/>
          </p:nvPr>
        </p:nvSpPr>
        <p:spPr/>
        <p:txBody>
          <a:bodyPr/>
          <a:lstStyle/>
          <a:p>
            <a:pPr marL="609600" indent="-609600" eaLnBrk="1" hangingPunct="1">
              <a:lnSpc>
                <a:spcPct val="90000"/>
              </a:lnSpc>
            </a:pPr>
            <a:r>
              <a:rPr lang="en-US" smtClean="0"/>
              <a:t>There are two basic truths about sampling distributions:</a:t>
            </a:r>
          </a:p>
          <a:p>
            <a:pPr marL="990600" lvl="1" indent="-533400" eaLnBrk="1" hangingPunct="1">
              <a:lnSpc>
                <a:spcPct val="90000"/>
              </a:lnSpc>
              <a:buSzPct val="90000"/>
              <a:buFontTx/>
              <a:buAutoNum type="arabicPeriod"/>
            </a:pPr>
            <a:r>
              <a:rPr lang="en-US" smtClean="0"/>
              <a:t>Sampling distributions arise because samples vary. Each random sample will have different cases and, so, a different value of the statistic.</a:t>
            </a:r>
          </a:p>
          <a:p>
            <a:pPr marL="990600" lvl="1" indent="-533400" eaLnBrk="1" hangingPunct="1">
              <a:lnSpc>
                <a:spcPct val="90000"/>
              </a:lnSpc>
              <a:buSzPct val="90000"/>
              <a:buFontTx/>
              <a:buAutoNum type="arabicPeriod"/>
            </a:pPr>
            <a:r>
              <a:rPr lang="en-US" smtClean="0"/>
              <a:t>Although we can always simulate a sampling distribution, the Central Limit Theorem saves us the trouble for means and proportions.</a:t>
            </a:r>
          </a:p>
        </p:txBody>
      </p:sp>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1" name="Title 1"/>
          <p:cNvSpPr>
            <a:spLocks noGrp="1"/>
          </p:cNvSpPr>
          <p:nvPr>
            <p:ph type="title"/>
          </p:nvPr>
        </p:nvSpPr>
        <p:spPr/>
        <p:txBody>
          <a:bodyPr/>
          <a:lstStyle/>
          <a:p>
            <a:pPr eaLnBrk="1" hangingPunct="1"/>
            <a:r>
              <a:rPr lang="en-US" smtClean="0"/>
              <a:t>Sampling Distribution Models (cont.)</a:t>
            </a:r>
          </a:p>
        </p:txBody>
      </p:sp>
      <p:sp>
        <p:nvSpPr>
          <p:cNvPr id="599042" name="Content Placeholder 2"/>
          <p:cNvSpPr>
            <a:spLocks noGrp="1"/>
          </p:cNvSpPr>
          <p:nvPr>
            <p:ph idx="1"/>
          </p:nvPr>
        </p:nvSpPr>
        <p:spPr/>
        <p:txBody>
          <a:bodyPr/>
          <a:lstStyle/>
          <a:p>
            <a:pPr eaLnBrk="1" hangingPunct="1"/>
            <a:r>
              <a:rPr lang="en-US" smtClean="0"/>
              <a:t>Our parameter does </a:t>
            </a:r>
            <a:r>
              <a:rPr lang="en-US" i="1" smtClean="0"/>
              <a:t>not</a:t>
            </a:r>
            <a:r>
              <a:rPr lang="en-US" smtClean="0"/>
              <a:t> vary. It is a true value about the population that is not changing. Often we never know the value of a parameter.</a:t>
            </a:r>
          </a:p>
          <a:p>
            <a:pPr eaLnBrk="1" hangingPunct="1"/>
            <a:r>
              <a:rPr lang="en-US" smtClean="0"/>
              <a:t>Election Day is one of the few times when we find out of the value of the parameter! At the end, the votes are counted, and we find out how good of a job the pollsters did!</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5" name="Rectangle 2"/>
          <p:cNvSpPr>
            <a:spLocks noGrp="1" noChangeArrowheads="1"/>
          </p:cNvSpPr>
          <p:nvPr>
            <p:ph type="title"/>
          </p:nvPr>
        </p:nvSpPr>
        <p:spPr>
          <a:xfrm>
            <a:off x="457200" y="152400"/>
            <a:ext cx="8229600" cy="1143000"/>
          </a:xfrm>
        </p:spPr>
        <p:txBody>
          <a:bodyPr/>
          <a:lstStyle/>
          <a:p>
            <a:pPr eaLnBrk="1" hangingPunct="1"/>
            <a:r>
              <a:rPr lang="en-US" sz="3200" smtClean="0"/>
              <a:t>The Process Going Into the Sampling Distribution Model</a:t>
            </a:r>
          </a:p>
        </p:txBody>
      </p:sp>
      <p:pic>
        <p:nvPicPr>
          <p:cNvPr id="600066" name="Picture 3" descr="18_06"/>
          <p:cNvPicPr>
            <a:picLocks noChangeAspect="1" noChangeArrowheads="1"/>
          </p:cNvPicPr>
          <p:nvPr/>
        </p:nvPicPr>
        <p:blipFill>
          <a:blip r:embed="rId2"/>
          <a:srcRect/>
          <a:stretch>
            <a:fillRect/>
          </a:stretch>
        </p:blipFill>
        <p:spPr bwMode="auto">
          <a:xfrm>
            <a:off x="1600200" y="1295400"/>
            <a:ext cx="6019800" cy="51308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457200" y="152400"/>
            <a:ext cx="8229600" cy="1143000"/>
          </a:xfrm>
        </p:spPr>
        <p:txBody>
          <a:bodyPr/>
          <a:lstStyle/>
          <a:p>
            <a:pPr eaLnBrk="1" hangingPunct="1"/>
            <a:r>
              <a:rPr lang="en-US" sz="3200" smtClean="0"/>
              <a:t>Modeling the Distribution of </a:t>
            </a:r>
            <a:br>
              <a:rPr lang="en-US" sz="3200" smtClean="0"/>
            </a:br>
            <a:r>
              <a:rPr lang="en-US" sz="3200" smtClean="0"/>
              <a:t>Sample Proportions (cont.)</a:t>
            </a:r>
          </a:p>
        </p:txBody>
      </p:sp>
      <p:sp>
        <p:nvSpPr>
          <p:cNvPr id="17410" name="Rectangle 3"/>
          <p:cNvSpPr>
            <a:spLocks noGrp="1" noChangeArrowheads="1"/>
          </p:cNvSpPr>
          <p:nvPr>
            <p:ph type="body" idx="1"/>
          </p:nvPr>
        </p:nvSpPr>
        <p:spPr>
          <a:xfrm>
            <a:off x="544513" y="1600200"/>
            <a:ext cx="8294687" cy="4876800"/>
          </a:xfrm>
        </p:spPr>
        <p:txBody>
          <a:bodyPr/>
          <a:lstStyle/>
          <a:p>
            <a:pPr marL="342900" indent="-342900" eaLnBrk="1" hangingPunct="1">
              <a:lnSpc>
                <a:spcPct val="90000"/>
              </a:lnSpc>
            </a:pPr>
            <a:r>
              <a:rPr lang="en-US" smtClean="0"/>
              <a:t>We would expect the histogram of the sample proportions to center at the true proportion, </a:t>
            </a:r>
            <a:r>
              <a:rPr lang="en-US" i="1" smtClean="0"/>
              <a:t>p</a:t>
            </a:r>
            <a:r>
              <a:rPr lang="en-US" smtClean="0"/>
              <a:t>, in the population.</a:t>
            </a:r>
          </a:p>
          <a:p>
            <a:pPr marL="342900" indent="-342900" eaLnBrk="1" hangingPunct="1">
              <a:lnSpc>
                <a:spcPct val="90000"/>
              </a:lnSpc>
            </a:pPr>
            <a:r>
              <a:rPr lang="en-US" smtClean="0"/>
              <a:t>As far as the shape of the histogram goes, we can simulate a bunch of random samples that we didn’t really draw.</a:t>
            </a:r>
          </a:p>
          <a:p>
            <a:pPr marL="342900" indent="-342900" eaLnBrk="1" hangingPunct="1">
              <a:lnSpc>
                <a:spcPct val="90000"/>
              </a:lnSpc>
            </a:pPr>
            <a:r>
              <a:rPr lang="en-US" smtClean="0"/>
              <a:t>It turns out that the histogram is unimodal, symmetric, and centered at </a:t>
            </a:r>
            <a:r>
              <a:rPr lang="en-US" i="1" smtClean="0"/>
              <a:t>p</a:t>
            </a:r>
            <a:r>
              <a:rPr lang="en-US" smtClean="0"/>
              <a:t>.</a:t>
            </a:r>
          </a:p>
          <a:p>
            <a:pPr marL="342900" indent="-342900" eaLnBrk="1" hangingPunct="1">
              <a:lnSpc>
                <a:spcPct val="90000"/>
              </a:lnSpc>
            </a:pPr>
            <a:r>
              <a:rPr lang="en-US" smtClean="0"/>
              <a:t>More specifically, it’s an amazing and fortunate fact that a Normal model is just the right one for the histogram of sample proportions.</a:t>
            </a:r>
            <a:endParaRPr lang="en-US" sz="2400" smtClean="0"/>
          </a:p>
          <a:p>
            <a:pPr marL="342900" indent="-342900" eaLnBrk="1" hangingPunct="1">
              <a:lnSpc>
                <a:spcPct val="90000"/>
              </a:lnSpc>
            </a:pPr>
            <a:endParaRPr lang="en-US" sz="2400" smtClean="0"/>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89" name="Rectangle 2"/>
          <p:cNvSpPr>
            <a:spLocks noGrp="1" noChangeArrowheads="1"/>
          </p:cNvSpPr>
          <p:nvPr>
            <p:ph type="title"/>
          </p:nvPr>
        </p:nvSpPr>
        <p:spPr/>
        <p:txBody>
          <a:bodyPr/>
          <a:lstStyle/>
          <a:p>
            <a:pPr eaLnBrk="1" hangingPunct="1"/>
            <a:r>
              <a:rPr lang="en-US" smtClean="0"/>
              <a:t>What Can Go Wrong?</a:t>
            </a:r>
          </a:p>
        </p:txBody>
      </p:sp>
      <p:sp>
        <p:nvSpPr>
          <p:cNvPr id="601090" name="Rectangle 3"/>
          <p:cNvSpPr>
            <a:spLocks noGrp="1" noChangeArrowheads="1"/>
          </p:cNvSpPr>
          <p:nvPr>
            <p:ph type="body" idx="1"/>
          </p:nvPr>
        </p:nvSpPr>
        <p:spPr/>
        <p:txBody>
          <a:bodyPr/>
          <a:lstStyle/>
          <a:p>
            <a:pPr marL="342900" indent="-342900" eaLnBrk="1" hangingPunct="1"/>
            <a:r>
              <a:rPr lang="en-US" smtClean="0"/>
              <a:t>Don’t confuse the sampling distribution with the distribution of the sample.</a:t>
            </a:r>
          </a:p>
          <a:p>
            <a:pPr marL="742950" lvl="1" indent="-285750" eaLnBrk="1" hangingPunct="1"/>
            <a:r>
              <a:rPr lang="en-US" smtClean="0"/>
              <a:t>When you take a sample, you look at the distribution of the values, usually with a histogram, and you may calculate summary statistics.</a:t>
            </a:r>
          </a:p>
          <a:p>
            <a:pPr marL="742950" lvl="1" indent="-285750" eaLnBrk="1" hangingPunct="1"/>
            <a:r>
              <a:rPr lang="en-US" smtClean="0"/>
              <a:t>The sampling distribution is an imaginary collection of the values that a statistic </a:t>
            </a:r>
            <a:r>
              <a:rPr lang="en-US" i="1" smtClean="0"/>
              <a:t>might</a:t>
            </a:r>
            <a:r>
              <a:rPr lang="en-US" smtClean="0"/>
              <a:t> have taken for all random samples—the one you got and the ones you didn’t get.</a:t>
            </a:r>
          </a:p>
        </p:txBody>
      </p:sp>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3" name="Rectangle 2"/>
          <p:cNvSpPr>
            <a:spLocks noGrp="1" noChangeArrowheads="1"/>
          </p:cNvSpPr>
          <p:nvPr>
            <p:ph type="title"/>
          </p:nvPr>
        </p:nvSpPr>
        <p:spPr/>
        <p:txBody>
          <a:bodyPr/>
          <a:lstStyle/>
          <a:p>
            <a:pPr eaLnBrk="1" hangingPunct="1"/>
            <a:r>
              <a:rPr lang="en-US" smtClean="0"/>
              <a:t>What Can Go Wrong? (cont.)</a:t>
            </a:r>
          </a:p>
        </p:txBody>
      </p:sp>
      <p:sp>
        <p:nvSpPr>
          <p:cNvPr id="602114" name="Rectangle 3"/>
          <p:cNvSpPr>
            <a:spLocks noGrp="1" noChangeArrowheads="1"/>
          </p:cNvSpPr>
          <p:nvPr>
            <p:ph type="body" idx="1"/>
          </p:nvPr>
        </p:nvSpPr>
        <p:spPr/>
        <p:txBody>
          <a:bodyPr/>
          <a:lstStyle/>
          <a:p>
            <a:pPr marL="342900" indent="-342900" eaLnBrk="1" hangingPunct="1"/>
            <a:r>
              <a:rPr lang="en-US" smtClean="0"/>
              <a:t>Beware of observations that are not independent.</a:t>
            </a:r>
          </a:p>
          <a:p>
            <a:pPr marL="742950" lvl="1" indent="-285750" eaLnBrk="1" hangingPunct="1"/>
            <a:r>
              <a:rPr lang="en-US" smtClean="0"/>
              <a:t>The CLT depends crucially on the assumption of independence.</a:t>
            </a:r>
          </a:p>
          <a:p>
            <a:pPr marL="742950" lvl="1" indent="-285750" eaLnBrk="1" hangingPunct="1"/>
            <a:r>
              <a:rPr lang="en-US" smtClean="0"/>
              <a:t>You can’t check this with your data—you have to think about how the data were gathered.</a:t>
            </a:r>
          </a:p>
          <a:p>
            <a:pPr marL="342900" indent="-342900" eaLnBrk="1" hangingPunct="1"/>
            <a:r>
              <a:rPr lang="en-US" smtClean="0"/>
              <a:t>Watch out for small samples from skewed populations.</a:t>
            </a:r>
          </a:p>
          <a:p>
            <a:pPr marL="742950" lvl="1" indent="-285750" eaLnBrk="1" hangingPunct="1"/>
            <a:r>
              <a:rPr lang="en-US" smtClean="0"/>
              <a:t>The more skewed the distribution, the larger the sample size we need for the CLT to work.</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457200" y="152400"/>
            <a:ext cx="8229600" cy="1143000"/>
          </a:xfrm>
        </p:spPr>
        <p:txBody>
          <a:bodyPr/>
          <a:lstStyle/>
          <a:p>
            <a:pPr eaLnBrk="1" hangingPunct="1"/>
            <a:r>
              <a:rPr lang="en-US" sz="3200" smtClean="0"/>
              <a:t>Modeling the Distribution of </a:t>
            </a:r>
            <a:br>
              <a:rPr lang="en-US" sz="3200" smtClean="0"/>
            </a:br>
            <a:r>
              <a:rPr lang="en-US" sz="3200" smtClean="0"/>
              <a:t>Sample Proportions (cont.)</a:t>
            </a:r>
          </a:p>
        </p:txBody>
      </p:sp>
      <p:sp>
        <p:nvSpPr>
          <p:cNvPr id="18434" name="Rectangle 6"/>
          <p:cNvSpPr>
            <a:spLocks noGrp="1" noChangeArrowheads="1"/>
          </p:cNvSpPr>
          <p:nvPr>
            <p:ph type="body" idx="1"/>
          </p:nvPr>
        </p:nvSpPr>
        <p:spPr/>
        <p:txBody>
          <a:bodyPr/>
          <a:lstStyle/>
          <a:p>
            <a:pPr marL="342900" indent="-342900" eaLnBrk="1" hangingPunct="1">
              <a:lnSpc>
                <a:spcPct val="90000"/>
              </a:lnSpc>
            </a:pPr>
            <a:r>
              <a:rPr lang="en-US" smtClean="0"/>
              <a:t>Modeling how sample proportions vary from sample to sample is one of the most powerful ideas we’ll see in this course.</a:t>
            </a:r>
          </a:p>
          <a:p>
            <a:pPr marL="342900" indent="-342900" eaLnBrk="1" hangingPunct="1">
              <a:lnSpc>
                <a:spcPct val="90000"/>
              </a:lnSpc>
            </a:pPr>
            <a:r>
              <a:rPr lang="en-US" smtClean="0"/>
              <a:t>A </a:t>
            </a:r>
            <a:r>
              <a:rPr lang="en-US" b="1" smtClean="0"/>
              <a:t>sampling distribution model</a:t>
            </a:r>
            <a:r>
              <a:rPr lang="en-US" smtClean="0"/>
              <a:t> for how a sample proportion varies from sample to sample allows us to quantify that variation and how likely it is that we’d observe a sample proportion in any particular interval.</a:t>
            </a:r>
          </a:p>
          <a:p>
            <a:pPr marL="342900" indent="-342900" eaLnBrk="1" hangingPunct="1">
              <a:lnSpc>
                <a:spcPct val="90000"/>
              </a:lnSpc>
            </a:pPr>
            <a:r>
              <a:rPr lang="en-US" smtClean="0"/>
              <a:t>To use a Normal model, we need to specify its mean and standard deviation. We’ll put </a:t>
            </a:r>
            <a:r>
              <a:rPr lang="en-US" i="1" smtClean="0"/>
              <a:t>µ</a:t>
            </a:r>
            <a:r>
              <a:rPr lang="en-US" smtClean="0"/>
              <a:t>, the mean of the Normal, at </a:t>
            </a:r>
            <a:r>
              <a:rPr lang="en-US" i="1" smtClean="0"/>
              <a:t>p</a:t>
            </a:r>
            <a:r>
              <a:rPr lang="en-US" smtClean="0"/>
              <a:t>.</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27" name="Rectangle 2"/>
          <p:cNvSpPr>
            <a:spLocks noGrp="1" noChangeArrowheads="1"/>
          </p:cNvSpPr>
          <p:nvPr>
            <p:ph type="title"/>
          </p:nvPr>
        </p:nvSpPr>
        <p:spPr>
          <a:xfrm>
            <a:off x="533400" y="152400"/>
            <a:ext cx="8305800" cy="992188"/>
          </a:xfrm>
        </p:spPr>
        <p:txBody>
          <a:bodyPr/>
          <a:lstStyle/>
          <a:p>
            <a:pPr eaLnBrk="1" hangingPunct="1"/>
            <a:r>
              <a:rPr lang="en-US" sz="3200" smtClean="0"/>
              <a:t>Modeling the Distribution of </a:t>
            </a:r>
            <a:br>
              <a:rPr lang="en-US" sz="3200" smtClean="0"/>
            </a:br>
            <a:r>
              <a:rPr lang="en-US" sz="3200" smtClean="0"/>
              <a:t>Sample Proportions (cont.)</a:t>
            </a:r>
          </a:p>
        </p:txBody>
      </p:sp>
      <p:sp>
        <p:nvSpPr>
          <p:cNvPr id="559128" name="Rectangle 3"/>
          <p:cNvSpPr>
            <a:spLocks noGrp="1" noChangeArrowheads="1"/>
          </p:cNvSpPr>
          <p:nvPr>
            <p:ph type="body" idx="1"/>
          </p:nvPr>
        </p:nvSpPr>
        <p:spPr>
          <a:xfrm>
            <a:off x="544513" y="1371600"/>
            <a:ext cx="8294687" cy="4572000"/>
          </a:xfrm>
        </p:spPr>
        <p:txBody>
          <a:bodyPr/>
          <a:lstStyle/>
          <a:p>
            <a:pPr marL="342900" indent="-342900" eaLnBrk="1" hangingPunct="1"/>
            <a:r>
              <a:rPr lang="en-US" smtClean="0"/>
              <a:t>When working with proportions, knowing the mean automatically gives us the standard deviation as well—the standard deviation we will use is         </a:t>
            </a:r>
          </a:p>
          <a:p>
            <a:pPr marL="342900" indent="-342900" eaLnBrk="1" hangingPunct="1"/>
            <a:endParaRPr lang="en-US" smtClean="0"/>
          </a:p>
          <a:p>
            <a:pPr marL="342900" indent="-342900" eaLnBrk="1" hangingPunct="1"/>
            <a:endParaRPr lang="en-US" smtClean="0"/>
          </a:p>
          <a:p>
            <a:pPr marL="342900" indent="-342900" eaLnBrk="1" hangingPunct="1"/>
            <a:r>
              <a:rPr lang="en-US" smtClean="0"/>
              <a:t>So, the distribution of the sample proportions is modeled with a probability model that is</a:t>
            </a:r>
          </a:p>
        </p:txBody>
      </p:sp>
      <p:graphicFrame>
        <p:nvGraphicFramePr>
          <p:cNvPr id="559125" name="Object 21" descr="Pink tissue paper"/>
          <p:cNvGraphicFramePr>
            <a:graphicFrameLocks noGrp="1" noChangeAspect="1"/>
          </p:cNvGraphicFramePr>
          <p:nvPr>
            <p:ph sz="quarter" idx="4294967295"/>
          </p:nvPr>
        </p:nvGraphicFramePr>
        <p:xfrm>
          <a:off x="3581400" y="5105400"/>
          <a:ext cx="1858963" cy="1163638"/>
        </p:xfrm>
        <a:graphic>
          <a:graphicData uri="http://schemas.openxmlformats.org/presentationml/2006/ole">
            <mc:AlternateContent xmlns:mc="http://schemas.openxmlformats.org/markup-compatibility/2006">
              <mc:Choice xmlns:v="urn:schemas-microsoft-com:vml" Requires="v">
                <p:oleObj spid="_x0000_s559127" name="Equation" r:id="rId3" imgW="804240" imgH="493560" progId="Equation.DSMT4">
                  <p:embed/>
                </p:oleObj>
              </mc:Choice>
              <mc:Fallback>
                <p:oleObj name="Equation" r:id="rId3" imgW="804240" imgH="493560" progId="Equation.DSMT4">
                  <p:embed/>
                  <p:pic>
                    <p:nvPicPr>
                      <p:cNvPr id="0" name="Picture 21" descr="Pink tissue paper"/>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5105400"/>
                        <a:ext cx="1858963" cy="1163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9126" name="Object 22" descr="Pink tissue paper"/>
          <p:cNvGraphicFramePr>
            <a:graphicFrameLocks noGrp="1" noChangeAspect="1"/>
          </p:cNvGraphicFramePr>
          <p:nvPr>
            <p:ph sz="half" idx="4294967295"/>
          </p:nvPr>
        </p:nvGraphicFramePr>
        <p:xfrm>
          <a:off x="4210050" y="2971800"/>
          <a:ext cx="742950" cy="895350"/>
        </p:xfrm>
        <a:graphic>
          <a:graphicData uri="http://schemas.openxmlformats.org/presentationml/2006/ole">
            <mc:AlternateContent xmlns:mc="http://schemas.openxmlformats.org/markup-compatibility/2006">
              <mc:Choice xmlns:v="urn:schemas-microsoft-com:vml" Requires="v">
                <p:oleObj spid="_x0000_s559128" name="Equation" r:id="rId5" imgW="356400" imgH="429480" progId="Equation.DSMT4">
                  <p:embed/>
                </p:oleObj>
              </mc:Choice>
              <mc:Fallback>
                <p:oleObj name="Equation" r:id="rId5" imgW="356400" imgH="429480" progId="Equation.DSMT4">
                  <p:embed/>
                  <p:pic>
                    <p:nvPicPr>
                      <p:cNvPr id="0" name="Picture 22" descr="Pink tissue paper"/>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10050" y="2971800"/>
                        <a:ext cx="742950" cy="895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29" name="Rectangle 2"/>
          <p:cNvSpPr>
            <a:spLocks noGrp="1" noChangeArrowheads="1"/>
          </p:cNvSpPr>
          <p:nvPr>
            <p:ph type="title"/>
          </p:nvPr>
        </p:nvSpPr>
        <p:spPr>
          <a:xfrm>
            <a:off x="457200" y="152400"/>
            <a:ext cx="8229600" cy="1143000"/>
          </a:xfrm>
        </p:spPr>
        <p:txBody>
          <a:bodyPr/>
          <a:lstStyle/>
          <a:p>
            <a:pPr eaLnBrk="1" hangingPunct="1"/>
            <a:r>
              <a:rPr lang="en-US" sz="3200" smtClean="0"/>
              <a:t>Modeling the Distribution of </a:t>
            </a:r>
            <a:br>
              <a:rPr lang="en-US" sz="3200" smtClean="0"/>
            </a:br>
            <a:r>
              <a:rPr lang="en-US" sz="3200" smtClean="0"/>
              <a:t>Sample Proportions (cont.)</a:t>
            </a:r>
          </a:p>
        </p:txBody>
      </p:sp>
      <p:sp>
        <p:nvSpPr>
          <p:cNvPr id="560130" name="Rectangle 3"/>
          <p:cNvSpPr>
            <a:spLocks noGrp="1" noChangeArrowheads="1"/>
          </p:cNvSpPr>
          <p:nvPr>
            <p:ph type="body" idx="1"/>
          </p:nvPr>
        </p:nvSpPr>
        <p:spPr/>
        <p:txBody>
          <a:bodyPr/>
          <a:lstStyle/>
          <a:p>
            <a:pPr marL="342900" indent="-342900" eaLnBrk="1" hangingPunct="1"/>
            <a:r>
              <a:rPr lang="en-US" smtClean="0"/>
              <a:t>A picture of what we just discussed is as follows:</a:t>
            </a:r>
          </a:p>
          <a:p>
            <a:pPr marL="342900" indent="-342900" eaLnBrk="1" hangingPunct="1">
              <a:buFont typeface="Wingdings" pitchFamily="2" charset="2"/>
              <a:buNone/>
            </a:pPr>
            <a:endParaRPr lang="en-US" smtClean="0"/>
          </a:p>
        </p:txBody>
      </p:sp>
      <p:pic>
        <p:nvPicPr>
          <p:cNvPr id="560131" name="Picture 4" descr="18_02"/>
          <p:cNvPicPr>
            <a:picLocks noChangeAspect="1" noChangeArrowheads="1"/>
          </p:cNvPicPr>
          <p:nvPr/>
        </p:nvPicPr>
        <p:blipFill>
          <a:blip r:embed="rId2"/>
          <a:srcRect/>
          <a:stretch>
            <a:fillRect/>
          </a:stretch>
        </p:blipFill>
        <p:spPr bwMode="auto">
          <a:xfrm>
            <a:off x="1171575" y="2590800"/>
            <a:ext cx="6829425" cy="2651125"/>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3" name="Rectangle 2"/>
          <p:cNvSpPr>
            <a:spLocks noGrp="1" noChangeArrowheads="1"/>
          </p:cNvSpPr>
          <p:nvPr>
            <p:ph type="body" idx="1"/>
          </p:nvPr>
        </p:nvSpPr>
        <p:spPr>
          <a:xfrm>
            <a:off x="544513" y="1600200"/>
            <a:ext cx="8294687" cy="4789488"/>
          </a:xfrm>
        </p:spPr>
        <p:txBody>
          <a:bodyPr/>
          <a:lstStyle/>
          <a:p>
            <a:pPr eaLnBrk="1" hangingPunct="1">
              <a:lnSpc>
                <a:spcPct val="90000"/>
              </a:lnSpc>
            </a:pPr>
            <a:r>
              <a:rPr lang="en-US" smtClean="0"/>
              <a:t>Because we have a Normal model, for example, we know that 95% of Normally distributed values are within two standard deviations of the mean. </a:t>
            </a:r>
          </a:p>
          <a:p>
            <a:pPr eaLnBrk="1" hangingPunct="1">
              <a:lnSpc>
                <a:spcPct val="90000"/>
              </a:lnSpc>
            </a:pPr>
            <a:r>
              <a:rPr lang="en-US" smtClean="0"/>
              <a:t>So we should not be surprised if 95% of various polls gave results that were near the mean but varied above and below that by no more than two standard deviations. </a:t>
            </a:r>
          </a:p>
          <a:p>
            <a:pPr eaLnBrk="1" hangingPunct="1">
              <a:lnSpc>
                <a:spcPct val="90000"/>
              </a:lnSpc>
            </a:pPr>
            <a:r>
              <a:rPr lang="en-US" smtClean="0"/>
              <a:t>This is what we mean by </a:t>
            </a:r>
            <a:r>
              <a:rPr lang="en-US" b="1" smtClean="0"/>
              <a:t>sampling error</a:t>
            </a:r>
            <a:r>
              <a:rPr lang="en-US" smtClean="0"/>
              <a:t>. It</a:t>
            </a:r>
            <a:r>
              <a:rPr lang="en-US" smtClean="0">
                <a:ea typeface="ヒラギノ角ゴ Pro W3"/>
                <a:cs typeface="ヒラギノ角ゴ Pro W3"/>
              </a:rPr>
              <a:t>’</a:t>
            </a:r>
            <a:r>
              <a:rPr lang="en-US" smtClean="0"/>
              <a:t>s not really an error at all, but just variability you</a:t>
            </a:r>
            <a:r>
              <a:rPr lang="en-US" smtClean="0">
                <a:ea typeface="ヒラギノ角ゴ Pro W3"/>
                <a:cs typeface="ヒラギノ角ゴ Pro W3"/>
              </a:rPr>
              <a:t>’</a:t>
            </a:r>
            <a:r>
              <a:rPr lang="en-US" smtClean="0"/>
              <a:t>d expect to see from one sample to another. A better term would be </a:t>
            </a:r>
            <a:r>
              <a:rPr lang="en-US" b="1" smtClean="0"/>
              <a:t>sampling variability</a:t>
            </a:r>
            <a:r>
              <a:rPr lang="en-US" smtClean="0"/>
              <a:t>.</a:t>
            </a:r>
          </a:p>
        </p:txBody>
      </p:sp>
      <p:sp>
        <p:nvSpPr>
          <p:cNvPr id="561154" name="Rectangle 3"/>
          <p:cNvSpPr>
            <a:spLocks noGrp="1" noChangeArrowheads="1"/>
          </p:cNvSpPr>
          <p:nvPr>
            <p:ph type="title"/>
          </p:nvPr>
        </p:nvSpPr>
        <p:spPr/>
        <p:txBody>
          <a:bodyPr/>
          <a:lstStyle/>
          <a:p>
            <a:pPr eaLnBrk="1" hangingPunct="1"/>
            <a:r>
              <a:rPr lang="en-US" sz="3200" smtClean="0"/>
              <a:t>The Central Limit Theorem for Sample Proportions (cont)</a:t>
            </a: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5" name="Rectangle 2"/>
          <p:cNvSpPr>
            <a:spLocks noGrp="1" noChangeArrowheads="1"/>
          </p:cNvSpPr>
          <p:nvPr>
            <p:ph type="title"/>
          </p:nvPr>
        </p:nvSpPr>
        <p:spPr/>
        <p:txBody>
          <a:bodyPr/>
          <a:lstStyle/>
          <a:p>
            <a:pPr eaLnBrk="1" hangingPunct="1"/>
            <a:r>
              <a:rPr lang="en-US" smtClean="0"/>
              <a:t>Assumptions and Conditions</a:t>
            </a:r>
          </a:p>
        </p:txBody>
      </p:sp>
      <p:sp>
        <p:nvSpPr>
          <p:cNvPr id="564226" name="Rectangle 5"/>
          <p:cNvSpPr>
            <a:spLocks noGrp="1" noChangeArrowheads="1"/>
          </p:cNvSpPr>
          <p:nvPr>
            <p:ph type="body" idx="1"/>
          </p:nvPr>
        </p:nvSpPr>
        <p:spPr/>
        <p:txBody>
          <a:bodyPr/>
          <a:lstStyle/>
          <a:p>
            <a:pPr marL="609600" indent="-609600" eaLnBrk="1" hangingPunct="1"/>
            <a:r>
              <a:rPr lang="en-US" smtClean="0"/>
              <a:t>Most models are useful only when specific assumptions are true.</a:t>
            </a:r>
          </a:p>
          <a:p>
            <a:pPr marL="609600" indent="-609600" eaLnBrk="1" hangingPunct="1"/>
            <a:r>
              <a:rPr lang="en-US" smtClean="0"/>
              <a:t>There are two assumptions in the case of the model for the distribution of sample proportions:</a:t>
            </a:r>
          </a:p>
          <a:p>
            <a:pPr marL="990600" lvl="1" indent="-533400" eaLnBrk="1" hangingPunct="1">
              <a:buSzPct val="90000"/>
              <a:buFontTx/>
              <a:buAutoNum type="arabicPeriod"/>
            </a:pPr>
            <a:r>
              <a:rPr lang="en-US" smtClean="0">
                <a:solidFill>
                  <a:schemeClr val="hlink"/>
                </a:solidFill>
              </a:rPr>
              <a:t>The Independence Assumption:</a:t>
            </a:r>
            <a:r>
              <a:rPr lang="en-US" smtClean="0"/>
              <a:t> The sampled values must be independent of each other.</a:t>
            </a:r>
          </a:p>
          <a:p>
            <a:pPr marL="990600" lvl="1" indent="-533400" eaLnBrk="1" hangingPunct="1">
              <a:buSzPct val="90000"/>
              <a:buFontTx/>
              <a:buAutoNum type="arabicPeriod"/>
            </a:pPr>
            <a:r>
              <a:rPr lang="en-US" smtClean="0">
                <a:solidFill>
                  <a:schemeClr val="hlink"/>
                </a:solidFill>
              </a:rPr>
              <a:t>The Sample Size Assumption:</a:t>
            </a:r>
            <a:r>
              <a:rPr lang="en-US" smtClean="0"/>
              <a:t>  The sample size, </a:t>
            </a:r>
            <a:r>
              <a:rPr lang="en-US" i="1" smtClean="0"/>
              <a:t>n</a:t>
            </a:r>
            <a:r>
              <a:rPr lang="en-US" smtClean="0"/>
              <a:t>, must be large enough.</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3" name="Rectangle 2"/>
          <p:cNvSpPr>
            <a:spLocks noGrp="1" noChangeArrowheads="1"/>
          </p:cNvSpPr>
          <p:nvPr>
            <p:ph type="title"/>
          </p:nvPr>
        </p:nvSpPr>
        <p:spPr/>
        <p:txBody>
          <a:bodyPr/>
          <a:lstStyle/>
          <a:p>
            <a:pPr eaLnBrk="1" hangingPunct="1"/>
            <a:r>
              <a:rPr lang="en-US" sz="3200" smtClean="0"/>
              <a:t>Assumptions and Conditions (cont.)</a:t>
            </a:r>
          </a:p>
        </p:txBody>
      </p:sp>
      <p:sp>
        <p:nvSpPr>
          <p:cNvPr id="566274" name="Rectangle 7"/>
          <p:cNvSpPr>
            <a:spLocks noGrp="1" noChangeArrowheads="1"/>
          </p:cNvSpPr>
          <p:nvPr>
            <p:ph type="body" idx="1"/>
          </p:nvPr>
        </p:nvSpPr>
        <p:spPr>
          <a:xfrm>
            <a:off x="544513" y="1600200"/>
            <a:ext cx="8294687" cy="4953000"/>
          </a:xfrm>
        </p:spPr>
        <p:txBody>
          <a:bodyPr/>
          <a:lstStyle/>
          <a:p>
            <a:pPr marL="609600" indent="-609600" eaLnBrk="1" hangingPunct="1">
              <a:buClr>
                <a:srgbClr val="FF0000"/>
              </a:buClr>
              <a:buSzTx/>
              <a:buFontTx/>
              <a:buAutoNum type="arabicPeriod"/>
            </a:pPr>
            <a:r>
              <a:rPr lang="en-US" smtClean="0">
                <a:solidFill>
                  <a:srgbClr val="FF0000"/>
                </a:solidFill>
              </a:rPr>
              <a:t>Randomization Condition:  </a:t>
            </a:r>
            <a:r>
              <a:rPr lang="en-US" smtClean="0"/>
              <a:t>The sample should be a simple random sample of the population.</a:t>
            </a:r>
          </a:p>
          <a:p>
            <a:pPr marL="609600" indent="-609600" eaLnBrk="1" hangingPunct="1">
              <a:buClr>
                <a:srgbClr val="FF0000"/>
              </a:buClr>
              <a:buSzTx/>
              <a:buFontTx/>
              <a:buAutoNum type="arabicPeriod"/>
            </a:pPr>
            <a:r>
              <a:rPr lang="en-US" smtClean="0">
                <a:solidFill>
                  <a:srgbClr val="FF0000"/>
                </a:solidFill>
              </a:rPr>
              <a:t>10% Condition:</a:t>
            </a:r>
            <a:r>
              <a:rPr lang="en-US" smtClean="0"/>
              <a:t> the sample size, </a:t>
            </a:r>
            <a:r>
              <a:rPr lang="en-US" i="1" smtClean="0">
                <a:latin typeface="Times" pitchFamily="18" charset="0"/>
              </a:rPr>
              <a:t>n</a:t>
            </a:r>
            <a:r>
              <a:rPr lang="en-US" smtClean="0"/>
              <a:t>, must be no larger than 10% of the population.</a:t>
            </a:r>
          </a:p>
          <a:p>
            <a:pPr marL="609600" indent="-609600" eaLnBrk="1" hangingPunct="1">
              <a:buClr>
                <a:srgbClr val="FF0000"/>
              </a:buClr>
              <a:buSzTx/>
              <a:buFontTx/>
              <a:buAutoNum type="arabicPeriod"/>
            </a:pPr>
            <a:r>
              <a:rPr lang="en-US" smtClean="0">
                <a:solidFill>
                  <a:srgbClr val="FF0000"/>
                </a:solidFill>
              </a:rPr>
              <a:t>Success/Failure Condition:</a:t>
            </a:r>
            <a:r>
              <a:rPr lang="en-US" smtClean="0"/>
              <a:t> The sample size has to be big enough so that both </a:t>
            </a:r>
            <a:r>
              <a:rPr lang="en-US" i="1" smtClean="0">
                <a:latin typeface="Times" pitchFamily="18" charset="0"/>
              </a:rPr>
              <a:t>np</a:t>
            </a:r>
            <a:r>
              <a:rPr lang="en-US" smtClean="0"/>
              <a:t> (number of successes) and </a:t>
            </a:r>
            <a:r>
              <a:rPr lang="en-US" i="1" smtClean="0">
                <a:latin typeface="Times" pitchFamily="18" charset="0"/>
              </a:rPr>
              <a:t>nq</a:t>
            </a:r>
            <a:r>
              <a:rPr lang="en-US" smtClean="0"/>
              <a:t> (number of failures) are at least 10.</a:t>
            </a:r>
          </a:p>
          <a:p>
            <a:pPr marL="609600" indent="-609600" eaLnBrk="1" hangingPunct="1">
              <a:buClr>
                <a:srgbClr val="FF0000"/>
              </a:buClr>
              <a:buSzTx/>
              <a:buFontTx/>
              <a:buNone/>
            </a:pPr>
            <a:r>
              <a:rPr lang="en-US" smtClean="0"/>
              <a:t>…So, we need a large enough sample that is not too large.</a:t>
            </a:r>
            <a:endParaRPr lang="en-US" sz="2400" smtClean="0"/>
          </a:p>
        </p:txBody>
      </p:sp>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ends">
  <a:themeElements>
    <a:clrScheme name="Blends 10">
      <a:dk1>
        <a:srgbClr val="000000"/>
      </a:dk1>
      <a:lt1>
        <a:srgbClr val="FFFFFF"/>
      </a:lt1>
      <a:dk2>
        <a:srgbClr val="19385F"/>
      </a:dk2>
      <a:lt2>
        <a:srgbClr val="4D4D4D"/>
      </a:lt2>
      <a:accent1>
        <a:srgbClr val="8CC6EB"/>
      </a:accent1>
      <a:accent2>
        <a:srgbClr val="FFCF01"/>
      </a:accent2>
      <a:accent3>
        <a:srgbClr val="FFFFFF"/>
      </a:accent3>
      <a:accent4>
        <a:srgbClr val="000000"/>
      </a:accent4>
      <a:accent5>
        <a:srgbClr val="C5DFF3"/>
      </a:accent5>
      <a:accent6>
        <a:srgbClr val="E7BB01"/>
      </a:accent6>
      <a:hlink>
        <a:srgbClr val="E35C01"/>
      </a:hlink>
      <a:folHlink>
        <a:srgbClr val="00CC99"/>
      </a:folHlink>
    </a:clrScheme>
    <a:fontScheme name="Blends">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8">
        <a:dk1>
          <a:srgbClr val="000000"/>
        </a:dk1>
        <a:lt1>
          <a:srgbClr val="FFFFFF"/>
        </a:lt1>
        <a:dk2>
          <a:srgbClr val="19385F"/>
        </a:dk2>
        <a:lt2>
          <a:srgbClr val="4D4D4D"/>
        </a:lt2>
        <a:accent1>
          <a:srgbClr val="FF6600"/>
        </a:accent1>
        <a:accent2>
          <a:srgbClr val="FFCF01"/>
        </a:accent2>
        <a:accent3>
          <a:srgbClr val="FFFFFF"/>
        </a:accent3>
        <a:accent4>
          <a:srgbClr val="000000"/>
        </a:accent4>
        <a:accent5>
          <a:srgbClr val="FFB8AA"/>
        </a:accent5>
        <a:accent6>
          <a:srgbClr val="E7BB01"/>
        </a:accent6>
        <a:hlink>
          <a:srgbClr val="8CC6EB"/>
        </a:hlink>
        <a:folHlink>
          <a:srgbClr val="00CC99"/>
        </a:folHlink>
      </a:clrScheme>
      <a:clrMap bg1="lt1" tx1="dk1" bg2="lt2" tx2="dk2" accent1="accent1" accent2="accent2" accent3="accent3" accent4="accent4" accent5="accent5" accent6="accent6" hlink="hlink" folHlink="folHlink"/>
    </a:extraClrScheme>
    <a:extraClrScheme>
      <a:clrScheme name="Blends 9">
        <a:dk1>
          <a:srgbClr val="000000"/>
        </a:dk1>
        <a:lt1>
          <a:srgbClr val="FFFFFF"/>
        </a:lt1>
        <a:dk2>
          <a:srgbClr val="19385F"/>
        </a:dk2>
        <a:lt2>
          <a:srgbClr val="4D4D4D"/>
        </a:lt2>
        <a:accent1>
          <a:srgbClr val="E35C01"/>
        </a:accent1>
        <a:accent2>
          <a:srgbClr val="FFCF01"/>
        </a:accent2>
        <a:accent3>
          <a:srgbClr val="FFFFFF"/>
        </a:accent3>
        <a:accent4>
          <a:srgbClr val="000000"/>
        </a:accent4>
        <a:accent5>
          <a:srgbClr val="EFB5AA"/>
        </a:accent5>
        <a:accent6>
          <a:srgbClr val="E7BB01"/>
        </a:accent6>
        <a:hlink>
          <a:srgbClr val="8CC6EB"/>
        </a:hlink>
        <a:folHlink>
          <a:srgbClr val="00CC99"/>
        </a:folHlink>
      </a:clrScheme>
      <a:clrMap bg1="lt1" tx1="dk1" bg2="lt2" tx2="dk2" accent1="accent1" accent2="accent2" accent3="accent3" accent4="accent4" accent5="accent5" accent6="accent6" hlink="hlink" folHlink="folHlink"/>
    </a:extraClrScheme>
    <a:extraClrScheme>
      <a:clrScheme name="Blends 10">
        <a:dk1>
          <a:srgbClr val="000000"/>
        </a:dk1>
        <a:lt1>
          <a:srgbClr val="FFFFFF"/>
        </a:lt1>
        <a:dk2>
          <a:srgbClr val="19385F"/>
        </a:dk2>
        <a:lt2>
          <a:srgbClr val="4D4D4D"/>
        </a:lt2>
        <a:accent1>
          <a:srgbClr val="8CC6EB"/>
        </a:accent1>
        <a:accent2>
          <a:srgbClr val="FFCF01"/>
        </a:accent2>
        <a:accent3>
          <a:srgbClr val="FFFFFF"/>
        </a:accent3>
        <a:accent4>
          <a:srgbClr val="000000"/>
        </a:accent4>
        <a:accent5>
          <a:srgbClr val="C5DFF3"/>
        </a:accent5>
        <a:accent6>
          <a:srgbClr val="E7BB01"/>
        </a:accent6>
        <a:hlink>
          <a:srgbClr val="E35C01"/>
        </a:hlink>
        <a:folHlink>
          <a:srgbClr val="00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885</TotalTime>
  <Words>1758</Words>
  <Application>Microsoft Office PowerPoint</Application>
  <PresentationFormat>Letter Paper (8.5x11 in)</PresentationFormat>
  <Paragraphs>133</Paragraphs>
  <Slides>31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Blends</vt:lpstr>
      <vt:lpstr>Equation</vt:lpstr>
      <vt:lpstr> Chapter 17</vt:lpstr>
      <vt:lpstr>The Central Limit Theorem for Sample Proportions</vt:lpstr>
      <vt:lpstr>Modeling the Distribution of  Sample Proportions (cont.)</vt:lpstr>
      <vt:lpstr>Modeling the Distribution of  Sample Proportions (cont.)</vt:lpstr>
      <vt:lpstr>Modeling the Distribution of  Sample Proportions (cont.)</vt:lpstr>
      <vt:lpstr>Modeling the Distribution of  Sample Proportions (cont.)</vt:lpstr>
      <vt:lpstr>The Central Limit Theorem for Sample Proportions (cont)</vt:lpstr>
      <vt:lpstr>Assumptions and Conditions</vt:lpstr>
      <vt:lpstr>Assumptions and Conditions (cont.)</vt:lpstr>
      <vt:lpstr>A Sampling Distribution Model  for a Proportion</vt:lpstr>
      <vt:lpstr>The Sampling Distribution Model  for a Proportion (cont.)</vt:lpstr>
      <vt:lpstr>Means – The “Average” of One Die</vt:lpstr>
      <vt:lpstr>Means – Averaging More Dice</vt:lpstr>
      <vt:lpstr>Means – Averaging Still More Dice</vt:lpstr>
      <vt:lpstr>Means – What the Simulations Show</vt:lpstr>
      <vt:lpstr>The Fundamental Theorem of Statistics</vt:lpstr>
      <vt:lpstr>The Fundamental Theorem of Statistics (cont.)</vt:lpstr>
      <vt:lpstr>The Fundamental Theorem of Statistics (cont.)</vt:lpstr>
      <vt:lpstr>Assumptions and Conditions</vt:lpstr>
      <vt:lpstr>Assumptions and Conditions (cont.)</vt:lpstr>
      <vt:lpstr>But Which Normal?</vt:lpstr>
      <vt:lpstr>But Which Normal? (cont.)</vt:lpstr>
      <vt:lpstr>But Which Normal? (cont.)</vt:lpstr>
      <vt:lpstr>About Variation</vt:lpstr>
      <vt:lpstr>The Real World and the Model World</vt:lpstr>
      <vt:lpstr>Sampling Distribution Models</vt:lpstr>
      <vt:lpstr>Sampling Distribution Models (cont.)</vt:lpstr>
      <vt:lpstr>Sampling Distribution Models (cont.)</vt:lpstr>
      <vt:lpstr>The Process Going Into the Sampling Distribution Model</vt:lpstr>
      <vt:lpstr>What Can Go Wrong?</vt:lpstr>
      <vt:lpstr>What Can Go Wrong? (cont.)</vt:lpstr>
    </vt:vector>
  </TitlesOfParts>
  <Company>Copyright © 2010, 2007, 2004 Pearson Education,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18</dc:title>
  <dc:subject>Sampling Distribution Models</dc:subject>
  <dc:creator>David Bock</dc:creator>
  <cp:lastModifiedBy>Ballard, Kim (kballard1@psusd.us)</cp:lastModifiedBy>
  <cp:revision>56</cp:revision>
  <cp:lastPrinted>2001-11-04T00:51:13Z</cp:lastPrinted>
  <dcterms:created xsi:type="dcterms:W3CDTF">2005-02-25T19:46:41Z</dcterms:created>
  <dcterms:modified xsi:type="dcterms:W3CDTF">2017-04-04T14:52:47Z</dcterms:modified>
</cp:coreProperties>
</file>