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1"/>
  </p:sldMasterIdLst>
  <p:notesMasterIdLst>
    <p:notesMasterId r:id="rId28"/>
  </p:notesMasterIdLst>
  <p:handoutMasterIdLst>
    <p:handoutMasterId r:id="rId29"/>
  </p:handoutMasterIdLst>
  <p:sldIdLst>
    <p:sldId id="290" r:id="rId2"/>
    <p:sldId id="283" r:id="rId3"/>
    <p:sldId id="284" r:id="rId4"/>
    <p:sldId id="285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5" r:id="rId20"/>
    <p:sldId id="276" r:id="rId21"/>
    <p:sldId id="277" r:id="rId22"/>
    <p:sldId id="287" r:id="rId23"/>
    <p:sldId id="278" r:id="rId24"/>
    <p:sldId id="279" r:id="rId25"/>
    <p:sldId id="280" r:id="rId26"/>
    <p:sldId id="281" r:id="rId27"/>
  </p:sldIdLst>
  <p:sldSz cx="9144000" cy="6858000" type="letter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m Wegleitner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ECF8"/>
    <a:srgbClr val="FDDCA1"/>
    <a:srgbClr val="B8F6FE"/>
    <a:srgbClr val="CCECFF"/>
    <a:srgbClr val="EF9C51"/>
    <a:srgbClr val="8CC6EB"/>
    <a:srgbClr val="193A61"/>
    <a:srgbClr val="E8F3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4423" autoAdjust="0"/>
    <p:restoredTop sz="94747" autoAdjust="0"/>
  </p:normalViewPr>
  <p:slideViewPr>
    <p:cSldViewPr snapToObjects="1">
      <p:cViewPr>
        <p:scale>
          <a:sx n="120" d="100"/>
          <a:sy n="120" d="100"/>
        </p:scale>
        <p:origin x="-1386" y="-48"/>
      </p:cViewPr>
      <p:guideLst>
        <p:guide orient="horz" pos="3120"/>
        <p:guide pos="16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>
        <p:scale>
          <a:sx n="100" d="100"/>
          <a:sy n="100" d="100"/>
        </p:scale>
        <p:origin x="-780" y="21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image" Target="../media/image10.emf"/><Relationship Id="rId4" Type="http://schemas.openxmlformats.org/officeDocument/2006/relationships/image" Target="../media/image1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image" Target="../media/image1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image" Target="../media/image23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26.emf"/><Relationship Id="rId1" Type="http://schemas.openxmlformats.org/officeDocument/2006/relationships/image" Target="../media/image25.emf"/><Relationship Id="rId4" Type="http://schemas.openxmlformats.org/officeDocument/2006/relationships/image" Target="../media/image2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B5CFCBD7-8E54-47CB-B139-AC65A7F8FCD9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09392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/>
              <a:t>Click to edit Master text styles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1D035993-C1A3-4721-885A-3CD8EF839F72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853070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03213"/>
            <a:ext cx="2076450" cy="5868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03213"/>
            <a:ext cx="6076950" cy="5868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513" y="1600200"/>
            <a:ext cx="407035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7263" y="1600200"/>
            <a:ext cx="4071937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0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03213"/>
            <a:ext cx="8305800" cy="99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57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4513" y="1600200"/>
            <a:ext cx="8294687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5012" name="Rectangle 4"/>
          <p:cNvSpPr>
            <a:spLocks noChangeArrowheads="1"/>
          </p:cNvSpPr>
          <p:nvPr/>
        </p:nvSpPr>
        <p:spPr bwMode="auto">
          <a:xfrm>
            <a:off x="6653213" y="6288088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algn="r">
              <a:defRPr/>
            </a:pPr>
            <a:endParaRPr lang="en-US" sz="1600" dirty="0">
              <a:solidFill>
                <a:srgbClr val="F3F5E7"/>
              </a:solidFill>
              <a:ea typeface="ＭＳ Ｐゴシック" charset="0"/>
              <a:cs typeface="+mn-cs"/>
            </a:endParaRPr>
          </a:p>
          <a:p>
            <a:pPr algn="r">
              <a:defRPr/>
            </a:pPr>
            <a:r>
              <a:rPr lang="en-US" sz="1600" dirty="0">
                <a:solidFill>
                  <a:srgbClr val="F3F5E7"/>
                </a:solidFill>
                <a:ea typeface="ＭＳ Ｐゴシック" charset="0"/>
                <a:cs typeface="+mn-cs"/>
              </a:rPr>
              <a:t>1-</a:t>
            </a:r>
            <a:fld id="{2205BAC1-CA34-440A-B479-6DEDB9844919}" type="slidenum">
              <a:rPr lang="en-US" sz="1600">
                <a:solidFill>
                  <a:srgbClr val="F3F5E7"/>
                </a:solidFill>
                <a:ea typeface="ＭＳ Ｐゴシック" charset="0"/>
                <a:cs typeface="+mn-cs"/>
              </a:rPr>
              <a:pPr algn="r">
                <a:defRPr/>
              </a:pPr>
              <a:t>‹#›</a:t>
            </a:fld>
            <a:endParaRPr lang="en-US" sz="1600" dirty="0">
              <a:solidFill>
                <a:srgbClr val="F3F5E7"/>
              </a:solidFill>
              <a:ea typeface="ＭＳ Ｐゴシック" charset="0"/>
              <a:cs typeface="+mn-cs"/>
            </a:endParaRPr>
          </a:p>
        </p:txBody>
      </p:sp>
      <p:sp>
        <p:nvSpPr>
          <p:cNvPr id="555013" name="Rectangle 5"/>
          <p:cNvSpPr>
            <a:spLocks noChangeArrowheads="1"/>
          </p:cNvSpPr>
          <p:nvPr/>
        </p:nvSpPr>
        <p:spPr bwMode="gray">
          <a:xfrm>
            <a:off x="0" y="6424613"/>
            <a:ext cx="9144000" cy="452437"/>
          </a:xfrm>
          <a:prstGeom prst="rect">
            <a:avLst/>
          </a:prstGeom>
          <a:solidFill>
            <a:srgbClr val="166F07"/>
          </a:solidFill>
          <a:ln>
            <a:noFill/>
          </a:ln>
          <a:effectLst/>
          <a:extLst/>
        </p:spPr>
        <p:txBody>
          <a:bodyPr wrap="none" lIns="0" tIns="0" rIns="0" bIns="0" anchor="ctr"/>
          <a:lstStyle/>
          <a:p>
            <a:pPr>
              <a:defRPr/>
            </a:pPr>
            <a:r>
              <a:rPr lang="en-US" sz="1200" dirty="0">
                <a:solidFill>
                  <a:srgbClr val="F3F5E7"/>
                </a:solidFill>
                <a:ea typeface="ＭＳ Ｐゴシック" charset="0"/>
                <a:cs typeface="+mn-cs"/>
              </a:rPr>
              <a:t>                                            Copyright © 2015, 2010, 2007 Pearson Education, Inc.</a:t>
            </a:r>
          </a:p>
        </p:txBody>
      </p:sp>
      <p:pic>
        <p:nvPicPr>
          <p:cNvPr id="557062" name="Picture 6" descr="Pearson_Bound_White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626100" y="6408738"/>
            <a:ext cx="14557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5015" name="Rectangle 7"/>
          <p:cNvSpPr>
            <a:spLocks noChangeArrowheads="1"/>
          </p:cNvSpPr>
          <p:nvPr/>
        </p:nvSpPr>
        <p:spPr bwMode="auto">
          <a:xfrm>
            <a:off x="7067550" y="6496050"/>
            <a:ext cx="2133600" cy="2333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r>
              <a:rPr lang="en-US" sz="1600" dirty="0">
                <a:solidFill>
                  <a:schemeClr val="bg1"/>
                </a:solidFill>
                <a:ea typeface="ＭＳ Ｐゴシック" charset="0"/>
                <a:cs typeface="+mn-cs"/>
              </a:rPr>
              <a:t>Chapter 18, Slide </a:t>
            </a:r>
            <a:fld id="{3FF5577E-5044-481E-88E8-B723D82C27FD}" type="slidenum">
              <a:rPr lang="en-US" sz="1600">
                <a:solidFill>
                  <a:schemeClr val="bg1"/>
                </a:solidFill>
                <a:ea typeface="ＭＳ Ｐゴシック" charset="0"/>
                <a:cs typeface="+mn-cs"/>
              </a:rPr>
              <a:pPr>
                <a:defRPr/>
              </a:pPr>
              <a:t>‹#›</a:t>
            </a:fld>
            <a:endParaRPr lang="en-US" sz="1600" dirty="0">
              <a:solidFill>
                <a:schemeClr val="bg1"/>
              </a:solidFill>
              <a:ea typeface="ＭＳ Ｐゴシック" charset="0"/>
              <a:cs typeface="+mn-cs"/>
            </a:endParaRPr>
          </a:p>
        </p:txBody>
      </p:sp>
      <p:pic>
        <p:nvPicPr>
          <p:cNvPr id="557064" name="Picture 8" descr="Pearson_Strap_Bound_Whit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2863" y="6413500"/>
            <a:ext cx="17621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ransition spd="med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A860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A8608"/>
          </a:solidFill>
          <a:latin typeface="Arial" charset="0"/>
          <a:ea typeface="ＭＳ Ｐゴシック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A8608"/>
          </a:solidFill>
          <a:latin typeface="Arial" charset="0"/>
          <a:ea typeface="ＭＳ Ｐゴシック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A8608"/>
          </a:solidFill>
          <a:latin typeface="Arial" charset="0"/>
          <a:ea typeface="ＭＳ Ｐゴシック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A8608"/>
          </a:solidFill>
          <a:latin typeface="Arial" charset="0"/>
          <a:ea typeface="ＭＳ Ｐゴシック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1A8608"/>
          </a:solidFill>
          <a:latin typeface="Arial" charset="0"/>
          <a:ea typeface="ＭＳ Ｐゴシック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1A8608"/>
          </a:solidFill>
          <a:latin typeface="Arial" charset="0"/>
          <a:ea typeface="ＭＳ Ｐゴシック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1A8608"/>
          </a:solidFill>
          <a:latin typeface="Arial" charset="0"/>
          <a:ea typeface="ＭＳ Ｐゴシック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1A8608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292100" indent="-2921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66738" indent="-254000" algn="l" rtl="0" eaLnBrk="0" fontAlgn="base" hangingPunct="0">
        <a:spcBef>
          <a:spcPct val="20000"/>
        </a:spcBef>
        <a:spcAft>
          <a:spcPct val="0"/>
        </a:spcAft>
        <a:buClr>
          <a:srgbClr val="EF9C51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784225" indent="-215900" algn="l" rtl="0" eaLnBrk="0" fontAlgn="base" hangingPunct="0">
        <a:spcBef>
          <a:spcPct val="20000"/>
        </a:spcBef>
        <a:spcAft>
          <a:spcPct val="0"/>
        </a:spcAft>
        <a:buClr>
          <a:srgbClr val="FDDCA1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014413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1206500" indent="-190500" algn="l" rtl="0" eaLnBrk="0" fontAlgn="base" hangingPunct="0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1663700" indent="-190500" algn="l" rtl="0" fontAlgn="base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120900" indent="-190500" algn="l" rtl="0" fontAlgn="base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2578100" indent="-190500" algn="l" rtl="0" fontAlgn="base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035300" indent="-190500" algn="l" rtl="0" fontAlgn="base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e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8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1.e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4.e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23.e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e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6.emf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8.emf"/><Relationship Id="rId4" Type="http://schemas.openxmlformats.org/officeDocument/2006/relationships/image" Target="../media/image25.emf"/><Relationship Id="rId9" Type="http://schemas.openxmlformats.org/officeDocument/2006/relationships/oleObject" Target="../embeddings/oleObject19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e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3.emf"/><Relationship Id="rId4" Type="http://schemas.openxmlformats.org/officeDocument/2006/relationships/image" Target="../media/image10.emf"/><Relationship Id="rId9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457200"/>
            <a:ext cx="4213225" cy="1371600"/>
          </a:xfrm>
        </p:spPr>
        <p:txBody>
          <a:bodyPr/>
          <a:lstStyle/>
          <a:p>
            <a:pPr eaLnBrk="1" hangingPunct="1"/>
            <a:r>
              <a:rPr lang="en-US" sz="3200" smtClean="0"/>
              <a:t/>
            </a:r>
            <a:br>
              <a:rPr lang="en-US" sz="3200" smtClean="0"/>
            </a:br>
            <a:r>
              <a:rPr lang="en-US" sz="6000" smtClean="0"/>
              <a:t>Chapter 18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057400"/>
            <a:ext cx="4554538" cy="1752600"/>
          </a:xfrm>
        </p:spPr>
        <p:txBody>
          <a:bodyPr/>
          <a:lstStyle/>
          <a:p>
            <a:pPr eaLnBrk="1" hangingPunct="1"/>
            <a:r>
              <a:rPr lang="en-US" sz="4000" smtClean="0"/>
              <a:t>Confidence Intervals for Proportions</a:t>
            </a:r>
          </a:p>
        </p:txBody>
      </p:sp>
      <p:pic>
        <p:nvPicPr>
          <p:cNvPr id="15363" name="Picture 4" descr="SMW4e_Book_Cov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9338" y="838200"/>
            <a:ext cx="3751262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What Does “95% Confidence” Really Mean? (cont.)</a:t>
            </a:r>
          </a:p>
        </p:txBody>
      </p:sp>
      <p:sp>
        <p:nvSpPr>
          <p:cNvPr id="5498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513" y="1600200"/>
            <a:ext cx="3494087" cy="4572000"/>
          </a:xfr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The figure to the right shows that some of our confidence intervals (from 20 random samples) capture the true proportion (the green horizontal line), while others do not:</a:t>
            </a:r>
          </a:p>
        </p:txBody>
      </p:sp>
      <p:pic>
        <p:nvPicPr>
          <p:cNvPr id="549891" name="Picture 4" descr="AIT19-01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1793875"/>
            <a:ext cx="4495800" cy="384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What Does “95% Confidence” Really Mean? (cont.)</a:t>
            </a:r>
          </a:p>
        </p:txBody>
      </p:sp>
      <p:sp>
        <p:nvSpPr>
          <p:cNvPr id="5662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mtClean="0"/>
              <a:t>Our confidence is in the </a:t>
            </a:r>
            <a:r>
              <a:rPr lang="en-US" i="1" smtClean="0"/>
              <a:t>process</a:t>
            </a:r>
            <a:r>
              <a:rPr lang="en-US" smtClean="0"/>
              <a:t> of constructing the interval, not in any one interval itself. </a:t>
            </a:r>
          </a:p>
          <a:p>
            <a:pPr marL="342900" indent="-342900" eaLnBrk="1" hangingPunct="1"/>
            <a:r>
              <a:rPr lang="en-US" smtClean="0"/>
              <a:t>Thus, we expect 95% of all 95% confidence intervals to contain the true parameter that they are estimating.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Margin of Error: Certainty vs. Precision</a:t>
            </a:r>
          </a:p>
        </p:txBody>
      </p:sp>
      <p:sp>
        <p:nvSpPr>
          <p:cNvPr id="52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endParaRPr lang="en-US" smtClean="0"/>
          </a:p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We can claim, with 95% confidence, that the interval                    contains the true population proportion. 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mtClean="0"/>
              <a:t>The extent of the interval on either side of     is called the </a:t>
            </a:r>
            <a:r>
              <a:rPr lang="en-US" smtClean="0">
                <a:solidFill>
                  <a:schemeClr val="hlink"/>
                </a:solidFill>
              </a:rPr>
              <a:t>margin of error (</a:t>
            </a:r>
            <a:r>
              <a:rPr lang="en-US" i="1" smtClean="0">
                <a:solidFill>
                  <a:schemeClr val="hlink"/>
                </a:solidFill>
              </a:rPr>
              <a:t>ME</a:t>
            </a:r>
            <a:r>
              <a:rPr lang="en-US" smtClean="0">
                <a:solidFill>
                  <a:schemeClr val="hlink"/>
                </a:solidFill>
              </a:rPr>
              <a:t>).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In general, confidence intervals have the form </a:t>
            </a:r>
            <a:r>
              <a:rPr lang="en-US" i="1" smtClean="0">
                <a:solidFill>
                  <a:schemeClr val="hlink"/>
                </a:solidFill>
              </a:rPr>
              <a:t>estimate</a:t>
            </a:r>
            <a:r>
              <a:rPr lang="en-US" smtClean="0">
                <a:solidFill>
                  <a:schemeClr val="hlink"/>
                </a:solidFill>
              </a:rPr>
              <a:t> ± </a:t>
            </a:r>
            <a:r>
              <a:rPr lang="en-US" i="1" smtClean="0">
                <a:solidFill>
                  <a:schemeClr val="hlink"/>
                </a:solidFill>
              </a:rPr>
              <a:t>ME</a:t>
            </a:r>
            <a:r>
              <a:rPr lang="en-US" smtClean="0">
                <a:solidFill>
                  <a:schemeClr val="hlink"/>
                </a:solidFill>
              </a:rPr>
              <a:t>.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The more confident we want to be, the larger our </a:t>
            </a:r>
            <a:r>
              <a:rPr lang="en-US" i="1" smtClean="0"/>
              <a:t>ME</a:t>
            </a:r>
            <a:r>
              <a:rPr lang="en-US" smtClean="0"/>
              <a:t> needs to be, making the interval wider.</a:t>
            </a:r>
          </a:p>
        </p:txBody>
      </p:sp>
      <p:graphicFrame>
        <p:nvGraphicFramePr>
          <p:cNvPr id="524320" name="Object 32"/>
          <p:cNvGraphicFramePr>
            <a:graphicFrameLocks noChangeAspect="1"/>
          </p:cNvGraphicFramePr>
          <p:nvPr/>
        </p:nvGraphicFramePr>
        <p:xfrm>
          <a:off x="8058150" y="3429000"/>
          <a:ext cx="2667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322" name="Equation" r:id="rId3" imgW="255960" imgH="365400" progId="Equation.DSMT4">
                  <p:embed/>
                </p:oleObj>
              </mc:Choice>
              <mc:Fallback>
                <p:oleObj name="Equation" r:id="rId3" imgW="255960" imgH="365400" progId="Equation.DSMT4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58150" y="3429000"/>
                        <a:ext cx="2667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4321" name="Object 33" descr="Pink tissue paper"/>
          <p:cNvGraphicFramePr>
            <a:graphicFrameLocks noChangeAspect="1"/>
          </p:cNvGraphicFramePr>
          <p:nvPr/>
        </p:nvGraphicFramePr>
        <p:xfrm>
          <a:off x="2146300" y="2476500"/>
          <a:ext cx="18923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323" name="Equation" r:id="rId5" imgW="1883160" imgH="429480" progId="Equation.DSMT4">
                  <p:embed/>
                </p:oleObj>
              </mc:Choice>
              <mc:Fallback>
                <p:oleObj name="Equation" r:id="rId5" imgW="1883160" imgH="429480" progId="Equation.DSMT4">
                  <p:embed/>
                  <p:pic>
                    <p:nvPicPr>
                      <p:cNvPr id="0" name="Picture 33" descr="Pink tissue paper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6300" y="2476500"/>
                        <a:ext cx="18923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61" name="Picture 2" descr="19-03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2963" y="1447800"/>
            <a:ext cx="7386637" cy="434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2962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z="3000" smtClean="0"/>
              <a:t>Margin of Error: Certainty vs. Precision (cont.)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98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z="3000" smtClean="0"/>
              <a:t>Margin of Error: Certainty vs. Precision (cont.)</a:t>
            </a:r>
          </a:p>
        </p:txBody>
      </p:sp>
      <p:sp>
        <p:nvSpPr>
          <p:cNvPr id="5539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513" y="1524000"/>
            <a:ext cx="8294687" cy="4953000"/>
          </a:xfr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To be more confident, we wind up being less precise. 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mtClean="0"/>
              <a:t>We need more values in our confidence interval to be more certain.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Because of this, every confidence interval is a balance between certainty and precision.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The tension between certainty and precision is always there.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mtClean="0"/>
              <a:t>Fortunately, in most cases we can be both sufficiently certain and sufficiently precise to make useful statements.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4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z="3000" smtClean="0"/>
              <a:t>Margin of Error: Certainty vs. Precision (cont.)</a:t>
            </a:r>
          </a:p>
        </p:txBody>
      </p:sp>
      <p:sp>
        <p:nvSpPr>
          <p:cNvPr id="5652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mtClean="0"/>
              <a:t>The choice of confidence level is somewhat arbitrary, but keep in mind this tension between certainty and precision when selecting your confidence level.</a:t>
            </a:r>
          </a:p>
          <a:p>
            <a:pPr marL="342900" indent="-342900" eaLnBrk="1" hangingPunct="1"/>
            <a:r>
              <a:rPr lang="en-US" smtClean="0"/>
              <a:t>The most commonly chosen confidence levels are 90%, 95%, and 99% (but any percentage can be used).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Critical Values</a:t>
            </a:r>
          </a:p>
        </p:txBody>
      </p:sp>
      <p:sp>
        <p:nvSpPr>
          <p:cNvPr id="529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mtClean="0"/>
              <a:t>The ‘2’ in                   (our 95% confidence interval) came from the 68-95-99.7% Rule.</a:t>
            </a:r>
          </a:p>
          <a:p>
            <a:pPr marL="342900" indent="-342900" eaLnBrk="1" hangingPunct="1"/>
            <a:r>
              <a:rPr lang="en-US" smtClean="0"/>
              <a:t>Using a table or technology, we find that a more exact value for our 95% confidence interval is 1.96 instead of 2. </a:t>
            </a:r>
          </a:p>
          <a:p>
            <a:pPr marL="742950" lvl="1" indent="-285750" eaLnBrk="1" hangingPunct="1"/>
            <a:r>
              <a:rPr lang="en-US" smtClean="0"/>
              <a:t>We call 1.96 the </a:t>
            </a:r>
            <a:r>
              <a:rPr lang="en-US" smtClean="0">
                <a:solidFill>
                  <a:schemeClr val="hlink"/>
                </a:solidFill>
              </a:rPr>
              <a:t>critical value</a:t>
            </a:r>
            <a:r>
              <a:rPr lang="en-US" smtClean="0"/>
              <a:t> and denote it </a:t>
            </a:r>
            <a:r>
              <a:rPr lang="en-US" i="1" smtClean="0">
                <a:solidFill>
                  <a:schemeClr val="hlink"/>
                </a:solidFill>
              </a:rPr>
              <a:t>z</a:t>
            </a:r>
            <a:r>
              <a:rPr lang="en-US" smtClean="0">
                <a:solidFill>
                  <a:schemeClr val="hlink"/>
                </a:solidFill>
              </a:rPr>
              <a:t>*.</a:t>
            </a:r>
          </a:p>
          <a:p>
            <a:pPr marL="342900" indent="-342900" eaLnBrk="1" hangingPunct="1"/>
            <a:r>
              <a:rPr lang="en-US" smtClean="0"/>
              <a:t>For any confidence level, we can find the corresponding critical value (the number of SEs that corresponds to our confidence interval level).</a:t>
            </a:r>
          </a:p>
        </p:txBody>
      </p:sp>
      <p:graphicFrame>
        <p:nvGraphicFramePr>
          <p:cNvPr id="529425" name="Object 1041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459038" y="1676400"/>
          <a:ext cx="1684337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426" name="Equation" r:id="rId3" imgW="1700280" imgH="429480" progId="Equation.DSMT4">
                  <p:embed/>
                </p:oleObj>
              </mc:Choice>
              <mc:Fallback>
                <p:oleObj name="Equation" r:id="rId3" imgW="1700280" imgH="429480" progId="Equation.DSMT4">
                  <p:embed/>
                  <p:pic>
                    <p:nvPicPr>
                      <p:cNvPr id="0" name="Picture 104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9038" y="1676400"/>
                        <a:ext cx="1684337" cy="436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1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Critical Values (cont.)</a:t>
            </a:r>
          </a:p>
        </p:txBody>
      </p:sp>
      <p:sp>
        <p:nvSpPr>
          <p:cNvPr id="5591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mtClean="0"/>
              <a:t>Example: For a 90% confidence interval, the critical value is 1.645:</a:t>
            </a:r>
          </a:p>
        </p:txBody>
      </p:sp>
      <p:pic>
        <p:nvPicPr>
          <p:cNvPr id="559107" name="Picture 4" descr="19_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3113088"/>
            <a:ext cx="7086600" cy="277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Assumptions and Conditions</a:t>
            </a:r>
          </a:p>
        </p:txBody>
      </p:sp>
      <p:sp>
        <p:nvSpPr>
          <p:cNvPr id="5601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mtClean="0"/>
              <a:t>All statistical models make upon </a:t>
            </a:r>
            <a:r>
              <a:rPr lang="en-US" smtClean="0">
                <a:solidFill>
                  <a:schemeClr val="hlink"/>
                </a:solidFill>
              </a:rPr>
              <a:t>assumptions</a:t>
            </a:r>
            <a:r>
              <a:rPr lang="en-US" smtClean="0"/>
              <a:t>. </a:t>
            </a:r>
          </a:p>
          <a:p>
            <a:pPr marL="742950" lvl="1" indent="-285750" eaLnBrk="1" hangingPunct="1"/>
            <a:r>
              <a:rPr lang="en-US" smtClean="0"/>
              <a:t>Different models make different assumptions. </a:t>
            </a:r>
          </a:p>
          <a:p>
            <a:pPr marL="742950" lvl="1" indent="-285750" eaLnBrk="1" hangingPunct="1"/>
            <a:r>
              <a:rPr lang="en-US" smtClean="0"/>
              <a:t>If those assumptions are not true, the model might be inappropriate and our conclusions based on it may be wrong.</a:t>
            </a:r>
          </a:p>
          <a:p>
            <a:pPr marL="342900" indent="-342900" eaLnBrk="1" hangingPunct="1"/>
            <a:r>
              <a:rPr lang="en-US" smtClean="0"/>
              <a:t>You can never be sure that an assumption is true, but you can often decide whether an assumption is plausible by checking a related </a:t>
            </a:r>
            <a:r>
              <a:rPr lang="en-US" smtClean="0">
                <a:solidFill>
                  <a:schemeClr val="hlink"/>
                </a:solidFill>
              </a:rPr>
              <a:t>condition</a:t>
            </a:r>
            <a:r>
              <a:rPr lang="en-US" smtClean="0"/>
              <a:t>.</a:t>
            </a:r>
            <a:endParaRPr lang="en-US" sz="24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1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Assumptions and Conditions (cont.)</a:t>
            </a:r>
          </a:p>
        </p:txBody>
      </p:sp>
      <p:sp>
        <p:nvSpPr>
          <p:cNvPr id="56115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Here are the assumptions and the corresponding conditions you must check before creating a confidence interval for a proportion:</a:t>
            </a:r>
          </a:p>
          <a:p>
            <a:pPr eaLnBrk="1" hangingPunct="1">
              <a:buClr>
                <a:srgbClr val="FF0000"/>
              </a:buClr>
            </a:pPr>
            <a:r>
              <a:rPr lang="en-US" smtClean="0">
                <a:solidFill>
                  <a:srgbClr val="6666FF"/>
                </a:solidFill>
              </a:rPr>
              <a:t>Independence Assumption:</a:t>
            </a:r>
            <a:r>
              <a:rPr lang="en-US" smtClean="0"/>
              <a:t> We first need to </a:t>
            </a:r>
            <a:r>
              <a:rPr lang="en-US" i="1" smtClean="0"/>
              <a:t>Think</a:t>
            </a:r>
            <a:r>
              <a:rPr lang="en-US" smtClean="0"/>
              <a:t> about whether the </a:t>
            </a:r>
            <a:r>
              <a:rPr lang="en-US" smtClean="0">
                <a:solidFill>
                  <a:schemeClr val="hlink"/>
                </a:solidFill>
              </a:rPr>
              <a:t>Independence Assumption</a:t>
            </a:r>
            <a:r>
              <a:rPr lang="en-US" smtClean="0"/>
              <a:t> is plausible.  It’s not one you can check by looking at the data. Instead, we check two conditions to decide whether independence is reasonable.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Standard Error</a:t>
            </a:r>
          </a:p>
        </p:txBody>
      </p:sp>
      <p:sp>
        <p:nvSpPr>
          <p:cNvPr id="540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buFont typeface="Wingdings" charset="0"/>
              <a:buChar char="n"/>
              <a:defRPr/>
            </a:pPr>
            <a:r>
              <a:rPr lang="en-US" dirty="0" smtClean="0"/>
              <a:t>We learned that the </a:t>
            </a:r>
            <a:r>
              <a:rPr lang="en-US" dirty="0"/>
              <a:t>sampling </a:t>
            </a:r>
            <a:r>
              <a:rPr lang="en-US" dirty="0" smtClean="0"/>
              <a:t>distribution of </a:t>
            </a:r>
            <a:r>
              <a:rPr lang="en-US" dirty="0"/>
              <a:t>proportions </a:t>
            </a:r>
            <a:r>
              <a:rPr lang="en-US" dirty="0" smtClean="0"/>
              <a:t>has a standard deviation:</a:t>
            </a:r>
            <a:endParaRPr lang="en-US" dirty="0"/>
          </a:p>
          <a:p>
            <a:pPr marL="742950" lvl="1" indent="-285750" eaLnBrk="1" hangingPunct="1">
              <a:buFont typeface="Wingdings" charset="0"/>
              <a:buChar char="n"/>
              <a:defRPr/>
            </a:pPr>
            <a:endParaRPr lang="en-US" dirty="0"/>
          </a:p>
          <a:p>
            <a:pPr marL="742950" lvl="1" indent="-285750" eaLnBrk="1" hangingPunct="1">
              <a:buFont typeface="Wingdings" charset="0"/>
              <a:buChar char="n"/>
              <a:defRPr/>
            </a:pPr>
            <a:endParaRPr lang="en-US" dirty="0"/>
          </a:p>
          <a:p>
            <a:pPr marL="457200" lvl="1" indent="0" eaLnBrk="1" hangingPunct="1">
              <a:buFont typeface="Wingdings" charset="0"/>
              <a:buNone/>
              <a:defRPr/>
            </a:pPr>
            <a:endParaRPr lang="en-US" dirty="0"/>
          </a:p>
        </p:txBody>
      </p:sp>
      <p:graphicFrame>
        <p:nvGraphicFramePr>
          <p:cNvPr id="540692" name="Object 20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3429000" y="2895600"/>
          <a:ext cx="2286000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0693" name="Equation" r:id="rId3" imgW="923400" imgH="429480" progId="Equation.DSMT4">
                  <p:embed/>
                </p:oleObj>
              </mc:Choice>
              <mc:Fallback>
                <p:oleObj name="Equation" r:id="rId3" imgW="923400" imgH="429480" progId="Equation.DSMT4">
                  <p:embed/>
                  <p:pic>
                    <p:nvPicPr>
                      <p:cNvPr id="0" name="Picture 2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895600"/>
                        <a:ext cx="2286000" cy="1081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1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Assumptions and Conditions (cont.)</a:t>
            </a:r>
          </a:p>
        </p:txBody>
      </p:sp>
      <p:sp>
        <p:nvSpPr>
          <p:cNvPr id="5621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513" y="1447800"/>
            <a:ext cx="8294687" cy="5029200"/>
          </a:xfrm>
        </p:spPr>
        <p:txBody>
          <a:bodyPr/>
          <a:lstStyle/>
          <a:p>
            <a:pPr marL="742950" lvl="1" indent="-285750" eaLnBrk="1" hangingPunct="1">
              <a:buClr>
                <a:srgbClr val="FF6600"/>
              </a:buClr>
            </a:pPr>
            <a:r>
              <a:rPr lang="en-US" smtClean="0">
                <a:solidFill>
                  <a:schemeClr val="hlink"/>
                </a:solidFill>
              </a:rPr>
              <a:t>Randomization Condition:</a:t>
            </a:r>
            <a:r>
              <a:rPr lang="en-US" smtClean="0"/>
              <a:t> Were the data sampled at random or generated from a properly randomized experiment? Proper randomization can help ensure independence.</a:t>
            </a:r>
          </a:p>
          <a:p>
            <a:pPr marL="742950" lvl="1" indent="-285750" eaLnBrk="1" hangingPunct="1">
              <a:buClr>
                <a:srgbClr val="FF6600"/>
              </a:buClr>
            </a:pPr>
            <a:r>
              <a:rPr lang="en-US" smtClean="0">
                <a:solidFill>
                  <a:schemeClr val="hlink"/>
                </a:solidFill>
              </a:rPr>
              <a:t>10% Condition:</a:t>
            </a:r>
            <a:r>
              <a:rPr lang="en-US" smtClean="0"/>
              <a:t> Is the sample size no more than 10% of the population?</a:t>
            </a:r>
          </a:p>
          <a:p>
            <a:pPr marL="342900" indent="-342900" eaLnBrk="1" hangingPunct="1">
              <a:buClr>
                <a:srgbClr val="FF0000"/>
              </a:buClr>
              <a:buSzPct val="110000"/>
              <a:buFont typeface="Wingdings" pitchFamily="2" charset="2"/>
              <a:buChar char="§"/>
            </a:pPr>
            <a:r>
              <a:rPr lang="en-US" smtClean="0">
                <a:solidFill>
                  <a:srgbClr val="6666FF"/>
                </a:solidFill>
              </a:rPr>
              <a:t>Sample Size Assumption:</a:t>
            </a:r>
            <a:r>
              <a:rPr lang="en-US" smtClean="0"/>
              <a:t> The sample needs to be large enough for us to be able to use the CLT.</a:t>
            </a:r>
          </a:p>
          <a:p>
            <a:pPr marL="742950" lvl="1" indent="-285750" eaLnBrk="1" hangingPunct="1">
              <a:buClr>
                <a:srgbClr val="FF6600"/>
              </a:buClr>
            </a:pPr>
            <a:r>
              <a:rPr lang="en-US" smtClean="0">
                <a:solidFill>
                  <a:schemeClr val="hlink"/>
                </a:solidFill>
              </a:rPr>
              <a:t>Success/Failure Condition:</a:t>
            </a:r>
            <a:r>
              <a:rPr lang="en-US" smtClean="0"/>
              <a:t> We must expect at least 10 “successes” and at least 10 “failures.”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6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305800" cy="992188"/>
          </a:xfrm>
        </p:spPr>
        <p:txBody>
          <a:bodyPr/>
          <a:lstStyle/>
          <a:p>
            <a:pPr eaLnBrk="1" hangingPunct="1"/>
            <a:r>
              <a:rPr lang="en-US" smtClean="0"/>
              <a:t>One-Proportion </a:t>
            </a:r>
            <a:r>
              <a:rPr lang="en-US" i="1" smtClean="0"/>
              <a:t>z</a:t>
            </a:r>
            <a:r>
              <a:rPr lang="en-US" smtClean="0"/>
              <a:t>-Interval</a:t>
            </a:r>
          </a:p>
        </p:txBody>
      </p:sp>
      <p:sp>
        <p:nvSpPr>
          <p:cNvPr id="5345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513" y="1295400"/>
            <a:ext cx="8294687" cy="4953000"/>
          </a:xfr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When the conditions are met, we are ready to find the confidence interval for the population proportion, </a:t>
            </a:r>
            <a:r>
              <a:rPr lang="en-US" i="1" smtClean="0"/>
              <a:t>p</a:t>
            </a:r>
            <a:r>
              <a:rPr lang="en-US" smtClean="0"/>
              <a:t>.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The confidence interval is</a:t>
            </a:r>
          </a:p>
          <a:p>
            <a:pPr marL="342900" indent="-3429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  <a:p>
            <a:pPr marL="342900" indent="-342900" eaLnBrk="1" hangingPunct="1">
              <a:lnSpc>
                <a:spcPct val="90000"/>
              </a:lnSpc>
            </a:pPr>
            <a:endParaRPr lang="en-US" smtClean="0"/>
          </a:p>
          <a:p>
            <a:pPr marL="342900" indent="-3429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	where </a:t>
            </a:r>
          </a:p>
          <a:p>
            <a:pPr marL="342900" indent="-342900" eaLnBrk="1" hangingPunct="1">
              <a:lnSpc>
                <a:spcPct val="90000"/>
              </a:lnSpc>
            </a:pPr>
            <a:endParaRPr lang="en-US" smtClean="0"/>
          </a:p>
          <a:p>
            <a:pPr marL="342900" indent="-342900" eaLnBrk="1" hangingPunct="1">
              <a:lnSpc>
                <a:spcPct val="90000"/>
              </a:lnSpc>
            </a:pPr>
            <a:endParaRPr lang="en-US" smtClean="0"/>
          </a:p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The critical value, </a:t>
            </a:r>
            <a:r>
              <a:rPr lang="en-US" i="1" smtClean="0"/>
              <a:t>z</a:t>
            </a:r>
            <a:r>
              <a:rPr lang="en-US" smtClean="0"/>
              <a:t>*, depends on the particular confidence level, </a:t>
            </a:r>
            <a:r>
              <a:rPr lang="en-US" i="1" smtClean="0"/>
              <a:t>C</a:t>
            </a:r>
            <a:r>
              <a:rPr lang="en-US" smtClean="0"/>
              <a:t>, that you specify.</a:t>
            </a:r>
          </a:p>
        </p:txBody>
      </p:sp>
      <p:graphicFrame>
        <p:nvGraphicFramePr>
          <p:cNvPr id="534563" name="Object 35" descr="Pink tissue paper"/>
          <p:cNvGraphicFramePr>
            <a:graphicFrameLocks noChangeAspect="1"/>
          </p:cNvGraphicFramePr>
          <p:nvPr/>
        </p:nvGraphicFramePr>
        <p:xfrm>
          <a:off x="3200400" y="3200400"/>
          <a:ext cx="27051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565" name="Equation" r:id="rId3" imgW="2697120" imgH="585000" progId="Equation.DSMT4">
                  <p:embed/>
                </p:oleObj>
              </mc:Choice>
              <mc:Fallback>
                <p:oleObj name="Equation" r:id="rId3" imgW="2697120" imgH="585000" progId="Equation.DSMT4">
                  <p:embed/>
                  <p:pic>
                    <p:nvPicPr>
                      <p:cNvPr id="0" name="Picture 35" descr="Pink tissue paper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200400"/>
                        <a:ext cx="27051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4564" name="Object 36" descr="Pink tissue paper"/>
          <p:cNvGraphicFramePr>
            <a:graphicFrameLocks noChangeAspect="1"/>
          </p:cNvGraphicFramePr>
          <p:nvPr/>
        </p:nvGraphicFramePr>
        <p:xfrm>
          <a:off x="3251200" y="4267200"/>
          <a:ext cx="227330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566" name="Equation" r:id="rId5" imgW="2258280" imgH="1042200" progId="Equation.DSMT4">
                  <p:embed/>
                </p:oleObj>
              </mc:Choice>
              <mc:Fallback>
                <p:oleObj name="Equation" r:id="rId5" imgW="2258280" imgH="1042200" progId="Equation.DSMT4">
                  <p:embed/>
                  <p:pic>
                    <p:nvPicPr>
                      <p:cNvPr id="0" name="Picture 36" descr="Pink tissue paper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1200" y="4267200"/>
                        <a:ext cx="2273300" cy="105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04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305800" cy="992188"/>
          </a:xfrm>
        </p:spPr>
        <p:txBody>
          <a:bodyPr/>
          <a:lstStyle/>
          <a:p>
            <a:pPr eaLnBrk="1" hangingPunct="1"/>
            <a:r>
              <a:rPr lang="en-US" smtClean="0"/>
              <a:t>Choosing Your Sample Size</a:t>
            </a:r>
          </a:p>
        </p:txBody>
      </p:sp>
      <p:sp>
        <p:nvSpPr>
          <p:cNvPr id="555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513" y="1219200"/>
            <a:ext cx="8294687" cy="4953000"/>
          </a:xfr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The question of how large a sample to take is an important step in planning any study.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Choose a Margin or Error (ME) and a Confidence Interval Level.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The formula requires    which we don’t have yet because we have not taken the sample. A good estimate for    , which will yield the largest value</a:t>
            </a:r>
            <a:br>
              <a:rPr lang="en-US" smtClean="0"/>
            </a:br>
            <a:r>
              <a:rPr lang="en-US" smtClean="0"/>
              <a:t>for      (and therefore for </a:t>
            </a:r>
            <a:r>
              <a:rPr lang="en-US" i="1" smtClean="0"/>
              <a:t>n</a:t>
            </a:r>
            <a:r>
              <a:rPr lang="en-US" smtClean="0"/>
              <a:t>) is 0.50.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Solve the formula for </a:t>
            </a:r>
            <a:r>
              <a:rPr lang="en-US" i="1" smtClean="0"/>
              <a:t>n</a:t>
            </a:r>
            <a:r>
              <a:rPr lang="en-US" smtClean="0"/>
              <a:t>.</a:t>
            </a:r>
          </a:p>
        </p:txBody>
      </p:sp>
      <p:graphicFrame>
        <p:nvGraphicFramePr>
          <p:cNvPr id="555045" name="Object 1061" descr="Pink tissue paper"/>
          <p:cNvGraphicFramePr>
            <a:graphicFrameLocks noChangeAspect="1"/>
          </p:cNvGraphicFramePr>
          <p:nvPr/>
        </p:nvGraphicFramePr>
        <p:xfrm>
          <a:off x="1447800" y="4114800"/>
          <a:ext cx="4826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049" name="Equation" r:id="rId3" imgW="466200" imgH="429480" progId="Equation.DSMT4">
                  <p:embed/>
                </p:oleObj>
              </mc:Choice>
              <mc:Fallback>
                <p:oleObj name="Equation" r:id="rId3" imgW="466200" imgH="429480" progId="Equation.DSMT4">
                  <p:embed/>
                  <p:pic>
                    <p:nvPicPr>
                      <p:cNvPr id="0" name="Picture 1061" descr="Pink tissue paper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114800"/>
                        <a:ext cx="4826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5046" name="Object 1062"/>
          <p:cNvGraphicFramePr>
            <a:graphicFrameLocks noChangeAspect="1"/>
          </p:cNvGraphicFramePr>
          <p:nvPr/>
        </p:nvGraphicFramePr>
        <p:xfrm>
          <a:off x="4292600" y="2971800"/>
          <a:ext cx="2794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050" name="Equation" r:id="rId5" imgW="264960" imgH="429480" progId="Equation.DSMT4">
                  <p:embed/>
                </p:oleObj>
              </mc:Choice>
              <mc:Fallback>
                <p:oleObj name="Equation" r:id="rId5" imgW="264960" imgH="429480" progId="Equation.DSMT4">
                  <p:embed/>
                  <p:pic>
                    <p:nvPicPr>
                      <p:cNvPr id="0" name="Picture 10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2600" y="2971800"/>
                        <a:ext cx="2794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5047" name="Object 1063"/>
          <p:cNvGraphicFramePr>
            <a:graphicFrameLocks noChangeAspect="1"/>
          </p:cNvGraphicFramePr>
          <p:nvPr/>
        </p:nvGraphicFramePr>
        <p:xfrm>
          <a:off x="2933700" y="3733800"/>
          <a:ext cx="2794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051" name="Equation" r:id="rId7" imgW="264960" imgH="429480" progId="Equation.DSMT4">
                  <p:embed/>
                </p:oleObj>
              </mc:Choice>
              <mc:Fallback>
                <p:oleObj name="Equation" r:id="rId7" imgW="264960" imgH="429480" progId="Equation.DSMT4">
                  <p:embed/>
                  <p:pic>
                    <p:nvPicPr>
                      <p:cNvPr id="0" name="Picture 10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3700" y="3733800"/>
                        <a:ext cx="2794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5048" name="Object 1064" descr="Pink tissue paper"/>
          <p:cNvGraphicFramePr>
            <a:graphicFrameLocks noChangeAspect="1"/>
          </p:cNvGraphicFramePr>
          <p:nvPr/>
        </p:nvGraphicFramePr>
        <p:xfrm>
          <a:off x="3403600" y="5181600"/>
          <a:ext cx="223520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052" name="Equation" r:id="rId9" imgW="2221560" imgH="1042200" progId="Equation.DSMT4">
                  <p:embed/>
                </p:oleObj>
              </mc:Choice>
              <mc:Fallback>
                <p:oleObj name="Equation" r:id="rId9" imgW="2221560" imgH="1042200" progId="Equation.DSMT4">
                  <p:embed/>
                  <p:pic>
                    <p:nvPicPr>
                      <p:cNvPr id="0" name="Picture 1064" descr="Pink tissue paper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3600" y="5181600"/>
                        <a:ext cx="2235200" cy="105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Can Go Wrong?</a:t>
            </a:r>
          </a:p>
        </p:txBody>
      </p:sp>
      <p:sp>
        <p:nvSpPr>
          <p:cNvPr id="5683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513" y="1295400"/>
            <a:ext cx="8294687" cy="5257800"/>
          </a:xfrm>
        </p:spPr>
        <p:txBody>
          <a:bodyPr/>
          <a:lstStyle/>
          <a:p>
            <a:pPr marL="342900" indent="-342900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6666FF"/>
                </a:solidFill>
              </a:rPr>
              <a:t>Don’t Misstate What the Interval Means:</a:t>
            </a:r>
          </a:p>
          <a:p>
            <a:pPr marL="342900" indent="-342900" eaLnBrk="1" hangingPunct="1"/>
            <a:r>
              <a:rPr lang="en-US" smtClean="0"/>
              <a:t>Don’t suggest that the parameter varies.</a:t>
            </a:r>
          </a:p>
          <a:p>
            <a:pPr marL="342900" indent="-342900" eaLnBrk="1" hangingPunct="1"/>
            <a:r>
              <a:rPr lang="en-US" smtClean="0"/>
              <a:t>Don’t claim that other samples will agree with yours.</a:t>
            </a:r>
          </a:p>
          <a:p>
            <a:pPr marL="342900" indent="-342900" eaLnBrk="1" hangingPunct="1"/>
            <a:r>
              <a:rPr lang="en-US" smtClean="0"/>
              <a:t>Don’t be certain about the parameter.</a:t>
            </a:r>
          </a:p>
          <a:p>
            <a:pPr marL="342900" indent="-342900" eaLnBrk="1" hangingPunct="1"/>
            <a:r>
              <a:rPr lang="en-US" smtClean="0"/>
              <a:t>Don’t forget: It’s about the parameter (not the statistic).</a:t>
            </a:r>
          </a:p>
          <a:p>
            <a:pPr marL="342900" indent="-342900" eaLnBrk="1" hangingPunct="1"/>
            <a:r>
              <a:rPr lang="en-US" smtClean="0"/>
              <a:t>Don’t claim to know too much.</a:t>
            </a:r>
          </a:p>
          <a:p>
            <a:pPr marL="342900" indent="-342900" eaLnBrk="1" hangingPunct="1"/>
            <a:r>
              <a:rPr lang="en-US" smtClean="0"/>
              <a:t>Do take responsibility (for the uncertainty).</a:t>
            </a:r>
          </a:p>
          <a:p>
            <a:pPr marL="342900" indent="-342900" eaLnBrk="1" hangingPunct="1"/>
            <a:r>
              <a:rPr lang="en-US" smtClean="0"/>
              <a:t>Do treat the whole interval equally.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Can Go Wrong? (cont.)</a:t>
            </a:r>
          </a:p>
        </p:txBody>
      </p:sp>
      <p:sp>
        <p:nvSpPr>
          <p:cNvPr id="5693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mtClean="0">
                <a:solidFill>
                  <a:srgbClr val="6666FF"/>
                </a:solidFill>
              </a:rPr>
              <a:t>Margin of Error Too Large to Be Useful:</a:t>
            </a:r>
          </a:p>
          <a:p>
            <a:pPr marL="342900" indent="-342900" eaLnBrk="1" hangingPunct="1">
              <a:lnSpc>
                <a:spcPct val="80000"/>
              </a:lnSpc>
            </a:pPr>
            <a:r>
              <a:rPr lang="en-US" smtClean="0"/>
              <a:t>We can’t be exact, but how precise do we need to be?</a:t>
            </a:r>
          </a:p>
          <a:p>
            <a:pPr marL="342900" indent="-342900" eaLnBrk="1" hangingPunct="1">
              <a:lnSpc>
                <a:spcPct val="80000"/>
              </a:lnSpc>
            </a:pPr>
            <a:r>
              <a:rPr lang="en-US" smtClean="0"/>
              <a:t>One way to make the margin of error smaller is to reduce your level of confidence. (That may not be a useful solution.)</a:t>
            </a:r>
          </a:p>
          <a:p>
            <a:pPr marL="342900" indent="-342900" eaLnBrk="1" hangingPunct="1">
              <a:lnSpc>
                <a:spcPct val="80000"/>
              </a:lnSpc>
            </a:pPr>
            <a:r>
              <a:rPr lang="en-US" smtClean="0"/>
              <a:t>You need to think about your margin of error when you design your study.</a:t>
            </a:r>
          </a:p>
          <a:p>
            <a:pPr marL="742950" lvl="1" indent="-285750" eaLnBrk="1" hangingPunct="1">
              <a:lnSpc>
                <a:spcPct val="80000"/>
              </a:lnSpc>
            </a:pPr>
            <a:r>
              <a:rPr lang="en-US" smtClean="0"/>
              <a:t>To get a narrower interval without giving up confidence, you need to have less variability.</a:t>
            </a:r>
          </a:p>
          <a:p>
            <a:pPr marL="742950" lvl="1" indent="-285750" eaLnBrk="1" hangingPunct="1">
              <a:lnSpc>
                <a:spcPct val="80000"/>
              </a:lnSpc>
            </a:pPr>
            <a:r>
              <a:rPr lang="en-US" smtClean="0"/>
              <a:t>You can do this with a larger sample…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Can Go Wrong? (cont.)</a:t>
            </a:r>
          </a:p>
        </p:txBody>
      </p:sp>
      <p:sp>
        <p:nvSpPr>
          <p:cNvPr id="5703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mtClean="0">
                <a:solidFill>
                  <a:srgbClr val="6666FF"/>
                </a:solidFill>
              </a:rPr>
              <a:t>Choosing Your Sample Size:</a:t>
            </a:r>
          </a:p>
          <a:p>
            <a:pPr marL="342900" indent="-342900" eaLnBrk="1" hangingPunct="1">
              <a:lnSpc>
                <a:spcPct val="80000"/>
              </a:lnSpc>
            </a:pPr>
            <a:r>
              <a:rPr lang="en-US" smtClean="0"/>
              <a:t>To be safe, round up the sample size you obtain. And show your rounding as part of your work.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3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Can Go Wrong? (cont.)</a:t>
            </a:r>
          </a:p>
        </p:txBody>
      </p:sp>
      <p:sp>
        <p:nvSpPr>
          <p:cNvPr id="5713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6666FF"/>
                </a:solidFill>
              </a:rPr>
              <a:t>Violations of Assumptions:</a:t>
            </a:r>
          </a:p>
          <a:p>
            <a:pPr marL="342900" indent="-342900" eaLnBrk="1" hangingPunct="1"/>
            <a:r>
              <a:rPr lang="en-US" smtClean="0"/>
              <a:t>Watch out for biased samples—keep in mind what you learned in Chapter 11.</a:t>
            </a:r>
          </a:p>
          <a:p>
            <a:pPr marL="342900" indent="-342900" eaLnBrk="1" hangingPunct="1"/>
            <a:r>
              <a:rPr lang="en-US" smtClean="0"/>
              <a:t>Think about independence.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Standard Error (cont.)</a:t>
            </a:r>
          </a:p>
        </p:txBody>
      </p:sp>
      <p:sp>
        <p:nvSpPr>
          <p:cNvPr id="5416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z="3200" smtClean="0"/>
              <a:t>When we don’t know </a:t>
            </a:r>
            <a:r>
              <a:rPr lang="en-US" sz="3200" i="1" smtClean="0"/>
              <a:t>p</a:t>
            </a:r>
            <a:r>
              <a:rPr lang="en-US" sz="3200" smtClean="0"/>
              <a:t>, we’re stuck, right?</a:t>
            </a:r>
          </a:p>
          <a:p>
            <a:pPr marL="342900" indent="-342900" eaLnBrk="1" hangingPunct="1"/>
            <a:r>
              <a:rPr lang="en-US" sz="3200" smtClean="0"/>
              <a:t>Nope. We will use sample statistics to estimate these population parameters.</a:t>
            </a:r>
            <a:endParaRPr lang="el-GR" sz="3200" i="1" smtClean="0"/>
          </a:p>
          <a:p>
            <a:pPr marL="342900" indent="-342900" eaLnBrk="1" hangingPunct="1"/>
            <a:r>
              <a:rPr lang="en-US" sz="3200" smtClean="0"/>
              <a:t>Whenever we estimate the standard deviation of a sampling distribution, we call it a </a:t>
            </a:r>
            <a:r>
              <a:rPr lang="en-US" sz="3200" smtClean="0">
                <a:solidFill>
                  <a:schemeClr val="hlink"/>
                </a:solidFill>
              </a:rPr>
              <a:t>standard error</a:t>
            </a:r>
            <a:r>
              <a:rPr lang="en-US" sz="3200" smtClean="0"/>
              <a:t>.</a:t>
            </a:r>
            <a:endParaRPr 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1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Standard Error (cont.)</a:t>
            </a:r>
          </a:p>
        </p:txBody>
      </p:sp>
      <p:sp>
        <p:nvSpPr>
          <p:cNvPr id="54272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buFont typeface="Wingdings" charset="0"/>
              <a:buChar char="n"/>
              <a:defRPr/>
            </a:pPr>
            <a:r>
              <a:rPr lang="en-US" dirty="0"/>
              <a:t>For a sample proportion, the standard error is </a:t>
            </a:r>
          </a:p>
          <a:p>
            <a:pPr marL="342900" indent="-342900" eaLnBrk="1" hangingPunct="1">
              <a:buFont typeface="Wingdings" charset="0"/>
              <a:buChar char="n"/>
              <a:defRPr/>
            </a:pPr>
            <a:endParaRPr lang="en-US" dirty="0"/>
          </a:p>
          <a:p>
            <a:pPr marL="342900" indent="-342900" eaLnBrk="1" hangingPunct="1">
              <a:buFont typeface="Wingdings" charset="0"/>
              <a:buChar char="n"/>
              <a:defRPr/>
            </a:pPr>
            <a:endParaRPr lang="en-US" dirty="0"/>
          </a:p>
          <a:p>
            <a:pPr marL="0" indent="0" eaLnBrk="1" hangingPunct="1">
              <a:buFont typeface="Wingdings" charset="0"/>
              <a:buNone/>
              <a:defRPr/>
            </a:pPr>
            <a:endParaRPr lang="en-US" dirty="0"/>
          </a:p>
        </p:txBody>
      </p:sp>
      <p:graphicFrame>
        <p:nvGraphicFramePr>
          <p:cNvPr id="542740" name="Object 20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3276600" y="2209800"/>
          <a:ext cx="2133600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41" name="Equation" r:id="rId3" imgW="914040" imgH="429480" progId="Equation.DSMT4">
                  <p:embed/>
                </p:oleObj>
              </mc:Choice>
              <mc:Fallback>
                <p:oleObj name="Equation" r:id="rId3" imgW="914040" imgH="429480" progId="Equation.DSMT4">
                  <p:embed/>
                  <p:pic>
                    <p:nvPicPr>
                      <p:cNvPr id="0" name="Picture 2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209800"/>
                        <a:ext cx="2133600" cy="1022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Confidence Interval</a:t>
            </a:r>
          </a:p>
        </p:txBody>
      </p:sp>
      <p:sp>
        <p:nvSpPr>
          <p:cNvPr id="517175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294688" cy="4572000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smtClean="0"/>
              <a:t>Recall that the sampling distribution model of     is centered at </a:t>
            </a:r>
            <a:r>
              <a:rPr lang="en-US" i="1" smtClean="0"/>
              <a:t>p</a:t>
            </a:r>
            <a:r>
              <a:rPr lang="en-US" smtClean="0"/>
              <a:t>, with standard deviation          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Since we don’t know </a:t>
            </a:r>
            <a:r>
              <a:rPr lang="en-US" i="1" smtClean="0"/>
              <a:t>p</a:t>
            </a:r>
            <a:r>
              <a:rPr lang="en-US" smtClean="0"/>
              <a:t>, we can’t find the true standard deviation of the sampling distribution model, so we need to find the standard error:  </a:t>
            </a:r>
          </a:p>
        </p:txBody>
      </p:sp>
      <p:graphicFrame>
        <p:nvGraphicFramePr>
          <p:cNvPr id="517171" name="Object 51"/>
          <p:cNvGraphicFramePr>
            <a:graphicFrameLocks noChangeAspect="1"/>
          </p:cNvGraphicFramePr>
          <p:nvPr/>
        </p:nvGraphicFramePr>
        <p:xfrm>
          <a:off x="8007350" y="1987550"/>
          <a:ext cx="2921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174" name="Equation" r:id="rId3" imgW="283320" imgH="411120" progId="Equation.DSMT4">
                  <p:embed/>
                </p:oleObj>
              </mc:Choice>
              <mc:Fallback>
                <p:oleObj name="Equation" r:id="rId3" imgW="283320" imgH="411120" progId="Equation.DSMT4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7350" y="1987550"/>
                        <a:ext cx="2921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7172" name="Object 52" descr="Pink tissue paper"/>
          <p:cNvGraphicFramePr>
            <a:graphicFrameLocks noChangeAspect="1"/>
          </p:cNvGraphicFramePr>
          <p:nvPr/>
        </p:nvGraphicFramePr>
        <p:xfrm>
          <a:off x="7010400" y="2406650"/>
          <a:ext cx="7620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175" name="Equation" r:id="rId5" imgW="749520" imgH="923400" progId="Equation.DSMT4">
                  <p:embed/>
                </p:oleObj>
              </mc:Choice>
              <mc:Fallback>
                <p:oleObj name="Equation" r:id="rId5" imgW="749520" imgH="923400" progId="Equation.DSMT4">
                  <p:embed/>
                  <p:pic>
                    <p:nvPicPr>
                      <p:cNvPr id="0" name="Picture 52" descr="Pink tissue paper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2406650"/>
                        <a:ext cx="762000" cy="93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7176" name="Rectangle 12" descr="Pink tissue paper"/>
          <p:cNvSpPr>
            <a:spLocks noChangeArrowheads="1"/>
          </p:cNvSpPr>
          <p:nvPr/>
        </p:nvSpPr>
        <p:spPr bwMode="auto">
          <a:xfrm>
            <a:off x="3673475" y="511968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en-US"/>
          </a:p>
        </p:txBody>
      </p:sp>
      <p:graphicFrame>
        <p:nvGraphicFramePr>
          <p:cNvPr id="517173" name="Object 53" descr="Pink tissue paper"/>
          <p:cNvGraphicFramePr>
            <a:graphicFrameLocks noChangeAspect="1"/>
          </p:cNvGraphicFramePr>
          <p:nvPr/>
        </p:nvGraphicFramePr>
        <p:xfrm>
          <a:off x="3282950" y="4781550"/>
          <a:ext cx="2552700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176" name="Equation" r:id="rId7" imgW="2541600" imgH="1179360" progId="Equation.DSMT4">
                  <p:embed/>
                </p:oleObj>
              </mc:Choice>
              <mc:Fallback>
                <p:oleObj name="Equation" r:id="rId7" imgW="2541600" imgH="1179360" progId="Equation.DSMT4">
                  <p:embed/>
                  <p:pic>
                    <p:nvPicPr>
                      <p:cNvPr id="0" name="Picture 53" descr="Pink tissue paper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2950" y="4781550"/>
                        <a:ext cx="2552700" cy="119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2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Confidence Interval (cont.)</a:t>
            </a:r>
          </a:p>
        </p:txBody>
      </p:sp>
      <p:sp>
        <p:nvSpPr>
          <p:cNvPr id="5182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mtClean="0"/>
              <a:t>By the 68-95-99.7% Rule, we know</a:t>
            </a:r>
          </a:p>
          <a:p>
            <a:pPr marL="742950" lvl="1" indent="-285750" eaLnBrk="1" hangingPunct="1"/>
            <a:r>
              <a:rPr lang="en-US" smtClean="0"/>
              <a:t>about 68% of all samples will have    ’s within 1 </a:t>
            </a:r>
            <a:r>
              <a:rPr lang="en-US" i="1" smtClean="0"/>
              <a:t>SE</a:t>
            </a:r>
            <a:r>
              <a:rPr lang="en-US" smtClean="0"/>
              <a:t> of </a:t>
            </a:r>
            <a:r>
              <a:rPr lang="en-US" i="1" smtClean="0"/>
              <a:t>p</a:t>
            </a:r>
          </a:p>
          <a:p>
            <a:pPr marL="742950" lvl="1" indent="-285750" eaLnBrk="1" hangingPunct="1"/>
            <a:r>
              <a:rPr lang="en-US" smtClean="0"/>
              <a:t>about 95% of all samples will have    ’s within 2 </a:t>
            </a:r>
            <a:r>
              <a:rPr lang="en-US" i="1" smtClean="0"/>
              <a:t>SE</a:t>
            </a:r>
            <a:r>
              <a:rPr lang="en-US" smtClean="0"/>
              <a:t>s of </a:t>
            </a:r>
            <a:r>
              <a:rPr lang="en-US" i="1" smtClean="0"/>
              <a:t>p</a:t>
            </a:r>
          </a:p>
          <a:p>
            <a:pPr marL="742950" lvl="1" indent="-285750" eaLnBrk="1" hangingPunct="1"/>
            <a:r>
              <a:rPr lang="en-US" smtClean="0"/>
              <a:t>about 99.7% of all samples will have    ’s within 3 </a:t>
            </a:r>
            <a:r>
              <a:rPr lang="en-US" i="1" smtClean="0"/>
              <a:t>SE</a:t>
            </a:r>
            <a:r>
              <a:rPr lang="en-US" smtClean="0"/>
              <a:t>s of </a:t>
            </a:r>
            <a:r>
              <a:rPr lang="en-US" i="1" smtClean="0"/>
              <a:t>p</a:t>
            </a:r>
          </a:p>
          <a:p>
            <a:pPr marL="342900" indent="-342900" eaLnBrk="1" hangingPunct="1"/>
            <a:endParaRPr lang="en-US" smtClean="0"/>
          </a:p>
          <a:p>
            <a:pPr marL="342900" indent="-342900" eaLnBrk="1" hangingPunct="1"/>
            <a:r>
              <a:rPr lang="en-US" smtClean="0"/>
              <a:t>We can look at this from    ’s point of view…</a:t>
            </a:r>
          </a:p>
        </p:txBody>
      </p:sp>
      <p:graphicFrame>
        <p:nvGraphicFramePr>
          <p:cNvPr id="518201" name="Object 57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6919913" y="3124200"/>
          <a:ext cx="293687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205" name="Equation" r:id="rId3" imgW="283320" imgH="411120" progId="Equation.DSMT4">
                  <p:embed/>
                </p:oleObj>
              </mc:Choice>
              <mc:Fallback>
                <p:oleObj name="Equation" r:id="rId3" imgW="283320" imgH="411120" progId="Equation.DSMT4">
                  <p:embed/>
                  <p:pic>
                    <p:nvPicPr>
                      <p:cNvPr id="0" name="Picture 5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9913" y="3124200"/>
                        <a:ext cx="293687" cy="423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8202" name="Object 58"/>
          <p:cNvGraphicFramePr>
            <a:graphicFrameLocks noChangeAspect="1"/>
          </p:cNvGraphicFramePr>
          <p:nvPr/>
        </p:nvGraphicFramePr>
        <p:xfrm>
          <a:off x="6919913" y="2171700"/>
          <a:ext cx="2921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206" name="Equation" r:id="rId5" imgW="283320" imgH="411120" progId="Equation.DSMT4">
                  <p:embed/>
                </p:oleObj>
              </mc:Choice>
              <mc:Fallback>
                <p:oleObj name="Equation" r:id="rId5" imgW="283320" imgH="411120" progId="Equation.DSMT4">
                  <p:embed/>
                  <p:pic>
                    <p:nvPicPr>
                      <p:cNvPr id="0" name="Picture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9913" y="2171700"/>
                        <a:ext cx="2921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8203" name="Object 59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4876800" y="5486400"/>
          <a:ext cx="295275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207" name="Equation" r:id="rId7" imgW="283320" imgH="411120" progId="Equation.DSMT4">
                  <p:embed/>
                </p:oleObj>
              </mc:Choice>
              <mc:Fallback>
                <p:oleObj name="Equation" r:id="rId7" imgW="283320" imgH="411120" progId="Equation.DSMT4">
                  <p:embed/>
                  <p:pic>
                    <p:nvPicPr>
                      <p:cNvPr id="0" name="Picture 5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5486400"/>
                        <a:ext cx="295275" cy="423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8204" name="Object 60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7213600" y="4038600"/>
          <a:ext cx="293688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208" name="Equation" r:id="rId9" imgW="283320" imgH="411120" progId="Equation.DSMT4">
                  <p:embed/>
                </p:oleObj>
              </mc:Choice>
              <mc:Fallback>
                <p:oleObj name="Equation" r:id="rId9" imgW="283320" imgH="411120" progId="Equation.DSMT4">
                  <p:embed/>
                  <p:pic>
                    <p:nvPicPr>
                      <p:cNvPr id="0" name="Picture 6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3600" y="4038600"/>
                        <a:ext cx="293688" cy="423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Confidence Interval (cont.)</a:t>
            </a:r>
          </a:p>
        </p:txBody>
      </p:sp>
      <p:sp>
        <p:nvSpPr>
          <p:cNvPr id="5191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mtClean="0"/>
              <a:t>Consider the 95% level:</a:t>
            </a:r>
          </a:p>
          <a:p>
            <a:pPr marL="742950" lvl="1" indent="-285750" eaLnBrk="1" hangingPunct="1"/>
            <a:r>
              <a:rPr lang="en-US" smtClean="0"/>
              <a:t>If we reach out 2 </a:t>
            </a:r>
            <a:r>
              <a:rPr lang="en-US" i="1" smtClean="0"/>
              <a:t>SE</a:t>
            </a:r>
            <a:r>
              <a:rPr lang="en-US" smtClean="0"/>
              <a:t>s, we are 95% sure that </a:t>
            </a:r>
            <a:r>
              <a:rPr lang="en-US" i="1" smtClean="0"/>
              <a:t>p</a:t>
            </a:r>
            <a:r>
              <a:rPr lang="en-US" smtClean="0"/>
              <a:t> will be in that interval. In other words, if we reach out 2 </a:t>
            </a:r>
            <a:r>
              <a:rPr lang="en-US" i="1" smtClean="0"/>
              <a:t>SE</a:t>
            </a:r>
            <a:r>
              <a:rPr lang="en-US" smtClean="0"/>
              <a:t>s in either direction of    , we can be 95% confident that this interval contains the true proportion.</a:t>
            </a:r>
          </a:p>
          <a:p>
            <a:pPr marL="342900" indent="-342900" eaLnBrk="1" hangingPunct="1"/>
            <a:r>
              <a:rPr lang="en-US" smtClean="0"/>
              <a:t>This is called a 95% </a:t>
            </a:r>
            <a:r>
              <a:rPr lang="en-US" smtClean="0">
                <a:solidFill>
                  <a:schemeClr val="hlink"/>
                </a:solidFill>
              </a:rPr>
              <a:t>confidence interval</a:t>
            </a:r>
            <a:r>
              <a:rPr lang="en-US" smtClean="0"/>
              <a:t>. </a:t>
            </a:r>
          </a:p>
        </p:txBody>
      </p:sp>
      <p:graphicFrame>
        <p:nvGraphicFramePr>
          <p:cNvPr id="519191" name="Object 23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7162800" y="3048000"/>
          <a:ext cx="293688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192" name="Equation" r:id="rId3" imgW="283320" imgH="411120" progId="Equation.DSMT4">
                  <p:embed/>
                </p:oleObj>
              </mc:Choice>
              <mc:Fallback>
                <p:oleObj name="Equation" r:id="rId3" imgW="283320" imgH="411120" progId="Equation.DSMT4">
                  <p:embed/>
                  <p:pic>
                    <p:nvPicPr>
                      <p:cNvPr id="0" name="Picture 2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3048000"/>
                        <a:ext cx="293688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Confidence Interval (cont.)</a:t>
            </a:r>
          </a:p>
        </p:txBody>
      </p:sp>
      <p:pic>
        <p:nvPicPr>
          <p:cNvPr id="547842" name="Picture 3" descr="19-02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295400"/>
            <a:ext cx="5895975" cy="367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47846" name="Group 6"/>
          <p:cNvGrpSpPr>
            <a:grpSpLocks/>
          </p:cNvGrpSpPr>
          <p:nvPr/>
        </p:nvGrpSpPr>
        <p:grpSpPr bwMode="auto">
          <a:xfrm>
            <a:off x="2481263" y="5334000"/>
            <a:ext cx="4148137" cy="985838"/>
            <a:chOff x="1563" y="3360"/>
            <a:chExt cx="2613" cy="621"/>
          </a:xfrm>
        </p:grpSpPr>
        <p:pic>
          <p:nvPicPr>
            <p:cNvPr id="547843" name="Picture 4" descr="19-02b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563" y="3360"/>
              <a:ext cx="2613" cy="6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47845" name="Rectangle 5"/>
            <p:cNvSpPr>
              <a:spLocks noChangeArrowheads="1"/>
            </p:cNvSpPr>
            <p:nvPr/>
          </p:nvSpPr>
          <p:spPr bwMode="auto">
            <a:xfrm>
              <a:off x="3312" y="3744"/>
              <a:ext cx="768" cy="237"/>
            </a:xfrm>
            <a:prstGeom prst="rect">
              <a:avLst/>
            </a:prstGeom>
            <a:solidFill>
              <a:schemeClr val="bg1"/>
            </a:solidFill>
            <a:ln w="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What Does “95% Confidence” Really Mean?</a:t>
            </a:r>
          </a:p>
        </p:txBody>
      </p:sp>
      <p:sp>
        <p:nvSpPr>
          <p:cNvPr id="5488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mtClean="0"/>
              <a:t>Each confidence interval uses a sample statistic to estimate a population parameter.</a:t>
            </a:r>
          </a:p>
          <a:p>
            <a:pPr marL="342900" indent="-342900" eaLnBrk="1" hangingPunct="1"/>
            <a:r>
              <a:rPr lang="en-US" smtClean="0"/>
              <a:t>But, since samples vary, the statistics we use, and thus the confidence intervals we construct, vary as well.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ends">
  <a:themeElements>
    <a:clrScheme name="Blends 10">
      <a:dk1>
        <a:srgbClr val="000000"/>
      </a:dk1>
      <a:lt1>
        <a:srgbClr val="FFFFFF"/>
      </a:lt1>
      <a:dk2>
        <a:srgbClr val="19385F"/>
      </a:dk2>
      <a:lt2>
        <a:srgbClr val="4D4D4D"/>
      </a:lt2>
      <a:accent1>
        <a:srgbClr val="8CC6EB"/>
      </a:accent1>
      <a:accent2>
        <a:srgbClr val="FFCF01"/>
      </a:accent2>
      <a:accent3>
        <a:srgbClr val="FFFFFF"/>
      </a:accent3>
      <a:accent4>
        <a:srgbClr val="000000"/>
      </a:accent4>
      <a:accent5>
        <a:srgbClr val="C5DFF3"/>
      </a:accent5>
      <a:accent6>
        <a:srgbClr val="E7BB01"/>
      </a:accent6>
      <a:hlink>
        <a:srgbClr val="E35C01"/>
      </a:hlink>
      <a:folHlink>
        <a:srgbClr val="00CC99"/>
      </a:folHlink>
    </a:clrScheme>
    <a:fontScheme name="Blends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FFFFFF"/>
        </a:lt1>
        <a:dk2>
          <a:srgbClr val="19385F"/>
        </a:dk2>
        <a:lt2>
          <a:srgbClr val="4D4D4D"/>
        </a:lt2>
        <a:accent1>
          <a:srgbClr val="FF6600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B01"/>
        </a:accent6>
        <a:hlink>
          <a:srgbClr val="8CC6EB"/>
        </a:hlink>
        <a:folHlink>
          <a:srgbClr val="00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FFFFFF"/>
        </a:lt1>
        <a:dk2>
          <a:srgbClr val="19385F"/>
        </a:dk2>
        <a:lt2>
          <a:srgbClr val="4D4D4D"/>
        </a:lt2>
        <a:accent1>
          <a:srgbClr val="E35C01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EFB5AA"/>
        </a:accent5>
        <a:accent6>
          <a:srgbClr val="E7BB01"/>
        </a:accent6>
        <a:hlink>
          <a:srgbClr val="8CC6EB"/>
        </a:hlink>
        <a:folHlink>
          <a:srgbClr val="00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FFFFF"/>
        </a:lt1>
        <a:dk2>
          <a:srgbClr val="19385F"/>
        </a:dk2>
        <a:lt2>
          <a:srgbClr val="4D4D4D"/>
        </a:lt2>
        <a:accent1>
          <a:srgbClr val="8CC6EB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C5DFF3"/>
        </a:accent5>
        <a:accent6>
          <a:srgbClr val="E7BB01"/>
        </a:accent6>
        <a:hlink>
          <a:srgbClr val="E35C01"/>
        </a:hlink>
        <a:folHlink>
          <a:srgbClr val="00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2259</TotalTime>
  <Words>1285</Words>
  <Application>Microsoft Office PowerPoint</Application>
  <PresentationFormat>Letter Paper (8.5x11 in)</PresentationFormat>
  <Paragraphs>109</Paragraphs>
  <Slides>26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Blends</vt:lpstr>
      <vt:lpstr>Equation</vt:lpstr>
      <vt:lpstr> Chapter 18</vt:lpstr>
      <vt:lpstr>Standard Error</vt:lpstr>
      <vt:lpstr>Standard Error (cont.)</vt:lpstr>
      <vt:lpstr>Standard Error (cont.)</vt:lpstr>
      <vt:lpstr>A Confidence Interval</vt:lpstr>
      <vt:lpstr>A Confidence Interval (cont.)</vt:lpstr>
      <vt:lpstr>A Confidence Interval (cont.)</vt:lpstr>
      <vt:lpstr>A Confidence Interval (cont.)</vt:lpstr>
      <vt:lpstr>What Does “95% Confidence” Really Mean?</vt:lpstr>
      <vt:lpstr>What Does “95% Confidence” Really Mean? (cont.)</vt:lpstr>
      <vt:lpstr>What Does “95% Confidence” Really Mean? (cont.)</vt:lpstr>
      <vt:lpstr>Margin of Error: Certainty vs. Precision</vt:lpstr>
      <vt:lpstr>Margin of Error: Certainty vs. Precision (cont.)</vt:lpstr>
      <vt:lpstr>Margin of Error: Certainty vs. Precision (cont.)</vt:lpstr>
      <vt:lpstr>Margin of Error: Certainty vs. Precision (cont.)</vt:lpstr>
      <vt:lpstr>Critical Values</vt:lpstr>
      <vt:lpstr>Critical Values (cont.)</vt:lpstr>
      <vt:lpstr>Assumptions and Conditions</vt:lpstr>
      <vt:lpstr>Assumptions and Conditions (cont.)</vt:lpstr>
      <vt:lpstr>Assumptions and Conditions (cont.)</vt:lpstr>
      <vt:lpstr>One-Proportion z-Interval</vt:lpstr>
      <vt:lpstr>Choosing Your Sample Size</vt:lpstr>
      <vt:lpstr>What Can Go Wrong?</vt:lpstr>
      <vt:lpstr>What Can Go Wrong? (cont.)</vt:lpstr>
      <vt:lpstr>What Can Go Wrong? (cont.)</vt:lpstr>
      <vt:lpstr>What Can Go Wrong? (cont.)</vt:lpstr>
    </vt:vector>
  </TitlesOfParts>
  <Company>Copyright © 2010, 2007, 2004 Pearson Education,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19</dc:title>
  <dc:subject>Confidence Intervals for Proportions</dc:subject>
  <dc:creator>David Bock</dc:creator>
  <cp:lastModifiedBy>Ballard, Kim (kballard1@psusd.us)</cp:lastModifiedBy>
  <cp:revision>60</cp:revision>
  <cp:lastPrinted>2001-11-04T00:51:13Z</cp:lastPrinted>
  <dcterms:created xsi:type="dcterms:W3CDTF">2005-02-25T19:46:41Z</dcterms:created>
  <dcterms:modified xsi:type="dcterms:W3CDTF">2017-04-06T14:28:33Z</dcterms:modified>
</cp:coreProperties>
</file>