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298" r:id="rId2"/>
    <p:sldId id="260" r:id="rId3"/>
    <p:sldId id="300" r:id="rId4"/>
    <p:sldId id="261" r:id="rId5"/>
    <p:sldId id="294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301" r:id="rId21"/>
    <p:sldId id="280" r:id="rId22"/>
    <p:sldId id="281" r:id="rId23"/>
    <p:sldId id="282" r:id="rId24"/>
    <p:sldId id="290" r:id="rId25"/>
    <p:sldId id="291" r:id="rId26"/>
    <p:sldId id="295" r:id="rId27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9157" autoAdjust="0"/>
    <p:restoredTop sz="94747" autoAdjust="0"/>
  </p:normalViewPr>
  <p:slideViewPr>
    <p:cSldViewPr snapToObjects="1">
      <p:cViewPr>
        <p:scale>
          <a:sx n="120" d="100"/>
          <a:sy n="120" d="100"/>
        </p:scale>
        <p:origin x="-1386" y="-48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97967471-CC54-49CA-BD5A-34CD1EDB985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118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98FA4B1C-552E-4D42-890D-DBE059C4362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974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0132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 dirty="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CC4E3FC9-6792-4172-8CF9-D9007EBAB6A0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60133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/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 dirty="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1030" name="Picture 6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0135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19, Slide </a:t>
            </a:r>
            <a:fld id="{BE771978-8017-439C-8B8D-C6CFC468C007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1032" name="Picture 8" descr="Pearson_Strap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6000" smtClean="0"/>
              <a:t>Chapter 19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Testing Hypotheses about Proportions</a:t>
            </a:r>
          </a:p>
        </p:txBody>
      </p:sp>
      <p:pic>
        <p:nvPicPr>
          <p:cNvPr id="15363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What to Do with an “Innocent” Defendant (cont.)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Said statistically, we will </a:t>
            </a:r>
            <a:r>
              <a:rPr lang="en-US" i="1" smtClean="0"/>
              <a:t>fail to reject</a:t>
            </a:r>
            <a:r>
              <a:rPr lang="en-US" smtClean="0"/>
              <a:t> the null hypothesis.</a:t>
            </a:r>
          </a:p>
          <a:p>
            <a:pPr marL="742950" lvl="1" indent="-285750" eaLnBrk="1" hangingPunct="1"/>
            <a:r>
              <a:rPr lang="en-US" smtClean="0"/>
              <a:t>We never declare the null hypothesis to be true, because we simply do not know whether it’s true or not.</a:t>
            </a:r>
          </a:p>
          <a:p>
            <a:pPr marL="742950" lvl="1" indent="-285750" eaLnBrk="1" hangingPunct="1"/>
            <a:r>
              <a:rPr lang="en-US" smtClean="0"/>
              <a:t>Sometimes in this case we say that the </a:t>
            </a:r>
            <a:r>
              <a:rPr lang="en-US" i="1" smtClean="0"/>
              <a:t>null hypothesis has been retained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What to Do with an “Innocent” Defendant (cont.)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In a trial, the burden of proof is on the prosecution.</a:t>
            </a:r>
          </a:p>
          <a:p>
            <a:pPr marL="342900" indent="-342900" eaLnBrk="1" hangingPunct="1"/>
            <a:r>
              <a:rPr lang="en-US" smtClean="0"/>
              <a:t>In a hypothesis test, the burden of proof is on the unusual claim.</a:t>
            </a:r>
          </a:p>
          <a:p>
            <a:pPr marL="342900" indent="-342900" eaLnBrk="1" hangingPunct="1"/>
            <a:r>
              <a:rPr lang="en-US" smtClean="0"/>
              <a:t>The null hypothesis is the ordinary state of affairs, so it’s the alternative to the null hypothesis that we consider unusual (and for which we must marshal evidence).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The Reasoning of Hypothesis Testing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There are four basic parts to a hypothesis test:</a:t>
            </a:r>
          </a:p>
          <a:p>
            <a:pPr marL="1371600" lvl="2" indent="-457200" eaLnBrk="1" hangingPunct="1">
              <a:buClr>
                <a:srgbClr val="FF6600"/>
              </a:buClr>
              <a:buSzPct val="85000"/>
              <a:buFontTx/>
              <a:buAutoNum type="arabicPeriod"/>
            </a:pPr>
            <a:r>
              <a:rPr lang="en-US" sz="2800" smtClean="0">
                <a:solidFill>
                  <a:srgbClr val="6666FF"/>
                </a:solidFill>
              </a:rPr>
              <a:t>Hypotheses</a:t>
            </a:r>
          </a:p>
          <a:p>
            <a:pPr marL="1371600" lvl="2" indent="-457200" eaLnBrk="1" hangingPunct="1">
              <a:buClr>
                <a:srgbClr val="FF6600"/>
              </a:buClr>
              <a:buSzPct val="85000"/>
              <a:buFontTx/>
              <a:buAutoNum type="arabicPeriod"/>
            </a:pPr>
            <a:r>
              <a:rPr lang="en-US" sz="2800" smtClean="0">
                <a:solidFill>
                  <a:srgbClr val="6666FF"/>
                </a:solidFill>
              </a:rPr>
              <a:t>Model</a:t>
            </a:r>
          </a:p>
          <a:p>
            <a:pPr marL="1371600" lvl="2" indent="-457200" eaLnBrk="1" hangingPunct="1">
              <a:buClr>
                <a:srgbClr val="FF6600"/>
              </a:buClr>
              <a:buSzPct val="85000"/>
              <a:buFontTx/>
              <a:buAutoNum type="arabicPeriod"/>
            </a:pPr>
            <a:r>
              <a:rPr lang="en-US" sz="2800" smtClean="0">
                <a:solidFill>
                  <a:srgbClr val="6666FF"/>
                </a:solidFill>
              </a:rPr>
              <a:t>Mechanics</a:t>
            </a:r>
          </a:p>
          <a:p>
            <a:pPr marL="1371600" lvl="2" indent="-457200" eaLnBrk="1" hangingPunct="1">
              <a:buClr>
                <a:srgbClr val="FF6600"/>
              </a:buClr>
              <a:buSzPct val="85000"/>
              <a:buFontTx/>
              <a:buAutoNum type="arabicPeriod"/>
            </a:pPr>
            <a:r>
              <a:rPr lang="en-US" sz="2800" smtClean="0">
                <a:solidFill>
                  <a:srgbClr val="6666FF"/>
                </a:solidFill>
              </a:rPr>
              <a:t>Conclusion</a:t>
            </a:r>
          </a:p>
          <a:p>
            <a:pPr marL="609600" indent="-609600" eaLnBrk="1" hangingPunct="1"/>
            <a:r>
              <a:rPr lang="en-US" smtClean="0"/>
              <a:t>Let’s look at these parts in detail…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The Reasoning of Hypothesis Testing (cont.)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SzTx/>
              <a:buFontTx/>
              <a:buAutoNum type="arabicPeriod"/>
            </a:pPr>
            <a:r>
              <a:rPr lang="en-US" smtClean="0">
                <a:solidFill>
                  <a:srgbClr val="6666FF"/>
                </a:solidFill>
              </a:rPr>
              <a:t>Hypotheses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FF6600"/>
              </a:buClr>
            </a:pPr>
            <a:r>
              <a:rPr lang="en-US" smtClean="0">
                <a:solidFill>
                  <a:schemeClr val="hlink"/>
                </a:solidFill>
              </a:rPr>
              <a:t>The null hypothesis:</a:t>
            </a:r>
            <a:r>
              <a:rPr lang="en-US" smtClean="0"/>
              <a:t> To perform a hypothesis test, we must first translate our question of interest into a statement about model parameters. 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mtClean="0"/>
              <a:t>In general, we have    </a:t>
            </a:r>
          </a:p>
          <a:p>
            <a:pPr marL="1371600" lvl="2" indent="-457200" algn="ctr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en-US" smtClean="0"/>
              <a:t>H</a:t>
            </a:r>
            <a:r>
              <a:rPr lang="en-US" baseline="-25000" smtClean="0"/>
              <a:t>0</a:t>
            </a:r>
            <a:r>
              <a:rPr lang="en-US" smtClean="0"/>
              <a:t>: </a:t>
            </a:r>
            <a:r>
              <a:rPr lang="en-US" i="1" smtClean="0"/>
              <a:t>parameter = hypothesized value</a:t>
            </a:r>
            <a:r>
              <a:rPr lang="en-US" smtClean="0"/>
              <a:t>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FF6600"/>
              </a:buClr>
            </a:pPr>
            <a:r>
              <a:rPr lang="en-US" smtClean="0">
                <a:solidFill>
                  <a:schemeClr val="hlink"/>
                </a:solidFill>
              </a:rPr>
              <a:t>The alternative hypothesis:</a:t>
            </a:r>
            <a:r>
              <a:rPr lang="en-US" smtClean="0"/>
              <a:t> The alternative hypothesis, H</a:t>
            </a:r>
            <a:r>
              <a:rPr lang="en-US" baseline="-25000" smtClean="0"/>
              <a:t>A</a:t>
            </a:r>
            <a:r>
              <a:rPr lang="en-US" smtClean="0"/>
              <a:t>, contains the values of the parameter we consider plausible when we reject the null.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The Reasoning of Hypothesis Testing (cont.)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94688" cy="5105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SzTx/>
              <a:buFontTx/>
              <a:buAutoNum type="arabicPeriod" startAt="2"/>
            </a:pPr>
            <a:r>
              <a:rPr lang="en-US" smtClean="0">
                <a:solidFill>
                  <a:srgbClr val="6666FF"/>
                </a:solidFill>
              </a:rPr>
              <a:t>Model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z="2400" smtClean="0"/>
              <a:t>To plan a statistical hypothesis test, specify the </a:t>
            </a:r>
            <a:r>
              <a:rPr lang="en-US" sz="2400" i="1" smtClean="0"/>
              <a:t>model</a:t>
            </a:r>
            <a:r>
              <a:rPr lang="en-US" sz="2400" smtClean="0"/>
              <a:t> you will use to test the null hypothesis and the parameter of interest.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z="2400" smtClean="0"/>
              <a:t>All models require assumptions, so state the assumptions and check any corresponding conditions.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z="2400" smtClean="0"/>
              <a:t>Your model step should end with a statement such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i="1" smtClean="0"/>
              <a:t>Because the conditions are satisfied, I can model the sampling distribution of the proportion with a Normal model.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mtClean="0"/>
              <a:t>Watch out, though. It might be the case that your model step ends with “</a:t>
            </a:r>
            <a:r>
              <a:rPr lang="en-US" i="1" smtClean="0"/>
              <a:t>Because the conditions are not satisfied, I can’t proceed with the test.</a:t>
            </a:r>
            <a:r>
              <a:rPr lang="en-US" smtClean="0"/>
              <a:t>” If that’s the case, stop and reconsider.</a:t>
            </a:r>
            <a:endParaRPr lang="en-US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The Reasoning of Hypothesis Testing (cont.)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SzTx/>
              <a:buFontTx/>
              <a:buAutoNum type="arabicPeriod" startAt="2"/>
            </a:pPr>
            <a:r>
              <a:rPr lang="en-US" smtClean="0">
                <a:solidFill>
                  <a:srgbClr val="6666FF"/>
                </a:solidFill>
              </a:rPr>
              <a:t>Model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mtClean="0"/>
              <a:t>Each test we discuss in the book has a name that you should include in your report.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mtClean="0"/>
              <a:t>The test about proportions is called a </a:t>
            </a:r>
            <a:r>
              <a:rPr lang="en-US" smtClean="0">
                <a:solidFill>
                  <a:schemeClr val="hlink"/>
                </a:solidFill>
              </a:rPr>
              <a:t>one-proportion </a:t>
            </a:r>
            <a:r>
              <a:rPr lang="en-US" i="1" smtClean="0">
                <a:solidFill>
                  <a:schemeClr val="hlink"/>
                </a:solidFill>
              </a:rPr>
              <a:t>z</a:t>
            </a:r>
            <a:r>
              <a:rPr lang="en-US" smtClean="0">
                <a:solidFill>
                  <a:schemeClr val="hlink"/>
                </a:solidFill>
              </a:rPr>
              <a:t>-test.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One-Proportion </a:t>
            </a:r>
            <a:r>
              <a:rPr lang="en-US" i="1" smtClean="0"/>
              <a:t>z</a:t>
            </a:r>
            <a:r>
              <a:rPr lang="en-US" smtClean="0"/>
              <a:t>-Test</a:t>
            </a:r>
          </a:p>
        </p:txBody>
      </p:sp>
      <p:sp>
        <p:nvSpPr>
          <p:cNvPr id="532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90600"/>
            <a:ext cx="8294687" cy="5256213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The conditions for the one-proportion </a:t>
            </a:r>
            <a:r>
              <a:rPr lang="en-US" i="1" smtClean="0"/>
              <a:t>z</a:t>
            </a:r>
            <a:r>
              <a:rPr lang="en-US" smtClean="0"/>
              <a:t>-test are the same as for the one proportion </a:t>
            </a:r>
            <a:r>
              <a:rPr lang="en-US" i="1" smtClean="0"/>
              <a:t>z</a:t>
            </a:r>
            <a:r>
              <a:rPr lang="en-US" smtClean="0"/>
              <a:t>-interval. We</a:t>
            </a:r>
            <a:br>
              <a:rPr lang="en-US" smtClean="0"/>
            </a:br>
            <a:r>
              <a:rPr lang="en-US" sz="1200" smtClean="0"/>
              <a:t/>
            </a:r>
            <a:br>
              <a:rPr lang="en-US" sz="1200" smtClean="0"/>
            </a:br>
            <a:r>
              <a:rPr lang="en-US" smtClean="0"/>
              <a:t>test the hypothesis  </a:t>
            </a:r>
            <a:r>
              <a:rPr lang="en-US" smtClean="0">
                <a:solidFill>
                  <a:schemeClr val="hlink"/>
                </a:solidFill>
              </a:rPr>
              <a:t>H</a:t>
            </a:r>
            <a:r>
              <a:rPr lang="en-US" baseline="-25000" smtClean="0">
                <a:solidFill>
                  <a:schemeClr val="hlink"/>
                </a:solidFill>
              </a:rPr>
              <a:t>0</a:t>
            </a:r>
            <a:r>
              <a:rPr lang="en-US" smtClean="0">
                <a:solidFill>
                  <a:schemeClr val="hlink"/>
                </a:solidFill>
              </a:rPr>
              <a:t>: </a:t>
            </a:r>
            <a:r>
              <a:rPr lang="en-US" i="1" smtClean="0">
                <a:solidFill>
                  <a:schemeClr val="hlink"/>
                </a:solidFill>
              </a:rPr>
              <a:t>p</a:t>
            </a:r>
            <a:r>
              <a:rPr lang="en-US" smtClean="0">
                <a:solidFill>
                  <a:schemeClr val="hlink"/>
                </a:solidFill>
              </a:rPr>
              <a:t> = </a:t>
            </a:r>
            <a:r>
              <a:rPr lang="en-US" i="1" smtClean="0">
                <a:solidFill>
                  <a:schemeClr val="hlink"/>
                </a:solidFill>
              </a:rPr>
              <a:t>p</a:t>
            </a:r>
            <a:r>
              <a:rPr lang="en-US" baseline="-25000" smtClean="0">
                <a:solidFill>
                  <a:schemeClr val="hlink"/>
                </a:solidFill>
              </a:rPr>
              <a:t>0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	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using the statistic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342900" indent="-342900" eaLnBrk="1" hangingPunct="1">
              <a:lnSpc>
                <a:spcPct val="80000"/>
              </a:lnSpc>
            </a:pPr>
            <a:endParaRPr lang="en-US" smtClean="0"/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where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en-US" smtClean="0"/>
          </a:p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When the conditions are met and the null hypothesis is true, this statistic follows the standard Normal model, so we can use that model to obtain a P-value.</a:t>
            </a:r>
          </a:p>
        </p:txBody>
      </p:sp>
      <p:graphicFrame>
        <p:nvGraphicFramePr>
          <p:cNvPr id="532505" name="Object 25"/>
          <p:cNvGraphicFramePr>
            <a:graphicFrameLocks noChangeAspect="1"/>
          </p:cNvGraphicFramePr>
          <p:nvPr/>
        </p:nvGraphicFramePr>
        <p:xfrm>
          <a:off x="4076700" y="2438400"/>
          <a:ext cx="20193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7" name="Equation" r:id="rId3" imgW="2011320" imgH="1133640" progId="Equation.DSMT4">
                  <p:embed/>
                </p:oleObj>
              </mc:Choice>
              <mc:Fallback>
                <p:oleObj name="Equation" r:id="rId3" imgW="2011320" imgH="11336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2438400"/>
                        <a:ext cx="20193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06" name="Object 26"/>
          <p:cNvGraphicFramePr>
            <a:graphicFrameLocks noChangeAspect="1"/>
          </p:cNvGraphicFramePr>
          <p:nvPr/>
        </p:nvGraphicFramePr>
        <p:xfrm>
          <a:off x="2235200" y="3657600"/>
          <a:ext cx="2336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8" name="Equation" r:id="rId5" imgW="2322000" imgH="923400" progId="Equation.DSMT4">
                  <p:embed/>
                </p:oleObj>
              </mc:Choice>
              <mc:Fallback>
                <p:oleObj name="Equation" r:id="rId5" imgW="2322000" imgH="9234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3657600"/>
                        <a:ext cx="23368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The Reasoning of Hypothesis Testing (cont.)</a:t>
            </a:r>
          </a:p>
        </p:txBody>
      </p:sp>
      <p:sp>
        <p:nvSpPr>
          <p:cNvPr id="533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SzTx/>
              <a:buFontTx/>
              <a:buAutoNum type="arabicPeriod" startAt="3"/>
            </a:pPr>
            <a:r>
              <a:rPr lang="en-US" smtClean="0">
                <a:solidFill>
                  <a:srgbClr val="6666FF"/>
                </a:solidFill>
              </a:rPr>
              <a:t>Mechanics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FF6600"/>
              </a:buClr>
            </a:pPr>
            <a:r>
              <a:rPr lang="en-US" smtClean="0"/>
              <a:t>Under “mechanics” we place the actual calculation of our test statistic from the data.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FF6600"/>
              </a:buClr>
            </a:pPr>
            <a:r>
              <a:rPr lang="en-US" smtClean="0"/>
              <a:t>Different tests will have different formulas and different test statistics.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FF6600"/>
              </a:buClr>
            </a:pPr>
            <a:r>
              <a:rPr lang="en-US" smtClean="0"/>
              <a:t>Usually, the mechanics are handled by a statistics program or calculator, but it’s good to know the formulas.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The Reasoning of Hypothesis Testing (cont.)</a:t>
            </a:r>
          </a:p>
        </p:txBody>
      </p:sp>
      <p:sp>
        <p:nvSpPr>
          <p:cNvPr id="534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4876800"/>
          </a:xfrm>
        </p:spPr>
        <p:txBody>
          <a:bodyPr/>
          <a:lstStyle/>
          <a:p>
            <a:pPr marL="609600" indent="-609600" eaLnBrk="1" hangingPunct="1">
              <a:buClr>
                <a:srgbClr val="FF0000"/>
              </a:buClr>
              <a:buSzTx/>
              <a:buFontTx/>
              <a:buAutoNum type="arabicPeriod" startAt="3"/>
            </a:pPr>
            <a:r>
              <a:rPr lang="en-US" smtClean="0">
                <a:solidFill>
                  <a:srgbClr val="6666FF"/>
                </a:solidFill>
              </a:rPr>
              <a:t>Mechanics</a:t>
            </a:r>
          </a:p>
          <a:p>
            <a:pPr marL="990600" lvl="1" indent="-533400" eaLnBrk="1" hangingPunct="1">
              <a:buClr>
                <a:srgbClr val="FF6600"/>
              </a:buClr>
            </a:pPr>
            <a:r>
              <a:rPr lang="en-US" smtClean="0"/>
              <a:t>The ultimate goal of the calculation is to obtain a </a:t>
            </a:r>
            <a:r>
              <a:rPr lang="en-US" smtClean="0">
                <a:solidFill>
                  <a:schemeClr val="hlink"/>
                </a:solidFill>
              </a:rPr>
              <a:t>P-value</a:t>
            </a:r>
            <a:r>
              <a:rPr lang="en-US" smtClean="0"/>
              <a:t>.</a:t>
            </a:r>
          </a:p>
          <a:p>
            <a:pPr marL="1371600" lvl="2" indent="-457200" eaLnBrk="1" hangingPunct="1">
              <a:buClr>
                <a:srgbClr val="FF6600"/>
              </a:buClr>
            </a:pPr>
            <a:r>
              <a:rPr lang="en-US" smtClean="0"/>
              <a:t>The P-value is the probability that the observed statistic value (or an even more extreme value) could occur if the null model were correct.</a:t>
            </a:r>
          </a:p>
          <a:p>
            <a:pPr marL="1371600" lvl="2" indent="-457200" eaLnBrk="1" hangingPunct="1">
              <a:buClr>
                <a:srgbClr val="FF6600"/>
              </a:buClr>
            </a:pPr>
            <a:r>
              <a:rPr lang="en-US" smtClean="0"/>
              <a:t>If the P-value is small enough, we’ll reject the null hypothesis.</a:t>
            </a:r>
          </a:p>
          <a:p>
            <a:pPr marL="1371600" lvl="2" indent="-457200" eaLnBrk="1" hangingPunct="1">
              <a:buClr>
                <a:srgbClr val="FF6600"/>
              </a:buClr>
            </a:pPr>
            <a:r>
              <a:rPr lang="en-US" smtClean="0"/>
              <a:t>Note: The P-value is a conditional probability—it’s the probability that the observed results could have happened </a:t>
            </a:r>
            <a:r>
              <a:rPr lang="en-US" i="1" smtClean="0"/>
              <a:t>if the null hypothesis is true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The Reasoning of Hypothesis Testing (cont.)</a:t>
            </a:r>
          </a:p>
        </p:txBody>
      </p:sp>
      <p:sp>
        <p:nvSpPr>
          <p:cNvPr id="535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90600"/>
            <a:ext cx="8447087" cy="5181600"/>
          </a:xfrm>
        </p:spPr>
        <p:txBody>
          <a:bodyPr/>
          <a:lstStyle/>
          <a:p>
            <a:pPr marL="609600" indent="-609600" eaLnBrk="1" hangingPunct="1">
              <a:buClr>
                <a:srgbClr val="FF0000"/>
              </a:buClr>
              <a:buSzTx/>
              <a:buFontTx/>
              <a:buAutoNum type="arabicPeriod" startAt="4"/>
            </a:pPr>
            <a:r>
              <a:rPr lang="en-US" smtClean="0">
                <a:solidFill>
                  <a:srgbClr val="6666FF"/>
                </a:solidFill>
              </a:rPr>
              <a:t>Conclusion</a:t>
            </a:r>
          </a:p>
          <a:p>
            <a:pPr marL="990600" lvl="1" indent="-533400" eaLnBrk="1" hangingPunct="1">
              <a:buClr>
                <a:srgbClr val="FF6600"/>
              </a:buClr>
            </a:pPr>
            <a:r>
              <a:rPr lang="en-US" smtClean="0"/>
              <a:t>The first part of the conclusion is always a statement about the null hypothesis. </a:t>
            </a:r>
          </a:p>
          <a:p>
            <a:pPr marL="990600" lvl="1" indent="-533400" eaLnBrk="1" hangingPunct="1">
              <a:buClr>
                <a:srgbClr val="FF6600"/>
              </a:buClr>
            </a:pPr>
            <a:r>
              <a:rPr lang="en-US" smtClean="0"/>
              <a:t>State your decision: either that we reject or that we fail to reject the null hypothesis.</a:t>
            </a:r>
          </a:p>
          <a:p>
            <a:pPr marL="990600" lvl="1" indent="-533400" eaLnBrk="1" hangingPunct="1">
              <a:buClr>
                <a:srgbClr val="FF6600"/>
              </a:buClr>
            </a:pPr>
            <a:r>
              <a:rPr lang="en-US" smtClean="0"/>
              <a:t>You need to tie your decision to your p-value. And that p-value should be compared to your significance level, α. We’ll talk about α more in the next chapter. For now, you can use α = 5% and reject H</a:t>
            </a:r>
            <a:r>
              <a:rPr lang="en-US" baseline="-25000" smtClean="0"/>
              <a:t>0 </a:t>
            </a:r>
            <a:r>
              <a:rPr lang="en-US" smtClean="0"/>
              <a:t>if your p-value is less than 5%.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Hypotheses</a:t>
            </a:r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44513" y="1371600"/>
            <a:ext cx="8294687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Hypotheses are working models that we adopt temporarily.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Our starting hypothesis is called the </a:t>
            </a:r>
            <a:r>
              <a:rPr lang="en-US" smtClean="0">
                <a:solidFill>
                  <a:schemeClr val="hlink"/>
                </a:solidFill>
              </a:rPr>
              <a:t>null hypothesis</a:t>
            </a:r>
            <a:r>
              <a:rPr lang="en-US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null hypothesis, that we denote by </a:t>
            </a:r>
            <a:r>
              <a:rPr lang="en-US" smtClean="0">
                <a:solidFill>
                  <a:schemeClr val="hlink"/>
                </a:solidFill>
              </a:rPr>
              <a:t>H</a:t>
            </a:r>
            <a:r>
              <a:rPr lang="en-US" baseline="-25000" smtClean="0">
                <a:solidFill>
                  <a:schemeClr val="hlink"/>
                </a:solidFill>
              </a:rPr>
              <a:t>0</a:t>
            </a:r>
            <a:r>
              <a:rPr lang="en-US" smtClean="0"/>
              <a:t>, specifies a population model parameter of interest and proposes a value for that parameter.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 usually write down the null hypothesis in the form H</a:t>
            </a:r>
            <a:r>
              <a:rPr lang="en-US" baseline="-25000" smtClean="0"/>
              <a:t>0</a:t>
            </a:r>
            <a:r>
              <a:rPr lang="en-US" smtClean="0"/>
              <a:t>: </a:t>
            </a:r>
            <a:r>
              <a:rPr lang="en-US" i="1" smtClean="0"/>
              <a:t>parameter</a:t>
            </a:r>
            <a:r>
              <a:rPr lang="en-US" smtClean="0"/>
              <a:t> = </a:t>
            </a:r>
            <a:r>
              <a:rPr lang="en-US" i="1" smtClean="0"/>
              <a:t>hypothesized</a:t>
            </a:r>
            <a:r>
              <a:rPr lang="en-US" smtClean="0"/>
              <a:t> </a:t>
            </a:r>
            <a:r>
              <a:rPr lang="en-US" i="1" smtClean="0"/>
              <a:t>value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Reasoning of Hypothesis Testing (cont.)</a:t>
            </a:r>
          </a:p>
        </p:txBody>
      </p:sp>
      <p:sp>
        <p:nvSpPr>
          <p:cNvPr id="536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second part of your conclusion is a description, in context, of the result of your decision.</a:t>
            </a:r>
          </a:p>
          <a:p>
            <a:pPr eaLnBrk="1" hangingPunct="1"/>
            <a:r>
              <a:rPr lang="en-US" smtClean="0"/>
              <a:t>If you reject H</a:t>
            </a:r>
            <a:r>
              <a:rPr lang="en-US" baseline="-25000" smtClean="0"/>
              <a:t>0,</a:t>
            </a:r>
            <a:r>
              <a:rPr lang="en-US" smtClean="0"/>
              <a:t> you state that you found evidence to believe H</a:t>
            </a:r>
            <a:r>
              <a:rPr lang="en-US" baseline="-25000" smtClean="0"/>
              <a:t>A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If you fail to reject H</a:t>
            </a:r>
            <a:r>
              <a:rPr lang="en-US" baseline="-25000" smtClean="0"/>
              <a:t>0,</a:t>
            </a:r>
            <a:r>
              <a:rPr lang="en-US" smtClean="0"/>
              <a:t> you state that you failed to find evidence to believe H</a:t>
            </a:r>
            <a:r>
              <a:rPr lang="en-US" baseline="-25000" smtClean="0"/>
              <a:t>A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Alternative Alternatives</a:t>
            </a:r>
          </a:p>
        </p:txBody>
      </p:sp>
      <p:sp>
        <p:nvSpPr>
          <p:cNvPr id="537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3200" smtClean="0"/>
              <a:t>There are three possible alternative hypotheses:</a:t>
            </a:r>
          </a:p>
          <a:p>
            <a:pPr marL="1143000" lvl="2" indent="-228600" eaLnBrk="1" hangingPunct="1"/>
            <a:r>
              <a:rPr lang="en-US" sz="2800" smtClean="0"/>
              <a:t>H</a:t>
            </a:r>
            <a:r>
              <a:rPr lang="en-US" sz="2800" baseline="-25000" smtClean="0"/>
              <a:t>A</a:t>
            </a:r>
            <a:r>
              <a:rPr lang="en-US" sz="2800" smtClean="0"/>
              <a:t>: </a:t>
            </a:r>
            <a:r>
              <a:rPr lang="en-US" sz="2800" i="1" smtClean="0"/>
              <a:t>parameter &lt; hypothesized value</a:t>
            </a:r>
          </a:p>
          <a:p>
            <a:pPr marL="1143000" lvl="2" indent="-228600" eaLnBrk="1" hangingPunct="1"/>
            <a:r>
              <a:rPr lang="en-US" sz="2800" smtClean="0"/>
              <a:t>H</a:t>
            </a:r>
            <a:r>
              <a:rPr lang="en-US" sz="2800" baseline="-25000" smtClean="0"/>
              <a:t>A</a:t>
            </a:r>
            <a:r>
              <a:rPr lang="en-US" sz="2800" smtClean="0"/>
              <a:t>: </a:t>
            </a:r>
            <a:r>
              <a:rPr lang="en-US" sz="2800" i="1" smtClean="0"/>
              <a:t>parameter ≠ hypothesized value</a:t>
            </a:r>
          </a:p>
          <a:p>
            <a:pPr marL="1143000" lvl="2" indent="-228600" eaLnBrk="1" hangingPunct="1"/>
            <a:r>
              <a:rPr lang="en-US" sz="2800" smtClean="0"/>
              <a:t>H</a:t>
            </a:r>
            <a:r>
              <a:rPr lang="en-US" sz="2800" baseline="-25000" smtClean="0"/>
              <a:t>A</a:t>
            </a:r>
            <a:r>
              <a:rPr lang="en-US" sz="2800" smtClean="0"/>
              <a:t>: </a:t>
            </a:r>
            <a:r>
              <a:rPr lang="en-US" sz="2800" i="1" smtClean="0"/>
              <a:t>parameter &gt; hypothesized value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Alternative Alternatives (cont.)</a:t>
            </a:r>
          </a:p>
        </p:txBody>
      </p:sp>
      <p:sp>
        <p:nvSpPr>
          <p:cNvPr id="53862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400" smtClean="0">
                <a:solidFill>
                  <a:schemeClr val="hlink"/>
                </a:solidFill>
              </a:rPr>
              <a:t>H</a:t>
            </a:r>
            <a:r>
              <a:rPr lang="en-US" sz="2400" baseline="-25000" smtClean="0">
                <a:solidFill>
                  <a:schemeClr val="hlink"/>
                </a:solidFill>
              </a:rPr>
              <a:t>A</a:t>
            </a:r>
            <a:r>
              <a:rPr lang="en-US" sz="2400" smtClean="0">
                <a:solidFill>
                  <a:schemeClr val="hlink"/>
                </a:solidFill>
              </a:rPr>
              <a:t>: </a:t>
            </a:r>
            <a:r>
              <a:rPr lang="en-US" sz="2400" i="1" smtClean="0">
                <a:solidFill>
                  <a:schemeClr val="hlink"/>
                </a:solidFill>
              </a:rPr>
              <a:t>parameter ≠ value</a:t>
            </a:r>
            <a:r>
              <a:rPr lang="en-US" sz="2400" smtClean="0"/>
              <a:t> is known as a </a:t>
            </a:r>
            <a:r>
              <a:rPr lang="en-US" sz="2400" smtClean="0">
                <a:solidFill>
                  <a:schemeClr val="hlink"/>
                </a:solidFill>
              </a:rPr>
              <a:t>two-sided alternative</a:t>
            </a:r>
            <a:r>
              <a:rPr lang="en-US" sz="2400" smtClean="0"/>
              <a:t> because we are equally interested in deviations on either side of the null hypothesis value. </a:t>
            </a:r>
          </a:p>
          <a:p>
            <a:pPr marL="342900" indent="-342900" eaLnBrk="1" hangingPunct="1"/>
            <a:r>
              <a:rPr lang="en-US" sz="2400" smtClean="0"/>
              <a:t>For two-sided alternatives, the P-value is the probability of deviating in </a:t>
            </a:r>
            <a:r>
              <a:rPr lang="en-US" sz="2400" i="1" smtClean="0"/>
              <a:t>either</a:t>
            </a:r>
            <a:r>
              <a:rPr lang="en-US" sz="2400" smtClean="0"/>
              <a:t> direction from the null hypothesis value.</a:t>
            </a:r>
            <a:endParaRPr lang="en-US" sz="2400" i="1" smtClean="0"/>
          </a:p>
        </p:txBody>
      </p:sp>
      <p:pic>
        <p:nvPicPr>
          <p:cNvPr id="538627" name="Picture 5" descr="Figure_page4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657600"/>
            <a:ext cx="75723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3988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Alternative Alternatives (cont.)</a:t>
            </a:r>
          </a:p>
        </p:txBody>
      </p:sp>
      <p:sp>
        <p:nvSpPr>
          <p:cNvPr id="539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94688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The other two alternative hypotheses are called </a:t>
            </a:r>
            <a:r>
              <a:rPr lang="en-US" sz="2400" smtClean="0">
                <a:solidFill>
                  <a:schemeClr val="hlink"/>
                </a:solidFill>
              </a:rPr>
              <a:t>one-sided alternatives</a:t>
            </a:r>
            <a:r>
              <a:rPr lang="en-US" sz="2400" smtClean="0"/>
              <a:t>.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A one-sided alternative focuses on deviations from the null hypothesis value in only one direction.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Thus, the P-value for one-sided alternatives is the probability of deviating </a:t>
            </a:r>
            <a:r>
              <a:rPr lang="en-US" sz="2400" i="1" smtClean="0"/>
              <a:t>only in the direction of the alternative</a:t>
            </a:r>
            <a:r>
              <a:rPr lang="en-US" sz="2400" smtClean="0"/>
              <a:t> away from the null hypothesis value.</a:t>
            </a:r>
            <a:endParaRPr lang="en-US" sz="2400" i="1" smtClean="0"/>
          </a:p>
        </p:txBody>
      </p:sp>
      <p:pic>
        <p:nvPicPr>
          <p:cNvPr id="539651" name="Picture 5" descr="Figure2_page4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505200"/>
            <a:ext cx="7966075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41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Don’t base your null hypothesis on what you see in the data.</a:t>
            </a:r>
          </a:p>
          <a:p>
            <a:pPr marL="742950" lvl="1" indent="-285750" eaLnBrk="1" hangingPunct="1"/>
            <a:r>
              <a:rPr lang="en-US" i="1" smtClean="0"/>
              <a:t>Think</a:t>
            </a:r>
            <a:r>
              <a:rPr lang="en-US" smtClean="0"/>
              <a:t> about the situation you are investigating and develop your null hypothesis appropriately.</a:t>
            </a:r>
          </a:p>
          <a:p>
            <a:pPr marL="342900" indent="-342900" eaLnBrk="1" hangingPunct="1"/>
            <a:r>
              <a:rPr lang="en-US" smtClean="0"/>
              <a:t>Don’t base your alternative hypothesis on the data, either.</a:t>
            </a:r>
          </a:p>
          <a:p>
            <a:pPr marL="742950" lvl="1" indent="-285750" eaLnBrk="1" hangingPunct="1"/>
            <a:r>
              <a:rPr lang="en-US" smtClean="0"/>
              <a:t>Again, you need to </a:t>
            </a:r>
            <a:r>
              <a:rPr lang="en-US" i="1" smtClean="0"/>
              <a:t>Think</a:t>
            </a:r>
            <a:r>
              <a:rPr lang="en-US" smtClean="0"/>
              <a:t> about the situation.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42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Don’t make your null hypothesis what you want to show to be true.</a:t>
            </a:r>
          </a:p>
          <a:p>
            <a:pPr marL="742950" lvl="1" indent="-285750" eaLnBrk="1" hangingPunct="1"/>
            <a:r>
              <a:rPr lang="en-US" smtClean="0"/>
              <a:t>You can reject the null hypothesis, but you can never “accept” or “prove” the null.</a:t>
            </a:r>
          </a:p>
          <a:p>
            <a:pPr marL="342900" indent="-342900" eaLnBrk="1" hangingPunct="1"/>
            <a:r>
              <a:rPr lang="en-US" smtClean="0"/>
              <a:t>Don’t forget to check the conditions.</a:t>
            </a:r>
          </a:p>
          <a:p>
            <a:pPr marL="742950" lvl="1" indent="-285750" eaLnBrk="1" hangingPunct="1"/>
            <a:r>
              <a:rPr lang="en-US" smtClean="0"/>
              <a:t>We need randomization, independence, and a sample that is large enough to justify the use of the Normal model.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4374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Don’t </a:t>
            </a:r>
            <a:r>
              <a:rPr lang="en-US" sz="2900" i="1" smtClean="0"/>
              <a:t>accept </a:t>
            </a:r>
            <a:r>
              <a:rPr lang="en-US" sz="2900" smtClean="0"/>
              <a:t>the null hypothesis. </a:t>
            </a:r>
          </a:p>
          <a:p>
            <a:pPr eaLnBrk="1" hangingPunct="1"/>
            <a:r>
              <a:rPr lang="en-US" sz="2900" smtClean="0"/>
              <a:t>If you fail to reject the null hypothesis, don’t think a bigger sample would be more likely to lead to rejection.</a:t>
            </a:r>
          </a:p>
          <a:p>
            <a:pPr lvl="1" eaLnBrk="1" hangingPunct="1"/>
            <a:r>
              <a:rPr lang="en-US" sz="2900" smtClean="0"/>
              <a:t>Each sample is different, and a larger sample won’t necessarily duplicate your current observations.</a:t>
            </a:r>
          </a:p>
          <a:p>
            <a:pPr eaLnBrk="1" hangingPunct="1"/>
            <a:endParaRPr lang="en-US" sz="29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Hypotheses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alternative hypothesis, which we denote by </a:t>
            </a:r>
            <a:r>
              <a:rPr lang="en-US" smtClean="0">
                <a:solidFill>
                  <a:schemeClr val="hlink"/>
                </a:solidFill>
              </a:rPr>
              <a:t>H</a:t>
            </a:r>
            <a:r>
              <a:rPr lang="en-US" baseline="-25000" smtClean="0">
                <a:solidFill>
                  <a:schemeClr val="hlink"/>
                </a:solidFill>
              </a:rPr>
              <a:t>A</a:t>
            </a:r>
            <a:r>
              <a:rPr lang="en-US" smtClean="0"/>
              <a:t>, contains the values of the parameter that we consider plausible if we reject the null hypothesis.</a:t>
            </a:r>
          </a:p>
          <a:p>
            <a:pPr eaLnBrk="1" hangingPunct="1"/>
            <a:r>
              <a:rPr lang="en-US" smtClean="0"/>
              <a:t>Our question of inquiry determines our </a:t>
            </a:r>
            <a:r>
              <a:rPr lang="en-US" smtClean="0">
                <a:solidFill>
                  <a:schemeClr val="hlink"/>
                </a:solidFill>
              </a:rPr>
              <a:t>H</a:t>
            </a:r>
            <a:r>
              <a:rPr lang="en-US" baseline="-25000" smtClean="0">
                <a:solidFill>
                  <a:schemeClr val="hlink"/>
                </a:solidFill>
              </a:rPr>
              <a:t>A</a:t>
            </a:r>
            <a:r>
              <a:rPr lang="en-US" smtClean="0"/>
              <a:t>. </a:t>
            </a:r>
          </a:p>
          <a:p>
            <a:pPr eaLnBrk="1" hangingPunct="1"/>
            <a:r>
              <a:rPr lang="en-US" smtClean="0"/>
              <a:t>For example, if we hope to find evidence that the new medication </a:t>
            </a:r>
            <a:r>
              <a:rPr lang="en-US" i="1" smtClean="0"/>
              <a:t>decreases</a:t>
            </a:r>
            <a:r>
              <a:rPr lang="en-US" smtClean="0"/>
              <a:t> the percent of infection, our </a:t>
            </a:r>
            <a:r>
              <a:rPr lang="en-US" smtClean="0">
                <a:solidFill>
                  <a:schemeClr val="hlink"/>
                </a:solidFill>
              </a:rPr>
              <a:t>H</a:t>
            </a:r>
            <a:r>
              <a:rPr lang="en-US" baseline="-25000" smtClean="0">
                <a:solidFill>
                  <a:schemeClr val="hlink"/>
                </a:solidFill>
              </a:rPr>
              <a:t>A</a:t>
            </a:r>
            <a:r>
              <a:rPr lang="en-US" smtClean="0"/>
              <a:t> will be that </a:t>
            </a:r>
            <a:r>
              <a:rPr lang="en-US" smtClean="0">
                <a:solidFill>
                  <a:srgbClr val="EF9C51"/>
                </a:solidFill>
              </a:rPr>
              <a:t>p</a:t>
            </a:r>
            <a:r>
              <a:rPr lang="en-US" smtClean="0"/>
              <a:t> is less than the current percent.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Hypotheses (cont.)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44513" y="1371600"/>
            <a:ext cx="8294687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null hypothesis</a:t>
            </a:r>
            <a:r>
              <a:rPr lang="en-US" smtClean="0"/>
              <a:t>,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specifies a population model parameter of interest and proposes a value for that parameter.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We might have, for example, H</a:t>
            </a:r>
            <a:r>
              <a:rPr lang="en-US" baseline="-25000" smtClean="0"/>
              <a:t>0</a:t>
            </a:r>
            <a:r>
              <a:rPr lang="en-US" smtClean="0"/>
              <a:t>: </a:t>
            </a:r>
            <a:r>
              <a:rPr lang="en-US" i="1" smtClean="0"/>
              <a:t>p</a:t>
            </a:r>
            <a:r>
              <a:rPr lang="en-US" smtClean="0"/>
              <a:t> = 0.20, as in the chapter example.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We want to compare our data to what we would expect given that H</a:t>
            </a:r>
            <a:r>
              <a:rPr lang="en-US" baseline="-25000" smtClean="0"/>
              <a:t>0</a:t>
            </a:r>
            <a:r>
              <a:rPr lang="en-US" smtClean="0"/>
              <a:t> is true.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We can do this by finding out how many standard deviations away from the proposed value we are.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We then ask how likely it is to get results like we did if the null hypothesis were true.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Trial as a Hypothesis Test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Think about the logic of jury trials: </a:t>
            </a:r>
          </a:p>
          <a:p>
            <a:pPr marL="742950" lvl="1" indent="-285750" eaLnBrk="1" hangingPunct="1"/>
            <a:r>
              <a:rPr lang="en-US" smtClean="0"/>
              <a:t>To prove someone is guilty, we start by </a:t>
            </a:r>
            <a:r>
              <a:rPr lang="en-US" i="1" smtClean="0"/>
              <a:t>assuming</a:t>
            </a:r>
            <a:r>
              <a:rPr lang="en-US" smtClean="0"/>
              <a:t> they are innocent. </a:t>
            </a:r>
          </a:p>
          <a:p>
            <a:pPr marL="742950" lvl="1" indent="-285750" eaLnBrk="1" hangingPunct="1"/>
            <a:r>
              <a:rPr lang="en-US" smtClean="0"/>
              <a:t>We retain that hypothesis until the facts make it unlikely beyond a reasonable doubt. </a:t>
            </a:r>
          </a:p>
          <a:p>
            <a:pPr marL="742950" lvl="1" indent="-285750" eaLnBrk="1" hangingPunct="1"/>
            <a:r>
              <a:rPr lang="en-US" smtClean="0"/>
              <a:t>Then, and only then, we reject the hypothesis of innocence and declare the person guilty.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Trial as a Hypothesis Test (cont.)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same logic used in jury trials is used in statistical tests of hypotheses: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We begin by assuming that a hypothesis is true.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Next we consider whether the data are consistent with the hypothesis.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If they are, all we can do is retain the hypothesis we started with. If they are not, then like a jury, we ask whether they are unlikely beyond a reasonable doubt.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P-Values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key statistical insight is that we can quantify our level of doubt.</a:t>
            </a:r>
          </a:p>
          <a:p>
            <a:pPr marL="742950" lvl="1" indent="-285750" eaLnBrk="1" hangingPunct="1"/>
            <a:r>
              <a:rPr lang="en-US" smtClean="0"/>
              <a:t>We can use the model proposed by our hypothesis to calculate the probability that the event we’ve witnessed could happen.</a:t>
            </a:r>
          </a:p>
          <a:p>
            <a:pPr marL="742950" lvl="1" indent="-285750" eaLnBrk="1" hangingPunct="1"/>
            <a:r>
              <a:rPr lang="en-US" smtClean="0"/>
              <a:t>That’s just the probability we’re looking for—it quantifies exactly how surprised we are to see our results.</a:t>
            </a:r>
          </a:p>
          <a:p>
            <a:pPr marL="742950" lvl="1" indent="-285750" eaLnBrk="1" hangingPunct="1"/>
            <a:r>
              <a:rPr lang="en-US" smtClean="0"/>
              <a:t>This probability is called a </a:t>
            </a:r>
            <a:r>
              <a:rPr lang="en-US" smtClean="0">
                <a:solidFill>
                  <a:schemeClr val="hlink"/>
                </a:solidFill>
              </a:rPr>
              <a:t>P-value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P-Values (cont.)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14400"/>
            <a:ext cx="8294687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When the data are consistent with the model from the null hypothesis, the P-value is high and we are unable to reject the null hypothesis.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In that case, we have to “retain” the null hypothesis we started with.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We can’t claim to have proved it; instead we “</a:t>
            </a:r>
            <a:r>
              <a:rPr lang="en-US" i="1" smtClean="0">
                <a:solidFill>
                  <a:srgbClr val="FF6600"/>
                </a:solidFill>
              </a:rPr>
              <a:t>fail to reject the null hypothesis</a:t>
            </a:r>
            <a:r>
              <a:rPr lang="en-US" smtClean="0"/>
              <a:t>” when the data are consistent with the null hypothesis model and in line with what we would expect from natural sampling variability.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If the P-value is low enough, we’ll “</a:t>
            </a:r>
            <a:r>
              <a:rPr lang="en-US" i="1" smtClean="0">
                <a:solidFill>
                  <a:srgbClr val="FF6600"/>
                </a:solidFill>
              </a:rPr>
              <a:t>reject the null hypothesis</a:t>
            </a:r>
            <a:r>
              <a:rPr lang="en-US" smtClean="0"/>
              <a:t>,” since what we observed would be very unlikely were the null model true.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to Do with an “Innocent” Defendant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If the evidence is not strong enough to reject the presumption of innocent, the jury returns with a verdict of “not guilty.”</a:t>
            </a:r>
          </a:p>
          <a:p>
            <a:pPr marL="742950" lvl="1" indent="-285750" eaLnBrk="1" hangingPunct="1"/>
            <a:r>
              <a:rPr lang="en-US" smtClean="0"/>
              <a:t>The jury does not say that the defendant is innocent.</a:t>
            </a:r>
          </a:p>
          <a:p>
            <a:pPr marL="742950" lvl="1" indent="-285750" eaLnBrk="1" hangingPunct="1"/>
            <a:r>
              <a:rPr lang="en-US" smtClean="0"/>
              <a:t>All it says is that there is not enough evidence to convict, to reject innocence.</a:t>
            </a:r>
          </a:p>
          <a:p>
            <a:pPr marL="742950" lvl="1" indent="-285750" eaLnBrk="1" hangingPunct="1"/>
            <a:r>
              <a:rPr lang="en-US" smtClean="0"/>
              <a:t>The defendant may, in fact, be innocent, but the jury has no way to be sure.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1655</Words>
  <Application>Microsoft Office PowerPoint</Application>
  <PresentationFormat>Letter Paper (8.5x11 in)</PresentationFormat>
  <Paragraphs>129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Blends</vt:lpstr>
      <vt:lpstr>Equation</vt:lpstr>
      <vt:lpstr> Chapter 19</vt:lpstr>
      <vt:lpstr>Hypotheses</vt:lpstr>
      <vt:lpstr>Hypotheses</vt:lpstr>
      <vt:lpstr>Hypotheses (cont.)</vt:lpstr>
      <vt:lpstr>A Trial as a Hypothesis Test </vt:lpstr>
      <vt:lpstr>A Trial as a Hypothesis Test (cont.)</vt:lpstr>
      <vt:lpstr>P-Values</vt:lpstr>
      <vt:lpstr>P-Values (cont.)</vt:lpstr>
      <vt:lpstr>What to Do with an “Innocent” Defendant</vt:lpstr>
      <vt:lpstr>What to Do with an “Innocent” Defendant (cont.)</vt:lpstr>
      <vt:lpstr>What to Do with an “Innocent” Defendant (cont.)</vt:lpstr>
      <vt:lpstr>The Reasoning of Hypothesis Testing</vt:lpstr>
      <vt:lpstr>The Reasoning of Hypothesis Testing (cont.)</vt:lpstr>
      <vt:lpstr>The Reasoning of Hypothesis Testing (cont.)</vt:lpstr>
      <vt:lpstr>The Reasoning of Hypothesis Testing (cont.)</vt:lpstr>
      <vt:lpstr>One-Proportion z-Test</vt:lpstr>
      <vt:lpstr>The Reasoning of Hypothesis Testing (cont.)</vt:lpstr>
      <vt:lpstr>The Reasoning of Hypothesis Testing (cont.)</vt:lpstr>
      <vt:lpstr>The Reasoning of Hypothesis Testing (cont.)</vt:lpstr>
      <vt:lpstr>The Reasoning of Hypothesis Testing (cont.)</vt:lpstr>
      <vt:lpstr>Alternative Alternatives</vt:lpstr>
      <vt:lpstr>Alternative Alternatives (cont.)</vt:lpstr>
      <vt:lpstr>Alternative Alternatives (cont.)</vt:lpstr>
      <vt:lpstr>What Can Go Wrong? (cont.)</vt:lpstr>
      <vt:lpstr>What Can Go Wrong? (cont.)</vt:lpstr>
      <vt:lpstr>What Can Go Wrong? (cont.)</vt:lpstr>
    </vt:vector>
  </TitlesOfParts>
  <Company>Copyright © 2010, 2007, 2004 Pearson Education,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</dc:title>
  <dc:subject>Testing Hypotheses About Proportions</dc:subject>
  <dc:creator>David Bock</dc:creator>
  <cp:lastModifiedBy>Ballard, Kim (kballard1@psusd.us)</cp:lastModifiedBy>
  <cp:revision>61</cp:revision>
  <cp:lastPrinted>2001-11-04T00:51:13Z</cp:lastPrinted>
  <dcterms:created xsi:type="dcterms:W3CDTF">2005-02-25T19:46:41Z</dcterms:created>
  <dcterms:modified xsi:type="dcterms:W3CDTF">2017-05-01T19:37:33Z</dcterms:modified>
</cp:coreProperties>
</file>