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6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0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4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12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0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4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72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79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1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6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1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9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08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08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59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Chapter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Displaying &amp; Describing Categorical Data</a:t>
            </a:r>
          </a:p>
        </p:txBody>
      </p:sp>
    </p:spTree>
    <p:extLst>
      <p:ext uri="{BB962C8B-B14F-4D97-AF65-F5344CB8AC3E}">
        <p14:creationId xmlns:p14="http://schemas.microsoft.com/office/powerpoint/2010/main" val="112062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354" y="2194559"/>
            <a:ext cx="5738446" cy="4024125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>
                <a:solidFill>
                  <a:srgbClr val="FFC000"/>
                </a:solidFill>
              </a:rPr>
              <a:t>Marginal Distribution</a:t>
            </a:r>
            <a:r>
              <a:rPr lang="en-US" sz="2800" dirty="0">
                <a:solidFill>
                  <a:srgbClr val="FFC000"/>
                </a:solidFill>
              </a:rPr>
              <a:t>: amount alive out of total amount of people on the Titanic</a:t>
            </a:r>
          </a:p>
          <a:p>
            <a:pPr lvl="1"/>
            <a:endParaRPr lang="en-US" sz="2400" i="1" dirty="0">
              <a:solidFill>
                <a:srgbClr val="FFC000"/>
              </a:solidFill>
            </a:endParaRPr>
          </a:p>
          <a:p>
            <a:pPr lvl="1"/>
            <a:r>
              <a:rPr lang="en-US" sz="2400" i="1" dirty="0">
                <a:solidFill>
                  <a:srgbClr val="FFC000"/>
                </a:solidFill>
              </a:rPr>
              <a:t>711 out of </a:t>
            </a:r>
            <a:r>
              <a:rPr lang="en-US" sz="2400" b="1" i="1" dirty="0">
                <a:solidFill>
                  <a:srgbClr val="FFC000"/>
                </a:solidFill>
              </a:rPr>
              <a:t>2201</a:t>
            </a:r>
            <a:r>
              <a:rPr lang="en-US" sz="2400" i="1" dirty="0">
                <a:solidFill>
                  <a:srgbClr val="FFC000"/>
                </a:solidFill>
              </a:rPr>
              <a:t> = 32.3%</a:t>
            </a:r>
          </a:p>
          <a:p>
            <a:pPr lvl="1"/>
            <a:endParaRPr lang="en-US" sz="2400" i="1" dirty="0">
              <a:solidFill>
                <a:srgbClr val="FFC000"/>
              </a:solidFill>
            </a:endParaRPr>
          </a:p>
          <a:p>
            <a:r>
              <a:rPr lang="en-US" sz="2800" b="1" u="sng" dirty="0">
                <a:solidFill>
                  <a:srgbClr val="00B0F0"/>
                </a:solidFill>
              </a:rPr>
              <a:t>Conditional Distribution</a:t>
            </a:r>
            <a:r>
              <a:rPr lang="en-US" sz="2800" dirty="0">
                <a:solidFill>
                  <a:srgbClr val="00B0F0"/>
                </a:solidFill>
              </a:rPr>
              <a:t>: amount alive out of first class </a:t>
            </a:r>
          </a:p>
          <a:p>
            <a:pPr lvl="1"/>
            <a:endParaRPr lang="en-US" sz="2400" i="1" dirty="0">
              <a:solidFill>
                <a:srgbClr val="00B0F0"/>
              </a:solidFill>
            </a:endParaRPr>
          </a:p>
          <a:p>
            <a:pPr lvl="1"/>
            <a:r>
              <a:rPr lang="en-US" sz="2400" i="1" dirty="0">
                <a:solidFill>
                  <a:srgbClr val="00B0F0"/>
                </a:solidFill>
              </a:rPr>
              <a:t>203 out of </a:t>
            </a:r>
            <a:r>
              <a:rPr lang="en-US" sz="2400" b="1" i="1" dirty="0">
                <a:solidFill>
                  <a:srgbClr val="00B0F0"/>
                </a:solidFill>
              </a:rPr>
              <a:t>325</a:t>
            </a:r>
            <a:r>
              <a:rPr lang="en-US" sz="2400" i="1" dirty="0">
                <a:solidFill>
                  <a:srgbClr val="00B0F0"/>
                </a:solidFill>
              </a:rPr>
              <a:t> = 62.5%</a:t>
            </a:r>
            <a:endParaRPr lang="en-US" sz="2400" i="1" dirty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031647"/>
            <a:ext cx="5334000" cy="23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Obey the area principle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19447" y="1645444"/>
            <a:ext cx="10705505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data value should be represented by the area corresponding to its value without distortion.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1421"/>
          <a:stretch/>
        </p:blipFill>
        <p:spPr>
          <a:xfrm>
            <a:off x="235492" y="2674323"/>
            <a:ext cx="5522932" cy="3656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526337"/>
            <a:ext cx="51816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Obey the area principle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026" r="2051" b="21385"/>
          <a:stretch/>
        </p:blipFill>
        <p:spPr>
          <a:xfrm>
            <a:off x="2067951" y="2057400"/>
            <a:ext cx="8496886" cy="44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9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power of a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1342"/>
            <a:ext cx="10820400" cy="4543864"/>
          </a:xfrm>
        </p:spPr>
        <p:txBody>
          <a:bodyPr>
            <a:normAutofit/>
          </a:bodyPr>
          <a:lstStyle/>
          <a:p>
            <a:r>
              <a:rPr lang="en-US" sz="3200" dirty="0"/>
              <a:t>When confused or in doubt, </a:t>
            </a:r>
          </a:p>
          <a:p>
            <a:pPr lvl="1"/>
            <a:r>
              <a:rPr lang="en-US" sz="3200" b="1" dirty="0">
                <a:solidFill>
                  <a:srgbClr val="FFC000"/>
                </a:solidFill>
              </a:rPr>
              <a:t>Make a picture</a:t>
            </a:r>
          </a:p>
          <a:p>
            <a:pPr lvl="1"/>
            <a:r>
              <a:rPr lang="en-US" sz="3200" b="1" dirty="0">
                <a:solidFill>
                  <a:srgbClr val="FFC000"/>
                </a:solidFill>
              </a:rPr>
              <a:t>Draw a diagram</a:t>
            </a:r>
          </a:p>
          <a:p>
            <a:pPr lvl="1"/>
            <a:r>
              <a:rPr lang="en-US" sz="3200" b="1" dirty="0">
                <a:solidFill>
                  <a:srgbClr val="FFC000"/>
                </a:solidFill>
              </a:rPr>
              <a:t>Make a graph</a:t>
            </a:r>
          </a:p>
          <a:p>
            <a:pPr lvl="1"/>
            <a:r>
              <a:rPr lang="en-US" sz="3200" b="1" dirty="0">
                <a:solidFill>
                  <a:srgbClr val="FFC000"/>
                </a:solidFill>
              </a:rPr>
              <a:t>Model it with representations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Many of us are visual learners, and it is EASIER to view and understand the data through one of the above pictures. </a:t>
            </a:r>
          </a:p>
          <a:p>
            <a:pPr lvl="1"/>
            <a:r>
              <a:rPr lang="en-US" i="1" dirty="0"/>
              <a:t>Always organize the data</a:t>
            </a:r>
          </a:p>
          <a:p>
            <a:pPr lvl="1"/>
            <a:r>
              <a:rPr lang="en-US" i="1" dirty="0"/>
              <a:t>Take the time to make a picture: it pays off in the end!</a:t>
            </a:r>
          </a:p>
        </p:txBody>
      </p:sp>
    </p:spTree>
    <p:extLst>
      <p:ext uri="{BB962C8B-B14F-4D97-AF65-F5344CB8AC3E}">
        <p14:creationId xmlns:p14="http://schemas.microsoft.com/office/powerpoint/2010/main" val="354324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Counts vs. percentages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584" y="1754158"/>
            <a:ext cx="5079991" cy="823912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C000"/>
                </a:solidFill>
              </a:rPr>
              <a:t>COUNTS: Numbered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286" y="2757268"/>
            <a:ext cx="5730289" cy="368573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“Counts” are just based on counting the amount when you </a:t>
            </a:r>
            <a:r>
              <a:rPr lang="en-US" u="sng" dirty="0">
                <a:solidFill>
                  <a:srgbClr val="FFC000"/>
                </a:solidFill>
              </a:rPr>
              <a:t>make a pile </a:t>
            </a:r>
            <a:r>
              <a:rPr lang="en-US" i="1" dirty="0">
                <a:solidFill>
                  <a:srgbClr val="FFC000"/>
                </a:solidFill>
              </a:rPr>
              <a:t>(put items in categories).</a:t>
            </a:r>
          </a:p>
          <a:p>
            <a:r>
              <a:rPr lang="en-US" dirty="0">
                <a:solidFill>
                  <a:srgbClr val="FFC000"/>
                </a:solidFill>
              </a:rPr>
              <a:t>This is the </a:t>
            </a:r>
            <a:r>
              <a:rPr lang="en-US" i="1" dirty="0">
                <a:solidFill>
                  <a:srgbClr val="FFC000"/>
                </a:solidFill>
              </a:rPr>
              <a:t>general term for using basic numbering </a:t>
            </a:r>
            <a:r>
              <a:rPr lang="en-US" dirty="0">
                <a:solidFill>
                  <a:srgbClr val="FFC000"/>
                </a:solidFill>
              </a:rPr>
              <a:t>to total categories for the categorical data.</a:t>
            </a:r>
          </a:p>
          <a:p>
            <a:r>
              <a:rPr lang="en-US" u="sng" dirty="0">
                <a:solidFill>
                  <a:srgbClr val="FFC000"/>
                </a:solidFill>
              </a:rPr>
              <a:t>Frequency tables</a:t>
            </a:r>
            <a:r>
              <a:rPr lang="en-US" dirty="0">
                <a:solidFill>
                  <a:srgbClr val="FFC000"/>
                </a:solidFill>
              </a:rPr>
              <a:t> simply count the amount each category occurs; therefore, the </a:t>
            </a:r>
            <a:r>
              <a:rPr lang="en-US" i="1" dirty="0">
                <a:solidFill>
                  <a:srgbClr val="FFC000"/>
                </a:solidFill>
              </a:rPr>
              <a:t>frequency is how often it occurs.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754158"/>
            <a:ext cx="5105400" cy="823912"/>
          </a:xfrm>
        </p:spPr>
        <p:txBody>
          <a:bodyPr/>
          <a:lstStyle/>
          <a:p>
            <a:r>
              <a:rPr lang="en-US" u="sng" dirty="0">
                <a:solidFill>
                  <a:srgbClr val="00B0F0"/>
                </a:solidFill>
              </a:rPr>
              <a:t>PERCENTAGES: Proportion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757268"/>
            <a:ext cx="5743135" cy="3685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The </a:t>
            </a:r>
            <a:r>
              <a:rPr lang="en-US" i="1" dirty="0">
                <a:solidFill>
                  <a:srgbClr val="00B0F0"/>
                </a:solidFill>
              </a:rPr>
              <a:t>counts converted to a fraction or proportion out of 100</a:t>
            </a:r>
            <a:r>
              <a:rPr lang="en-US" dirty="0">
                <a:solidFill>
                  <a:srgbClr val="00B0F0"/>
                </a:solidFill>
              </a:rPr>
              <a:t> to indicate the percent in which the category occurs. </a:t>
            </a:r>
          </a:p>
          <a:p>
            <a:r>
              <a:rPr lang="en-US" dirty="0">
                <a:solidFill>
                  <a:srgbClr val="00B0F0"/>
                </a:solidFill>
              </a:rPr>
              <a:t>This is referred to as the “relative frequency”</a:t>
            </a:r>
          </a:p>
          <a:p>
            <a:r>
              <a:rPr lang="en-US" dirty="0">
                <a:solidFill>
                  <a:srgbClr val="00B0F0"/>
                </a:solidFill>
              </a:rPr>
              <a:t>“Relative” tables and charts simply mean the categorical data is represented by percentages of the total.</a:t>
            </a:r>
          </a:p>
        </p:txBody>
      </p:sp>
    </p:spTree>
    <p:extLst>
      <p:ext uri="{BB962C8B-B14F-4D97-AF65-F5344CB8AC3E}">
        <p14:creationId xmlns:p14="http://schemas.microsoft.com/office/powerpoint/2010/main" val="148595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COUNTS VS. PERCENTAGES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Frequency Table: COUNTS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95709" y="3431496"/>
            <a:ext cx="4291956" cy="248738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486400" cy="823912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Relative</a:t>
            </a:r>
            <a:r>
              <a:rPr lang="en-US" dirty="0"/>
              <a:t> Frequency Table: PERCENTAGES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74932" y="3443689"/>
            <a:ext cx="4328535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Categorical data displays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Bar Chart 	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4342" y="3132138"/>
            <a:ext cx="4054691" cy="30861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Standard Pie Chart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26893" y="3132138"/>
            <a:ext cx="3624614" cy="3086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9156" y="1734234"/>
            <a:ext cx="876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CATEGORICAL DISPLAYS can only be for categorical variables/data</a:t>
            </a:r>
            <a:r>
              <a:rPr lang="en-US" b="1" dirty="0">
                <a:solidFill>
                  <a:srgbClr val="00B0F0"/>
                </a:solidFill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B0F0"/>
                </a:solidFill>
              </a:rPr>
              <a:t>The displays can be based on counts or percentages.</a:t>
            </a:r>
          </a:p>
        </p:txBody>
      </p:sp>
    </p:spTree>
    <p:extLst>
      <p:ext uri="{BB962C8B-B14F-4D97-AF65-F5344CB8AC3E}">
        <p14:creationId xmlns:p14="http://schemas.microsoft.com/office/powerpoint/2010/main" val="59329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930" y="203200"/>
            <a:ext cx="8610599" cy="1303867"/>
          </a:xfrm>
        </p:spPr>
        <p:txBody>
          <a:bodyPr>
            <a:normAutofit/>
          </a:bodyPr>
          <a:lstStyle/>
          <a:p>
            <a:r>
              <a:rPr lang="en-US" b="1" u="sng" dirty="0"/>
              <a:t>The variations of bar charts</a:t>
            </a:r>
            <a:endParaRPr lang="en-US" sz="2700" i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Horizontal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878013"/>
            <a:ext cx="3475517" cy="265058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 Orientation to Show Growth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Side-by-Side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22461"/>
          <a:stretch/>
        </p:blipFill>
        <p:spPr>
          <a:xfrm>
            <a:off x="4366858" y="2827867"/>
            <a:ext cx="3456432" cy="2667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Used to show differences in groups</a:t>
            </a:r>
          </a:p>
          <a:p>
            <a:r>
              <a:rPr lang="en-US" dirty="0"/>
              <a:t>(gender, grade level, ethnicity, etc.)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Segmented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831" y="2904066"/>
            <a:ext cx="3532599" cy="248385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051801" y="2904564"/>
            <a:ext cx="3456432" cy="349623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Used to separate groups and show their categories/percentages within that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4068" y="1583267"/>
            <a:ext cx="922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BARS ONLY TOUCH IN THE SIDE-BY-SIDE SINCE THEY REPRESENT THE SAME CATEGORY. Otherwise, you must leave equal space between categories.</a:t>
            </a:r>
          </a:p>
        </p:txBody>
      </p:sp>
    </p:spTree>
    <p:extLst>
      <p:ext uri="{BB962C8B-B14F-4D97-AF65-F5344CB8AC3E}">
        <p14:creationId xmlns:p14="http://schemas.microsoft.com/office/powerpoint/2010/main" val="355674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Labeling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Your categorical display should always have:</a:t>
            </a:r>
          </a:p>
          <a:p>
            <a:pPr marL="457200" indent="-457200">
              <a:buAutoNum type="arabicParenR"/>
            </a:pPr>
            <a:r>
              <a:rPr lang="en-US" b="1" dirty="0">
                <a:solidFill>
                  <a:srgbClr val="FFC000"/>
                </a:solidFill>
              </a:rPr>
              <a:t>Category axis </a:t>
            </a:r>
            <a:r>
              <a:rPr lang="en-US" i="1" dirty="0">
                <a:solidFill>
                  <a:srgbClr val="FFC000"/>
                </a:solidFill>
              </a:rPr>
              <a:t>(labeled by title and categories)</a:t>
            </a:r>
          </a:p>
          <a:p>
            <a:pPr marL="457200" indent="-457200">
              <a:buAutoNum type="arabicParenR"/>
            </a:pPr>
            <a:r>
              <a:rPr lang="en-US" b="1" dirty="0">
                <a:solidFill>
                  <a:srgbClr val="FFC000"/>
                </a:solidFill>
              </a:rPr>
              <a:t>Frequency axis </a:t>
            </a:r>
            <a:r>
              <a:rPr lang="en-US" i="1" dirty="0">
                <a:solidFill>
                  <a:srgbClr val="FFC000"/>
                </a:solidFill>
              </a:rPr>
              <a:t>(labeled by counts or percentages)</a:t>
            </a:r>
          </a:p>
          <a:p>
            <a:pPr marL="457200" indent="-457200">
              <a:buAutoNum type="arabicParenR"/>
            </a:pPr>
            <a:r>
              <a:rPr lang="en-US" b="1" dirty="0">
                <a:solidFill>
                  <a:srgbClr val="FFC000"/>
                </a:solidFill>
              </a:rPr>
              <a:t>Key or legend </a:t>
            </a:r>
            <a:r>
              <a:rPr lang="en-US" i="1" dirty="0">
                <a:solidFill>
                  <a:srgbClr val="FFC000"/>
                </a:solidFill>
              </a:rPr>
              <a:t>(if space is lacking to identify categories or values)</a:t>
            </a:r>
          </a:p>
          <a:p>
            <a:pPr marL="457200" indent="-457200">
              <a:buAutoNum type="arabicParenR"/>
            </a:pPr>
            <a:endParaRPr lang="en-US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92D050"/>
                </a:solidFill>
              </a:rPr>
              <a:t>Bar charts </a:t>
            </a:r>
            <a:r>
              <a:rPr lang="en-US" dirty="0">
                <a:solidFill>
                  <a:srgbClr val="92D050"/>
                </a:solidFill>
              </a:rPr>
              <a:t>must have the </a:t>
            </a:r>
            <a:r>
              <a:rPr lang="en-US" u="sng" dirty="0">
                <a:solidFill>
                  <a:srgbClr val="92D050"/>
                </a:solidFill>
              </a:rPr>
              <a:t>same width </a:t>
            </a:r>
            <a:r>
              <a:rPr lang="en-US" dirty="0">
                <a:solidFill>
                  <a:srgbClr val="92D050"/>
                </a:solidFill>
              </a:rPr>
              <a:t>of bars and the </a:t>
            </a:r>
            <a:r>
              <a:rPr lang="en-US" u="sng" dirty="0">
                <a:solidFill>
                  <a:srgbClr val="92D050"/>
                </a:solidFill>
              </a:rPr>
              <a:t>same space between</a:t>
            </a:r>
            <a:r>
              <a:rPr lang="en-US" dirty="0">
                <a:solidFill>
                  <a:srgbClr val="92D050"/>
                </a:solidFill>
              </a:rPr>
              <a:t> categories.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Be aware of the area principle and Simpson’s paradox when making or examining displays.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Guidelines for ensuring you correctly represent categorical data.</a:t>
            </a:r>
          </a:p>
        </p:txBody>
      </p:sp>
    </p:spTree>
    <p:extLst>
      <p:ext uri="{BB962C8B-B14F-4D97-AF65-F5344CB8AC3E}">
        <p14:creationId xmlns:p14="http://schemas.microsoft.com/office/powerpoint/2010/main" val="192750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354" y="2194559"/>
            <a:ext cx="5738446" cy="40241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Shows how the individuals are distributed along each variable, contingent on the value of the other.</a:t>
            </a:r>
          </a:p>
          <a:p>
            <a:r>
              <a:rPr lang="en-US" sz="2800" dirty="0">
                <a:solidFill>
                  <a:srgbClr val="FFC000"/>
                </a:solidFill>
              </a:rPr>
              <a:t>Shows the relationship between parts of the data to the whole category or group. </a:t>
            </a:r>
          </a:p>
          <a:p>
            <a:r>
              <a:rPr lang="en-US" sz="2400" i="1" dirty="0">
                <a:solidFill>
                  <a:srgbClr val="92D050"/>
                </a:solidFill>
              </a:rPr>
              <a:t>Can be in counts or percentages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031647"/>
            <a:ext cx="5334000" cy="23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3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354" y="2194559"/>
            <a:ext cx="5738446" cy="4024125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>
                <a:solidFill>
                  <a:srgbClr val="FFC000"/>
                </a:solidFill>
              </a:rPr>
              <a:t>Marginal Distribution</a:t>
            </a:r>
            <a:r>
              <a:rPr lang="en-US" sz="2800" dirty="0">
                <a:solidFill>
                  <a:srgbClr val="FFC000"/>
                </a:solidFill>
              </a:rPr>
              <a:t>: based on the </a:t>
            </a:r>
            <a:r>
              <a:rPr lang="en-US" sz="2800" b="1" dirty="0">
                <a:solidFill>
                  <a:srgbClr val="FFC000"/>
                </a:solidFill>
              </a:rPr>
              <a:t>total</a:t>
            </a:r>
            <a:r>
              <a:rPr lang="en-US" sz="2800" dirty="0">
                <a:solidFill>
                  <a:srgbClr val="FFC000"/>
                </a:solidFill>
              </a:rPr>
              <a:t> of all the data. </a:t>
            </a:r>
          </a:p>
          <a:p>
            <a:pPr lvl="1"/>
            <a:r>
              <a:rPr lang="en-US" sz="2600" i="1" dirty="0">
                <a:solidFill>
                  <a:srgbClr val="FFC000"/>
                </a:solidFill>
              </a:rPr>
              <a:t>The bottom row and the right column </a:t>
            </a:r>
          </a:p>
          <a:p>
            <a:r>
              <a:rPr lang="en-US" sz="2800" b="1" u="sng" dirty="0">
                <a:solidFill>
                  <a:srgbClr val="00B0F0"/>
                </a:solidFill>
              </a:rPr>
              <a:t>Conditional Distribution</a:t>
            </a:r>
            <a:r>
              <a:rPr lang="en-US" sz="2800" dirty="0">
                <a:solidFill>
                  <a:srgbClr val="00B0F0"/>
                </a:solidFill>
              </a:rPr>
              <a:t>: based on </a:t>
            </a:r>
            <a:r>
              <a:rPr lang="en-US" sz="2800" b="1" dirty="0">
                <a:solidFill>
                  <a:srgbClr val="00B0F0"/>
                </a:solidFill>
              </a:rPr>
              <a:t>parts</a:t>
            </a:r>
            <a:r>
              <a:rPr lang="en-US" sz="2800" dirty="0">
                <a:solidFill>
                  <a:srgbClr val="00B0F0"/>
                </a:solidFill>
              </a:rPr>
              <a:t> of the total.</a:t>
            </a:r>
          </a:p>
          <a:p>
            <a:pPr lvl="1"/>
            <a:r>
              <a:rPr lang="en-US" sz="2600" i="1" dirty="0">
                <a:solidFill>
                  <a:srgbClr val="00B0F0"/>
                </a:solidFill>
              </a:rPr>
              <a:t>May use one category’s total, </a:t>
            </a:r>
            <a:r>
              <a:rPr lang="en-US" sz="2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600" i="1" dirty="0">
                <a:solidFill>
                  <a:srgbClr val="00B0F0"/>
                </a:solidFill>
              </a:rPr>
              <a:t> the data total</a:t>
            </a:r>
          </a:p>
          <a:p>
            <a:pPr lvl="1"/>
            <a:r>
              <a:rPr lang="en-US" sz="2600" i="1" dirty="0">
                <a:solidFill>
                  <a:srgbClr val="00B0F0"/>
                </a:solidFill>
              </a:rPr>
              <a:t>The distribution has “conditions” on it (one area of focus)</a:t>
            </a:r>
          </a:p>
          <a:p>
            <a:pPr lvl="1"/>
            <a:endParaRPr lang="en-US" sz="2200" i="1" dirty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031647"/>
            <a:ext cx="5334000" cy="2348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2057401"/>
            <a:ext cx="5994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Distribution: the amount in a category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(How the data is distributed or divided)</a:t>
            </a:r>
          </a:p>
        </p:txBody>
      </p:sp>
    </p:spTree>
    <p:extLst>
      <p:ext uri="{BB962C8B-B14F-4D97-AF65-F5344CB8AC3E}">
        <p14:creationId xmlns:p14="http://schemas.microsoft.com/office/powerpoint/2010/main" val="324086057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77</TotalTime>
  <Words>552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Chapter 2</vt:lpstr>
      <vt:lpstr>The power of a picture</vt:lpstr>
      <vt:lpstr>Counts vs. percentages</vt:lpstr>
      <vt:lpstr>COUNTS VS. PERCENTAGES</vt:lpstr>
      <vt:lpstr>Categorical data displays</vt:lpstr>
      <vt:lpstr>The variations of bar charts</vt:lpstr>
      <vt:lpstr>Labeling displays</vt:lpstr>
      <vt:lpstr>Contingency tables</vt:lpstr>
      <vt:lpstr>Contingency tables</vt:lpstr>
      <vt:lpstr>Contingency tables</vt:lpstr>
      <vt:lpstr>Obey the area principle</vt:lpstr>
      <vt:lpstr>Obey the area principle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Kim Ballard</dc:creator>
  <cp:lastModifiedBy>Kim Ballard</cp:lastModifiedBy>
  <cp:revision>12</cp:revision>
  <dcterms:created xsi:type="dcterms:W3CDTF">2016-08-22T00:11:31Z</dcterms:created>
  <dcterms:modified xsi:type="dcterms:W3CDTF">2016-08-22T01:29:07Z</dcterms:modified>
</cp:coreProperties>
</file>