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0EABD0-5DB1-4B43-B737-130E55EA1EE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0DD445-48A1-4728-AD44-A43636CBCF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5943600" cy="1600327"/>
          </a:xfrm>
        </p:spPr>
        <p:txBody>
          <a:bodyPr>
            <a:normAutofit/>
          </a:bodyPr>
          <a:lstStyle/>
          <a:p>
            <a:r>
              <a:rPr lang="en-US" sz="6000" u="sng" dirty="0" err="1" smtClean="0"/>
              <a:t>Ch</a:t>
            </a:r>
            <a:r>
              <a:rPr lang="en-US" sz="6000" u="sng" dirty="0" smtClean="0"/>
              <a:t> 3 Support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958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Displaying &amp; Summarizing Quantitative Data </a:t>
            </a:r>
          </a:p>
          <a:p>
            <a:r>
              <a:rPr lang="en-US" b="1" dirty="0" smtClean="0"/>
              <a:t>Parts 1 &amp;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39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3 ways to describe quantitative displays.</a:t>
            </a:r>
            <a:endParaRPr lang="en-US" sz="1400" dirty="0" smtClean="0"/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Center</a:t>
            </a:r>
            <a:r>
              <a:rPr lang="en-US" sz="3200" dirty="0" smtClean="0"/>
              <a:t> – where the heart of the data lies to divide the data in half (varies with skewed data)</a:t>
            </a:r>
          </a:p>
          <a:p>
            <a:pPr marL="0" indent="0">
              <a:buNone/>
            </a:pPr>
            <a:endParaRPr lang="en-US" sz="900" b="1" u="sng" dirty="0" smtClean="0"/>
          </a:p>
          <a:p>
            <a:pPr marL="0" indent="0">
              <a:buNone/>
            </a:pPr>
            <a:r>
              <a:rPr lang="en-US" sz="3200" b="1" u="sng" dirty="0" smtClean="0"/>
              <a:t>Mean: </a:t>
            </a:r>
            <a:r>
              <a:rPr lang="en-US" sz="3200" dirty="0" smtClean="0"/>
              <a:t>average of the data (better if symmetric)</a:t>
            </a:r>
          </a:p>
          <a:p>
            <a:pPr marL="0" indent="0">
              <a:buNone/>
            </a:pPr>
            <a:r>
              <a:rPr lang="en-US" sz="3200" dirty="0" smtClean="0"/>
              <a:t>OR</a:t>
            </a:r>
          </a:p>
          <a:p>
            <a:pPr marL="0" indent="0">
              <a:buNone/>
            </a:pPr>
            <a:r>
              <a:rPr lang="en-US" sz="3200" b="1" u="sng" dirty="0" smtClean="0"/>
              <a:t>Median</a:t>
            </a:r>
            <a:r>
              <a:rPr lang="en-US" sz="3200" dirty="0" smtClean="0"/>
              <a:t>: middle of the data (better if skewed)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045" y="5043522"/>
            <a:ext cx="2089427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70063"/>
            <a:ext cx="2438400" cy="1475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3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3 ways to describe quantitative displays.</a:t>
            </a:r>
            <a:endParaRPr lang="en-US" sz="1400" dirty="0" smtClean="0"/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Spread</a:t>
            </a:r>
            <a:r>
              <a:rPr lang="en-US" sz="3200" dirty="0" smtClean="0"/>
              <a:t> – the range of the data</a:t>
            </a:r>
          </a:p>
          <a:p>
            <a:r>
              <a:rPr lang="en-US" sz="3200" i="1" dirty="0" smtClean="0"/>
              <a:t>Clustered or spread out?</a:t>
            </a:r>
          </a:p>
          <a:p>
            <a:endParaRPr lang="en-US" sz="3200" dirty="0"/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</a:t>
            </a:r>
            <a:r>
              <a:rPr lang="en-US" sz="3200" dirty="0" smtClean="0"/>
              <a:t> = Max – Min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Interquartile Range (IQR) </a:t>
            </a:r>
            <a:r>
              <a:rPr lang="en-US" sz="3200" dirty="0" smtClean="0"/>
              <a:t>= UQ – LQ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</a:t>
            </a:r>
            <a:r>
              <a:rPr lang="en-US" sz="3200" dirty="0" smtClean="0"/>
              <a:t> = 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27527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0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3 ways to describe quantitative displays.</a:t>
            </a:r>
            <a:endParaRPr lang="en-US" sz="1400" dirty="0" smtClean="0"/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Spread</a:t>
            </a:r>
            <a:r>
              <a:rPr lang="en-US" sz="3200" dirty="0" smtClean="0"/>
              <a:t> – the range of the data</a:t>
            </a:r>
          </a:p>
          <a:p>
            <a:endParaRPr lang="en-US" sz="3200" dirty="0"/>
          </a:p>
          <a:p>
            <a:r>
              <a:rPr lang="en-US" sz="3200" dirty="0">
                <a:solidFill>
                  <a:srgbClr val="92D050"/>
                </a:solidFill>
              </a:rPr>
              <a:t>If the shape is </a:t>
            </a:r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skewed</a:t>
            </a:r>
            <a:r>
              <a:rPr lang="en-US" sz="3200" dirty="0">
                <a:solidFill>
                  <a:srgbClr val="92D050"/>
                </a:solidFill>
              </a:rPr>
              <a:t>, report the </a:t>
            </a:r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median and IQR.</a:t>
            </a:r>
          </a:p>
          <a:p>
            <a:r>
              <a:rPr lang="en-US" sz="3200" dirty="0">
                <a:solidFill>
                  <a:srgbClr val="92D050"/>
                </a:solidFill>
              </a:rPr>
              <a:t>If the shape is </a:t>
            </a:r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symmetric</a:t>
            </a:r>
            <a:r>
              <a:rPr lang="en-US" sz="3200" dirty="0">
                <a:solidFill>
                  <a:srgbClr val="92D050"/>
                </a:solidFill>
              </a:rPr>
              <a:t>, report the </a:t>
            </a:r>
            <a:r>
              <a:rPr lang="en-US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mean and standard deviation</a:t>
            </a:r>
            <a:r>
              <a:rPr lang="en-US" sz="3200" dirty="0">
                <a:solidFill>
                  <a:srgbClr val="92D050"/>
                </a:solidFill>
              </a:rPr>
              <a:t> and possibly the median and IQR as well.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38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3 ways to describe quantitative displays.</a:t>
            </a:r>
            <a:endParaRPr lang="en-US" sz="1400" dirty="0" smtClean="0"/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Spread</a:t>
            </a:r>
            <a:r>
              <a:rPr lang="en-US" sz="3200" dirty="0" smtClean="0"/>
              <a:t> – the range of the data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Deviation</a:t>
            </a:r>
            <a:r>
              <a:rPr lang="en-US" sz="3200" dirty="0" smtClean="0"/>
              <a:t> – the distance a value is from the mean. </a:t>
            </a:r>
            <a:r>
              <a:rPr lang="en-US" sz="3200" i="1" dirty="0" smtClean="0"/>
              <a:t>(how it compares, or deviates, from the mean)</a:t>
            </a:r>
          </a:p>
          <a:p>
            <a:pPr marL="0" indent="0">
              <a:buNone/>
            </a:pP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 </a:t>
            </a:r>
            <a:r>
              <a:rPr lang="en-US" sz="3200" dirty="0" smtClean="0"/>
              <a:t>– the average of all the deviations to help determine the spread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15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Quantitative Data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u="sng" dirty="0" smtClean="0"/>
              <a:t>Distribution</a:t>
            </a:r>
            <a:r>
              <a:rPr lang="en-US" sz="4000" dirty="0" smtClean="0"/>
              <a:t> – the span of values divided into equal bins </a:t>
            </a:r>
          </a:p>
          <a:p>
            <a:r>
              <a:rPr lang="en-US" sz="4000" u="sng" dirty="0" smtClean="0"/>
              <a:t>Bins</a:t>
            </a:r>
            <a:r>
              <a:rPr lang="en-US" sz="4000" dirty="0" smtClean="0"/>
              <a:t> – piles of equal-width</a:t>
            </a:r>
          </a:p>
          <a:p>
            <a:endParaRPr lang="en-US" sz="4000" dirty="0"/>
          </a:p>
          <a:p>
            <a:r>
              <a:rPr lang="en-US" sz="4000" dirty="0" smtClean="0"/>
              <a:t>Quantitative variables describe numerical values with measurable units.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0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Quantitative </a:t>
            </a:r>
            <a:r>
              <a:rPr lang="en-US" u="sng" dirty="0" smtClean="0"/>
              <a:t>Displays</a:t>
            </a: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Histogram </a:t>
            </a:r>
            <a:r>
              <a:rPr lang="en-US" i="1" u="sng" dirty="0" smtClean="0"/>
              <a:t>(not a bar chart)</a:t>
            </a:r>
            <a:endParaRPr lang="en-US" i="1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Stem &amp; Leaf Plot</a:t>
            </a:r>
            <a:endParaRPr lang="en-US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4040188" cy="256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51054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Bars touch &amp; are equal-width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X-axis – quantitative data in bins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Y-axis – frequency or counts 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2362200"/>
            <a:ext cx="3200400" cy="221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50781" y="4549676"/>
            <a:ext cx="32788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Stem – first part of quantitative data  (can help with bins)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Leaf – second part of data to represent frequency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Organized like a table and shows individual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Needs a key to represent stem &amp; leaf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22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Qualitative Displays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err="1" smtClean="0"/>
              <a:t>Dotplot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Boxplot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2647213" cy="295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53340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horizontal or vertical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dot represents part of the data set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1471171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48400" y="2438400"/>
            <a:ext cx="259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A.K.A Box &amp; Whisker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Uses the 5-number summary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Lower Quartile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Median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Upper Quartile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Interquartile Range (IQR)</a:t>
            </a:r>
          </a:p>
        </p:txBody>
      </p:sp>
    </p:spTree>
    <p:extLst>
      <p:ext uri="{BB962C8B-B14F-4D97-AF65-F5344CB8AC3E}">
        <p14:creationId xmlns:p14="http://schemas.microsoft.com/office/powerpoint/2010/main" val="28800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3 ways to describe quantitative displays.</a:t>
            </a:r>
          </a:p>
          <a:p>
            <a:endParaRPr lang="en-US" sz="1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Shape</a:t>
            </a:r>
            <a:r>
              <a:rPr lang="en-US" sz="3200" dirty="0" smtClean="0"/>
              <a:t> – look for hump(s), symmetry or skew, and unusual features</a:t>
            </a:r>
          </a:p>
          <a:p>
            <a:endParaRPr lang="en-US" sz="1400" dirty="0" smtClean="0"/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Center</a:t>
            </a:r>
            <a:r>
              <a:rPr lang="en-US" sz="3200" dirty="0" smtClean="0"/>
              <a:t> – where the heart of the data lies to divide the data in half (varies with skewed data)</a:t>
            </a:r>
          </a:p>
          <a:p>
            <a:endParaRPr lang="en-US" sz="1400" dirty="0" smtClean="0"/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Spread</a:t>
            </a:r>
            <a:r>
              <a:rPr lang="en-US" sz="3200" dirty="0" smtClean="0"/>
              <a:t> – the range of the 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78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3 ways to describe quantitative displays.</a:t>
            </a:r>
          </a:p>
          <a:p>
            <a:endParaRPr lang="en-US" sz="1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Shape</a:t>
            </a:r>
            <a:r>
              <a:rPr lang="en-US" sz="3200" dirty="0" smtClean="0"/>
              <a:t> – look for hump(s), symmetry or skew, and unusual features</a:t>
            </a:r>
          </a:p>
          <a:p>
            <a:r>
              <a:rPr lang="en-US" sz="3200" u="sng" dirty="0" smtClean="0">
                <a:solidFill>
                  <a:srgbClr val="92D050"/>
                </a:solidFill>
              </a:rPr>
              <a:t>Modes (peaks):</a:t>
            </a:r>
            <a:r>
              <a:rPr lang="en-US" sz="3200" dirty="0" smtClean="0">
                <a:solidFill>
                  <a:srgbClr val="92D050"/>
                </a:solidFill>
              </a:rPr>
              <a:t> describes the shape of the humps</a:t>
            </a:r>
          </a:p>
          <a:p>
            <a:pPr lvl="1"/>
            <a:r>
              <a:rPr lang="en-US" sz="2800" i="1" dirty="0" smtClean="0"/>
              <a:t>Unimodal </a:t>
            </a:r>
            <a:r>
              <a:rPr lang="en-US" sz="2800" dirty="0" smtClean="0"/>
              <a:t>– one mode </a:t>
            </a:r>
          </a:p>
          <a:p>
            <a:pPr lvl="1"/>
            <a:r>
              <a:rPr lang="en-US" sz="2800" i="1" dirty="0" smtClean="0"/>
              <a:t>Bimodal </a:t>
            </a:r>
            <a:r>
              <a:rPr lang="en-US" sz="2800" dirty="0" smtClean="0"/>
              <a:t>– two modes</a:t>
            </a:r>
          </a:p>
          <a:p>
            <a:pPr lvl="1"/>
            <a:r>
              <a:rPr lang="en-US" sz="2800" i="1" dirty="0" smtClean="0"/>
              <a:t>Multimodal</a:t>
            </a:r>
            <a:r>
              <a:rPr lang="en-US" sz="2800" dirty="0" smtClean="0"/>
              <a:t> – 3 or more modes</a:t>
            </a:r>
          </a:p>
          <a:p>
            <a:pPr lvl="1"/>
            <a:r>
              <a:rPr lang="en-US" sz="2800" i="1" dirty="0" smtClean="0"/>
              <a:t>Uniform</a:t>
            </a:r>
            <a:r>
              <a:rPr lang="en-US" sz="2800" dirty="0" smtClean="0"/>
              <a:t> – no mode with bins about the same height</a:t>
            </a:r>
          </a:p>
        </p:txBody>
      </p:sp>
    </p:spTree>
    <p:extLst>
      <p:ext uri="{BB962C8B-B14F-4D97-AF65-F5344CB8AC3E}">
        <p14:creationId xmlns:p14="http://schemas.microsoft.com/office/powerpoint/2010/main" val="12860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SHAPE</a:t>
            </a:r>
            <a:endParaRPr lang="en-US" u="sng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601075" cy="262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7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SHAPE</a:t>
            </a:r>
            <a:endParaRPr lang="en-US" u="sng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"/>
            <a:ext cx="5181600" cy="621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752600"/>
            <a:ext cx="2743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Symmetrical</a:t>
            </a:r>
            <a:r>
              <a:rPr lang="en-US" sz="2400" dirty="0" smtClean="0"/>
              <a:t>: bell-shaped curve with equal sides if folded in half </a:t>
            </a:r>
          </a:p>
          <a:p>
            <a:endParaRPr lang="en-US" sz="2400" dirty="0"/>
          </a:p>
          <a:p>
            <a:r>
              <a:rPr lang="en-US" sz="2400" u="sng" dirty="0" smtClean="0"/>
              <a:t>Skewed Left: </a:t>
            </a:r>
            <a:r>
              <a:rPr lang="en-US" sz="2400" dirty="0" smtClean="0"/>
              <a:t>tail on the left</a:t>
            </a:r>
          </a:p>
          <a:p>
            <a:endParaRPr lang="en-US" sz="2400" dirty="0"/>
          </a:p>
          <a:p>
            <a:r>
              <a:rPr lang="en-US" sz="2400" u="sng" dirty="0" smtClean="0"/>
              <a:t>Skewed Right</a:t>
            </a:r>
            <a:r>
              <a:rPr lang="en-US" sz="2400" dirty="0" smtClean="0"/>
              <a:t>: tail on the right</a:t>
            </a:r>
          </a:p>
          <a:p>
            <a:endParaRPr lang="en-US" sz="2400" dirty="0"/>
          </a:p>
          <a:p>
            <a:r>
              <a:rPr lang="en-US" sz="2400" u="sng" dirty="0" smtClean="0"/>
              <a:t>Tails: </a:t>
            </a:r>
            <a:r>
              <a:rPr lang="en-US" sz="2400" dirty="0" smtClean="0"/>
              <a:t>where data trails off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00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SHAPE – Unusual Features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320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Outliers:</a:t>
            </a:r>
            <a:r>
              <a:rPr lang="en-US" sz="3200" dirty="0"/>
              <a:t> </a:t>
            </a:r>
            <a:r>
              <a:rPr lang="en-US" sz="3200" dirty="0" smtClean="0"/>
              <a:t>extremes  that do not belong with the rest of the data. </a:t>
            </a:r>
            <a:endParaRPr lang="en-US" sz="3200" u="sng" dirty="0" smtClean="0"/>
          </a:p>
          <a:p>
            <a:endParaRPr lang="en-US" sz="3200" u="sng" dirty="0"/>
          </a:p>
          <a:p>
            <a:r>
              <a:rPr lang="en-US" sz="3200" u="sng" dirty="0" smtClean="0"/>
              <a:t>Gaps: </a:t>
            </a:r>
            <a:r>
              <a:rPr lang="en-US" sz="3200" dirty="0" smtClean="0"/>
              <a:t>Area with no values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335748"/>
            <a:ext cx="4694237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1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688</TotalTime>
  <Words>534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Ch 3 Support</vt:lpstr>
      <vt:lpstr>Quantitative Data</vt:lpstr>
      <vt:lpstr>Quantitative Displays</vt:lpstr>
      <vt:lpstr>Qualitative Displays</vt:lpstr>
      <vt:lpstr>Describing Quantitative Displays</vt:lpstr>
      <vt:lpstr>Describing Quantitative Displays</vt:lpstr>
      <vt:lpstr>SHAPE</vt:lpstr>
      <vt:lpstr>SHAPE</vt:lpstr>
      <vt:lpstr>SHAPE – Unusual Features</vt:lpstr>
      <vt:lpstr>Describing Quantitative Displays</vt:lpstr>
      <vt:lpstr>Describing Quantitative Displays</vt:lpstr>
      <vt:lpstr>Describing Quantitative Displays</vt:lpstr>
      <vt:lpstr>Describing Quantitative Displays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3 Support</dc:title>
  <dc:creator>Ballard, Kim (kballard1@psusd.us)</dc:creator>
  <cp:lastModifiedBy>Ballard, Kim (kballard1@psusd.us)</cp:lastModifiedBy>
  <cp:revision>17</cp:revision>
  <dcterms:created xsi:type="dcterms:W3CDTF">2016-08-31T20:01:44Z</dcterms:created>
  <dcterms:modified xsi:type="dcterms:W3CDTF">2016-09-07T22:03:28Z</dcterms:modified>
</cp:coreProperties>
</file>