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66" r:id="rId9"/>
    <p:sldId id="258" r:id="rId10"/>
    <p:sldId id="259" r:id="rId11"/>
    <p:sldId id="267" r:id="rId12"/>
    <p:sldId id="260" r:id="rId13"/>
    <p:sldId id="261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29EB64-CD60-417E-B52D-DEA8DCF4689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0EB6A-C7DC-4ED4-9CD7-51D6AA120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84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7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6895DA8-18C6-4580-8DFF-616293884BB0}" type="slidenum">
              <a:rPr lang="en-CA" smtClean="0">
                <a:latin typeface="Tahoma" pitchFamily="34" charset="0"/>
                <a:ea typeface="ＭＳ Ｐゴシック" pitchFamily="34" charset="-128"/>
              </a:rPr>
              <a:pPr>
                <a:defRPr/>
              </a:pPr>
              <a:t>14</a:t>
            </a:fld>
            <a:endParaRPr lang="en-CA" smtClean="0"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582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5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74BFA85-B4FB-43E8-8E70-6DF55CA55AC6}" type="slidenum">
              <a:rPr lang="en-CA" smtClean="0">
                <a:latin typeface="Tahoma" pitchFamily="34" charset="0"/>
                <a:ea typeface="ＭＳ Ｐゴシック" pitchFamily="34" charset="-128"/>
              </a:rPr>
              <a:pPr>
                <a:defRPr/>
              </a:pPr>
              <a:t>15</a:t>
            </a:fld>
            <a:endParaRPr lang="en-CA" smtClean="0"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584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6D0550C-F6F2-4DA9-8B13-514BDE79FC95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B54AA5-410D-4BDB-AAD5-EAF1AC668AC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550C-F6F2-4DA9-8B13-514BDE79FC95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4AA5-410D-4BDB-AAD5-EAF1AC668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550C-F6F2-4DA9-8B13-514BDE79FC95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BB54AA5-410D-4BDB-AAD5-EAF1AC668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550C-F6F2-4DA9-8B13-514BDE79FC95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4AA5-410D-4BDB-AAD5-EAF1AC668AC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D0550C-F6F2-4DA9-8B13-514BDE79FC95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BB54AA5-410D-4BDB-AAD5-EAF1AC668AC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550C-F6F2-4DA9-8B13-514BDE79FC95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4AA5-410D-4BDB-AAD5-EAF1AC668AC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550C-F6F2-4DA9-8B13-514BDE79FC95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4AA5-410D-4BDB-AAD5-EAF1AC668AC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550C-F6F2-4DA9-8B13-514BDE79FC95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4AA5-410D-4BDB-AAD5-EAF1AC668AC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550C-F6F2-4DA9-8B13-514BDE79FC95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4AA5-410D-4BDB-AAD5-EAF1AC668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550C-F6F2-4DA9-8B13-514BDE79FC95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B54AA5-410D-4BDB-AAD5-EAF1AC668AC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550C-F6F2-4DA9-8B13-514BDE79FC95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4AA5-410D-4BDB-AAD5-EAF1AC668AC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06D0550C-F6F2-4DA9-8B13-514BDE79FC95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1BB54AA5-410D-4BDB-AAD5-EAF1AC668A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Parts 3 &amp; 4 </a:t>
            </a:r>
          </a:p>
          <a:p>
            <a:r>
              <a:rPr lang="en-US" sz="2400" dirty="0" smtClean="0"/>
              <a:t>Support 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br>
              <a:rPr lang="en-US" dirty="0" smtClean="0"/>
            </a:br>
            <a:r>
              <a:rPr lang="en-US" dirty="0" smtClean="0"/>
              <a:t> Quantitative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37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Describing Quantitative Displays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Spread</a:t>
            </a:r>
            <a:r>
              <a:rPr lang="en-US" sz="3200" dirty="0" smtClean="0"/>
              <a:t> </a:t>
            </a:r>
            <a:r>
              <a:rPr lang="en-US" sz="3200" dirty="0" smtClean="0"/>
              <a:t>– the range of the data</a:t>
            </a:r>
          </a:p>
          <a:p>
            <a:pPr lvl="1"/>
            <a:r>
              <a:rPr lang="en-US" sz="3000" i="1" dirty="0" smtClean="0"/>
              <a:t>Clustered or spread out?</a:t>
            </a:r>
          </a:p>
          <a:p>
            <a:endParaRPr lang="en-US" sz="3200" dirty="0"/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Range</a:t>
            </a:r>
            <a:r>
              <a:rPr lang="en-US" sz="3200" dirty="0" smtClean="0"/>
              <a:t> = Max – Min</a:t>
            </a: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Interquartile Range (IQR) </a:t>
            </a:r>
            <a:r>
              <a:rPr lang="en-US" sz="3200" dirty="0" smtClean="0"/>
              <a:t>= UQ – LQ</a:t>
            </a: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 Deviation</a:t>
            </a:r>
            <a:r>
              <a:rPr lang="en-US" sz="3200" dirty="0" smtClean="0"/>
              <a:t> = 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648200"/>
            <a:ext cx="275272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559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Describing Quantitative Displays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Deviation</a:t>
            </a:r>
            <a:r>
              <a:rPr lang="en-US" sz="3200" dirty="0" smtClean="0"/>
              <a:t> = 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In your calculator, </a:t>
            </a:r>
            <a:r>
              <a:rPr lang="en-US" sz="3200" i="1" dirty="0" err="1" smtClean="0"/>
              <a:t>Sx</a:t>
            </a:r>
            <a:r>
              <a:rPr lang="en-US" sz="3200" dirty="0" smtClean="0"/>
              <a:t> is the standard deviation. Remember this tells you how much the data deviates (varies), on average, from the mean.</a:t>
            </a:r>
            <a:endParaRPr lang="en-US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676400"/>
            <a:ext cx="275272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047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Describing Quantitative Displays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Spread</a:t>
            </a:r>
            <a:r>
              <a:rPr lang="en-US" sz="3200" dirty="0" smtClean="0"/>
              <a:t> </a:t>
            </a:r>
            <a:r>
              <a:rPr lang="en-US" sz="3200" dirty="0" smtClean="0"/>
              <a:t>– the range of the data</a:t>
            </a:r>
          </a:p>
          <a:p>
            <a:endParaRPr lang="en-US" sz="3200" dirty="0"/>
          </a:p>
          <a:p>
            <a:r>
              <a:rPr lang="en-US" sz="3200" dirty="0">
                <a:solidFill>
                  <a:schemeClr val="accent1"/>
                </a:solidFill>
              </a:rPr>
              <a:t>If the shape is </a:t>
            </a:r>
            <a:r>
              <a:rPr lang="en-US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skewed</a:t>
            </a:r>
            <a:r>
              <a:rPr lang="en-US" sz="3200" dirty="0">
                <a:solidFill>
                  <a:schemeClr val="accent1"/>
                </a:solidFill>
              </a:rPr>
              <a:t>, report the </a:t>
            </a:r>
            <a:r>
              <a:rPr lang="en-US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median and IQR.</a:t>
            </a:r>
          </a:p>
          <a:p>
            <a:r>
              <a:rPr lang="en-US" sz="3200" dirty="0">
                <a:solidFill>
                  <a:schemeClr val="accent1"/>
                </a:solidFill>
              </a:rPr>
              <a:t>If the shape is </a:t>
            </a:r>
            <a:r>
              <a:rPr lang="en-US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symmetric</a:t>
            </a:r>
            <a:r>
              <a:rPr lang="en-US" sz="3200" dirty="0">
                <a:solidFill>
                  <a:schemeClr val="accent1"/>
                </a:solidFill>
              </a:rPr>
              <a:t>, report the </a:t>
            </a:r>
            <a:r>
              <a:rPr lang="en-US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 and standard deviation</a:t>
            </a:r>
            <a:r>
              <a:rPr lang="en-US" sz="3200" dirty="0">
                <a:solidFill>
                  <a:schemeClr val="accent1"/>
                </a:solidFill>
              </a:rPr>
              <a:t> and possibly the median and IQR as well.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7091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Describing Quantitative Displays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Autofit/>
          </a:bodyPr>
          <a:lstStyle/>
          <a:p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Spread</a:t>
            </a:r>
            <a:r>
              <a:rPr lang="en-US" sz="3200" dirty="0" smtClean="0"/>
              <a:t> </a:t>
            </a:r>
            <a:r>
              <a:rPr lang="en-US" sz="3200" dirty="0" smtClean="0"/>
              <a:t>– the range of the data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Deviation</a:t>
            </a:r>
            <a:r>
              <a:rPr lang="en-US" sz="3200" dirty="0" smtClean="0">
                <a:solidFill>
                  <a:schemeClr val="accent1"/>
                </a:solidFill>
              </a:rPr>
              <a:t> – the distance a value is from the mean. </a:t>
            </a:r>
            <a:r>
              <a:rPr lang="en-US" sz="3200" i="1" dirty="0" smtClean="0">
                <a:solidFill>
                  <a:schemeClr val="accent1"/>
                </a:solidFill>
              </a:rPr>
              <a:t>(how it compares, or deviates, from the mean)</a:t>
            </a:r>
          </a:p>
          <a:p>
            <a:pPr marL="0" indent="0">
              <a:buNone/>
            </a:pPr>
            <a:r>
              <a:rPr lang="en-US" sz="3200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 Deviation </a:t>
            </a:r>
            <a:r>
              <a:rPr lang="en-US" sz="3200" dirty="0" smtClean="0">
                <a:solidFill>
                  <a:schemeClr val="accent1"/>
                </a:solidFill>
              </a:rPr>
              <a:t>– the average of all the deviations to help determine the spread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59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Can Go Wrong? </a:t>
            </a:r>
          </a:p>
        </p:txBody>
      </p:sp>
      <p:sp>
        <p:nvSpPr>
          <p:cNvPr id="5816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Choose a bin width appropriate to the data.</a:t>
            </a:r>
          </a:p>
          <a:p>
            <a:pPr marL="742950" lvl="1" indent="-285750" eaLnBrk="1" hangingPunct="1"/>
            <a:r>
              <a:rPr lang="en-US" smtClean="0"/>
              <a:t>Changing the bin width changes the appearance of the histogram:</a:t>
            </a:r>
          </a:p>
          <a:p>
            <a:pPr marL="742950" lvl="1" indent="-285750" eaLnBrk="1" hangingPunct="1"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581635" name="Picture 5" descr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950" y="3224213"/>
            <a:ext cx="5699125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1636" name="Picture 6" descr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43588" y="3536950"/>
            <a:ext cx="2876550" cy="236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0702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3213"/>
            <a:ext cx="8305800" cy="687387"/>
          </a:xfrm>
        </p:spPr>
        <p:txBody>
          <a:bodyPr/>
          <a:lstStyle/>
          <a:p>
            <a:pPr eaLnBrk="1" hangingPunct="1"/>
            <a:r>
              <a:rPr lang="en-US" smtClean="0"/>
              <a:t>What Can Go Wrong? (cont.)</a:t>
            </a:r>
          </a:p>
        </p:txBody>
      </p:sp>
      <p:sp>
        <p:nvSpPr>
          <p:cNvPr id="5836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752600"/>
            <a:ext cx="8294687" cy="4876800"/>
          </a:xfrm>
        </p:spPr>
        <p:txBody>
          <a:bodyPr>
            <a:normAutofit lnSpcReduction="10000"/>
          </a:bodyPr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z="2400" dirty="0" smtClean="0"/>
              <a:t>Don’t forget to do a reality check – don’t let the calculator do the thinking for you.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400" dirty="0" smtClean="0"/>
              <a:t>Don’t forget to sort the values before finding the median or percentiles.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400" dirty="0" smtClean="0"/>
              <a:t>Don’t worry about small differences when using different methods.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400" dirty="0" smtClean="0"/>
              <a:t>Don’t compute numerical summaries of a categorical variable.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400" dirty="0" smtClean="0"/>
              <a:t>Don’t report too many decimal places.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400" dirty="0" smtClean="0"/>
              <a:t>Don’t round in the middle of a calculation.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400" dirty="0" smtClean="0"/>
              <a:t>Watch out for multiple modes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400" dirty="0" smtClean="0"/>
              <a:t>Beware of outliers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400" dirty="0" smtClean="0"/>
              <a:t>Make a picture … make a picture . . . make a picture !!!</a:t>
            </a:r>
          </a:p>
        </p:txBody>
      </p:sp>
      <p:sp>
        <p:nvSpPr>
          <p:cNvPr id="583683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 eaLnBrk="1" hangingPunct="1">
              <a:buFont typeface="Wingdings" pitchFamily="2" charset="2"/>
              <a:buNone/>
            </a:pPr>
            <a:r>
              <a:rPr lang="en-US" sz="240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0139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752600"/>
            <a:ext cx="4038600" cy="4407408"/>
          </a:xfrm>
        </p:spPr>
        <p:txBody>
          <a:bodyPr/>
          <a:lstStyle/>
          <a:p>
            <a:r>
              <a:rPr lang="en-US" dirty="0" smtClean="0"/>
              <a:t>Min – 0%</a:t>
            </a:r>
          </a:p>
          <a:p>
            <a:r>
              <a:rPr lang="en-US" dirty="0" smtClean="0"/>
              <a:t>LQ</a:t>
            </a:r>
            <a:r>
              <a:rPr lang="en-US" i="1" dirty="0" smtClean="0"/>
              <a:t> (Q</a:t>
            </a:r>
            <a:r>
              <a:rPr lang="en-US" i="1" baseline="-25000" dirty="0" smtClean="0"/>
              <a:t>1</a:t>
            </a:r>
            <a:r>
              <a:rPr lang="en-US" i="1" dirty="0" smtClean="0"/>
              <a:t>)</a:t>
            </a:r>
            <a:r>
              <a:rPr lang="en-US" dirty="0" smtClean="0"/>
              <a:t> – 25%</a:t>
            </a:r>
          </a:p>
          <a:p>
            <a:r>
              <a:rPr lang="en-US" dirty="0" smtClean="0"/>
              <a:t>Med – 50%</a:t>
            </a:r>
          </a:p>
          <a:p>
            <a:r>
              <a:rPr lang="en-US" dirty="0" smtClean="0"/>
              <a:t>UQ </a:t>
            </a:r>
            <a:r>
              <a:rPr lang="en-US" i="1" dirty="0" smtClean="0"/>
              <a:t>(Q</a:t>
            </a:r>
            <a:r>
              <a:rPr lang="en-US" i="1" baseline="-25000" dirty="0" smtClean="0"/>
              <a:t>3</a:t>
            </a:r>
            <a:r>
              <a:rPr lang="en-US" i="1" dirty="0" smtClean="0"/>
              <a:t>)</a:t>
            </a:r>
            <a:r>
              <a:rPr lang="en-US" dirty="0" smtClean="0"/>
              <a:t>– 75%</a:t>
            </a:r>
          </a:p>
          <a:p>
            <a:r>
              <a:rPr lang="en-US" dirty="0" smtClean="0"/>
              <a:t>Max – 100%</a:t>
            </a:r>
          </a:p>
          <a:p>
            <a:endParaRPr lang="en-US" dirty="0"/>
          </a:p>
          <a:p>
            <a:r>
              <a:rPr lang="en-US" dirty="0" smtClean="0"/>
              <a:t>IQR = UQ – LQ (middle 50%)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334000" y="1719072"/>
            <a:ext cx="3581400" cy="4407408"/>
          </a:xfrm>
        </p:spPr>
        <p:txBody>
          <a:bodyPr/>
          <a:lstStyle/>
          <a:p>
            <a:r>
              <a:rPr lang="en-US" dirty="0" smtClean="0"/>
              <a:t>The 5-number summary helps you build a boxplot.</a:t>
            </a:r>
          </a:p>
          <a:p>
            <a:r>
              <a:rPr lang="en-US" dirty="0" smtClean="0"/>
              <a:t>It also helps you describe center and spread.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5-Number summary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491361"/>
            <a:ext cx="2438400" cy="2065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2656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Constructing Boxplots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Clr>
                <a:schemeClr val="hlink"/>
              </a:buClr>
              <a:buSzTx/>
              <a:buFontTx/>
              <a:buAutoNum type="arabicPeriod"/>
            </a:pPr>
            <a:r>
              <a:rPr lang="en-US" dirty="0" smtClean="0"/>
              <a:t>Draw a number line or axis for the data.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hlink"/>
              </a:buClr>
              <a:buSzTx/>
              <a:buFontTx/>
              <a:buAutoNum type="arabicPeriod"/>
            </a:pPr>
            <a:r>
              <a:rPr lang="en-US" dirty="0" smtClean="0"/>
              <a:t>Mark the location of the LQ, Median, and UQ. </a:t>
            </a:r>
            <a:endParaRPr lang="en-US" dirty="0"/>
          </a:p>
          <a:p>
            <a:pPr marL="609600" indent="-609600" eaLnBrk="1" hangingPunct="1">
              <a:lnSpc>
                <a:spcPct val="90000"/>
              </a:lnSpc>
              <a:buClr>
                <a:schemeClr val="hlink"/>
              </a:buClr>
              <a:buSzTx/>
              <a:buFontTx/>
              <a:buAutoNum type="arabicPeriod"/>
            </a:pPr>
            <a:r>
              <a:rPr lang="en-US" dirty="0" smtClean="0"/>
              <a:t>Make a box around the median.</a:t>
            </a:r>
            <a:endParaRPr lang="en-US" dirty="0" smtClean="0"/>
          </a:p>
        </p:txBody>
      </p:sp>
      <p:sp>
        <p:nvSpPr>
          <p:cNvPr id="7373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68850" y="1600200"/>
            <a:ext cx="4070350" cy="45720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 </a:t>
            </a:r>
          </a:p>
        </p:txBody>
      </p:sp>
      <p:pic>
        <p:nvPicPr>
          <p:cNvPr id="73732" name="Picture 1" descr="Screen Shot 2013-12-27 at 7.53.23 P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1524000"/>
            <a:ext cx="1917700" cy="481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02731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3213"/>
            <a:ext cx="8305800" cy="763587"/>
          </a:xfrm>
        </p:spPr>
        <p:txBody>
          <a:bodyPr/>
          <a:lstStyle/>
          <a:p>
            <a:pPr eaLnBrk="1" hangingPunct="1"/>
            <a:r>
              <a:rPr lang="en-US" smtClean="0"/>
              <a:t>Constructing Boxplots (cont.)</a:t>
            </a:r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55624" y="1238250"/>
            <a:ext cx="5768975" cy="49530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Clr>
                <a:schemeClr val="hlink"/>
              </a:buClr>
              <a:buSzTx/>
              <a:buNone/>
            </a:pPr>
            <a:endParaRPr lang="en-US" sz="2400" dirty="0" smtClean="0"/>
          </a:p>
          <a:p>
            <a:pPr marL="0" indent="0" eaLnBrk="1" hangingPunct="1">
              <a:lnSpc>
                <a:spcPct val="90000"/>
              </a:lnSpc>
              <a:buClr>
                <a:schemeClr val="hlink"/>
              </a:buClr>
              <a:buSzTx/>
              <a:buNone/>
            </a:pPr>
            <a:endParaRPr lang="en-US" sz="2400" dirty="0"/>
          </a:p>
          <a:p>
            <a:pPr marL="0" indent="0" eaLnBrk="1" hangingPunct="1">
              <a:lnSpc>
                <a:spcPct val="90000"/>
              </a:lnSpc>
              <a:buClr>
                <a:schemeClr val="hlink"/>
              </a:buClr>
              <a:buSzTx/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4) </a:t>
            </a:r>
            <a:r>
              <a:rPr lang="en-US" sz="2400" dirty="0" smtClean="0"/>
              <a:t>Erect </a:t>
            </a:r>
            <a:r>
              <a:rPr lang="en-US" sz="2400" dirty="0" smtClean="0"/>
              <a:t>“fences” around the main part of the data.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dirty="0" smtClean="0"/>
              <a:t>The upper fence is 1.5 IQRs above the upper quartile</a:t>
            </a:r>
            <a:r>
              <a:rPr lang="en-US" dirty="0" smtClean="0"/>
              <a:t>.</a:t>
            </a:r>
          </a:p>
          <a:p>
            <a:pPr marL="1264920" lvl="2" indent="-533400">
              <a:lnSpc>
                <a:spcPct val="90000"/>
              </a:lnSpc>
              <a:buClr>
                <a:schemeClr val="tx1"/>
              </a:buClr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UF = UQ + 1.5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IQR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dirty="0" smtClean="0"/>
              <a:t>The lower fence is 1.5 IQRs below the lower quartile</a:t>
            </a:r>
            <a:r>
              <a:rPr lang="en-US" dirty="0" smtClean="0"/>
              <a:t>.</a:t>
            </a:r>
          </a:p>
          <a:p>
            <a:pPr marL="1264920" lvl="2" indent="-533400">
              <a:lnSpc>
                <a:spcPct val="90000"/>
              </a:lnSpc>
              <a:buClr>
                <a:schemeClr val="tx1"/>
              </a:buClr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LF = LQ + 1.5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IQR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i="1" dirty="0" smtClean="0">
                <a:solidFill>
                  <a:schemeClr val="accent1"/>
                </a:solidFill>
              </a:rPr>
              <a:t>Note: the fences only help with constructing the boxplot and should not appear in the final display.</a:t>
            </a:r>
          </a:p>
        </p:txBody>
      </p:sp>
      <p:sp>
        <p:nvSpPr>
          <p:cNvPr id="7475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68850" y="1600200"/>
            <a:ext cx="4070350" cy="45720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 </a:t>
            </a:r>
          </a:p>
        </p:txBody>
      </p:sp>
      <p:pic>
        <p:nvPicPr>
          <p:cNvPr id="74756" name="Picture 1" descr="Screen Shot 2013-12-27 at 7.54.39 P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1524000"/>
            <a:ext cx="18796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74202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Constructing Boxplots (cont.)</a:t>
            </a:r>
          </a:p>
        </p:txBody>
      </p:sp>
      <p:sp>
        <p:nvSpPr>
          <p:cNvPr id="757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76400"/>
            <a:ext cx="5932487" cy="49530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Clr>
                <a:schemeClr val="hlink"/>
              </a:buClr>
              <a:buSzTx/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5) </a:t>
            </a:r>
            <a:r>
              <a:rPr lang="en-US" sz="2400" dirty="0" smtClean="0"/>
              <a:t>Use </a:t>
            </a:r>
            <a:r>
              <a:rPr lang="en-US" sz="2400" dirty="0" smtClean="0"/>
              <a:t>the fences to grow “whiskers.” 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dirty="0" smtClean="0"/>
              <a:t>Draw lines from the ends of the box up and down to the </a:t>
            </a:r>
            <a:r>
              <a:rPr lang="en-US" i="1" dirty="0" smtClean="0"/>
              <a:t>most extreme data values found within the fences</a:t>
            </a:r>
            <a:r>
              <a:rPr lang="en-US" dirty="0" smtClean="0"/>
              <a:t>.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i="1" dirty="0" smtClean="0">
                <a:solidFill>
                  <a:schemeClr val="accent1"/>
                </a:solidFill>
              </a:rPr>
              <a:t>If a data value falls outside one of the fences, we do not connect it with a whisker</a:t>
            </a:r>
            <a:r>
              <a:rPr lang="en-US" i="1" dirty="0" smtClean="0">
                <a:solidFill>
                  <a:schemeClr val="accent1"/>
                </a:solidFill>
              </a:rPr>
              <a:t>.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i="1" dirty="0" smtClean="0">
                <a:solidFill>
                  <a:schemeClr val="accent1"/>
                </a:solidFill>
              </a:rPr>
              <a:t>If the minimum and maximum fall within the fences, then we use them for the whiskers.</a:t>
            </a:r>
            <a:endParaRPr lang="en-US" i="1" dirty="0" smtClean="0">
              <a:solidFill>
                <a:schemeClr val="accent1"/>
              </a:solidFill>
            </a:endParaRPr>
          </a:p>
        </p:txBody>
      </p:sp>
      <p:sp>
        <p:nvSpPr>
          <p:cNvPr id="7577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68850" y="1600200"/>
            <a:ext cx="4070350" cy="4572000"/>
          </a:xfrm>
        </p:spPr>
        <p:txBody>
          <a:bodyPr/>
          <a:lstStyle/>
          <a:p>
            <a:pPr marL="342900" indent="-342900" eaLnBrk="1" hangingPunct="1">
              <a:buFont typeface="Wingdings" pitchFamily="2" charset="2"/>
              <a:buNone/>
            </a:pPr>
            <a:r>
              <a:rPr lang="en-US" sz="2000" smtClean="0"/>
              <a:t> </a:t>
            </a:r>
          </a:p>
        </p:txBody>
      </p:sp>
      <p:pic>
        <p:nvPicPr>
          <p:cNvPr id="75780" name="Picture 1" descr="Screen Shot 2013-12-27 at 7.56.07 P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1524000"/>
            <a:ext cx="1803400" cy="485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23403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Constructing Boxplots (cont.)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057400"/>
            <a:ext cx="5715000" cy="4407408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Clr>
                <a:schemeClr val="hlink"/>
              </a:buClr>
              <a:buSzTx/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6) </a:t>
            </a:r>
            <a:r>
              <a:rPr lang="en-US" sz="2400" dirty="0" smtClean="0"/>
              <a:t>Add </a:t>
            </a:r>
            <a:r>
              <a:rPr lang="en-US" sz="2400" dirty="0" smtClean="0"/>
              <a:t>the </a:t>
            </a:r>
            <a:r>
              <a:rPr lang="en-US" sz="2400" dirty="0" smtClean="0">
                <a:solidFill>
                  <a:schemeClr val="accent1"/>
                </a:solidFill>
              </a:rPr>
              <a:t>outliers</a:t>
            </a:r>
            <a:r>
              <a:rPr lang="en-US" sz="2400" dirty="0" smtClean="0"/>
              <a:t> by displaying any data values beyond the fences with special symbols.</a:t>
            </a:r>
          </a:p>
          <a:p>
            <a:pPr marL="914400" lvl="1" indent="-457200" eaLnBrk="1" hangingPunct="1">
              <a:buClr>
                <a:schemeClr val="tx1"/>
              </a:buClr>
            </a:pPr>
            <a:r>
              <a:rPr lang="en-US" dirty="0" smtClean="0"/>
              <a:t>We often use a different symbol for “far outliers” that are farther than 3 IQRs from the quartiles</a:t>
            </a:r>
            <a:r>
              <a:rPr lang="en-US" dirty="0" smtClean="0"/>
              <a:t>.</a:t>
            </a:r>
          </a:p>
          <a:p>
            <a:pPr marL="914400" lvl="1" indent="-457200" eaLnBrk="1" hangingPunct="1">
              <a:buClr>
                <a:schemeClr val="tx1"/>
              </a:buClr>
            </a:pPr>
            <a:endParaRPr lang="en-US" dirty="0"/>
          </a:p>
          <a:p>
            <a:pPr marL="914400" lvl="1" indent="-457200" eaLnBrk="1" hangingPunct="1">
              <a:buClr>
                <a:schemeClr val="tx1"/>
              </a:buClr>
            </a:pPr>
            <a:endParaRPr lang="en-US" dirty="0" smtClean="0"/>
          </a:p>
          <a:p>
            <a:pPr marL="914400" lvl="1" indent="-457200" eaLnBrk="1" hangingPunct="1">
              <a:buClr>
                <a:schemeClr val="tx1"/>
              </a:buClr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Depending on the boxplot, you can decide if you need to build the fences, or build the standard boxplot.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80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68850" y="1600200"/>
            <a:ext cx="4070350" cy="4572000"/>
          </a:xfrm>
        </p:spPr>
        <p:txBody>
          <a:bodyPr/>
          <a:lstStyle/>
          <a:p>
            <a:pPr marL="342900" indent="-342900" eaLnBrk="1" hangingPunct="1">
              <a:buFont typeface="Wingdings" pitchFamily="2" charset="2"/>
              <a:buNone/>
            </a:pPr>
            <a:r>
              <a:rPr lang="en-US" sz="2400" smtClean="0"/>
              <a:t> </a:t>
            </a:r>
          </a:p>
        </p:txBody>
      </p:sp>
      <p:pic>
        <p:nvPicPr>
          <p:cNvPr id="76804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2425" y="990600"/>
            <a:ext cx="2106613" cy="528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9746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Wind Speed: Making Boxplots (cont.)</a:t>
            </a:r>
          </a:p>
        </p:txBody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z="2400" smtClean="0"/>
              <a:t>Compare the histogram and boxplot for daily wind speeds:</a:t>
            </a:r>
          </a:p>
          <a:p>
            <a:pPr marL="342900" indent="-342900" eaLnBrk="1" hangingPunct="1">
              <a:lnSpc>
                <a:spcPct val="90000"/>
              </a:lnSpc>
            </a:pPr>
            <a:endParaRPr lang="en-US" sz="2400" smtClean="0"/>
          </a:p>
          <a:p>
            <a:pPr marL="342900" indent="-342900" eaLnBrk="1" hangingPunct="1">
              <a:lnSpc>
                <a:spcPct val="90000"/>
              </a:lnSpc>
            </a:pPr>
            <a:endParaRPr lang="en-US" sz="2400" smtClean="0"/>
          </a:p>
          <a:p>
            <a:pPr marL="342900" indent="-342900" eaLnBrk="1" hangingPunct="1">
              <a:lnSpc>
                <a:spcPct val="90000"/>
              </a:lnSpc>
            </a:pPr>
            <a:endParaRPr lang="en-US" sz="2400" smtClean="0"/>
          </a:p>
          <a:p>
            <a:pPr marL="342900" indent="-342900" eaLnBrk="1" hangingPunct="1">
              <a:lnSpc>
                <a:spcPct val="90000"/>
              </a:lnSpc>
            </a:pPr>
            <a:endParaRPr lang="en-US" sz="2400" smtClean="0"/>
          </a:p>
          <a:p>
            <a:pPr marL="342900" indent="-342900" eaLnBrk="1" hangingPunct="1">
              <a:lnSpc>
                <a:spcPct val="90000"/>
              </a:lnSpc>
            </a:pPr>
            <a:endParaRPr lang="en-US" sz="2400" smtClean="0"/>
          </a:p>
          <a:p>
            <a:pPr marL="342900" indent="-342900" eaLnBrk="1" hangingPunct="1">
              <a:lnSpc>
                <a:spcPct val="90000"/>
              </a:lnSpc>
            </a:pPr>
            <a:endParaRPr lang="en-US" sz="2400" smtClean="0"/>
          </a:p>
          <a:p>
            <a:pPr marL="342900" indent="-342900" eaLnBrk="1" hangingPunct="1">
              <a:lnSpc>
                <a:spcPct val="90000"/>
              </a:lnSpc>
            </a:pPr>
            <a:endParaRPr lang="en-US" sz="2400" smtClean="0"/>
          </a:p>
          <a:p>
            <a:pPr marL="342900" indent="-342900" eaLnBrk="1" hangingPunct="1">
              <a:lnSpc>
                <a:spcPct val="90000"/>
              </a:lnSpc>
            </a:pPr>
            <a:endParaRPr lang="en-US" sz="2400" smtClean="0"/>
          </a:p>
          <a:p>
            <a:pPr marL="342900" indent="-342900" eaLnBrk="1" hangingPunct="1">
              <a:lnSpc>
                <a:spcPct val="90000"/>
              </a:lnSpc>
            </a:pPr>
            <a:endParaRPr lang="en-US" sz="2400" smtClean="0"/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400" smtClean="0"/>
              <a:t>How does each display represent the distribution?</a:t>
            </a:r>
            <a:endParaRPr lang="en-US" smtClean="0"/>
          </a:p>
        </p:txBody>
      </p:sp>
      <p:pic>
        <p:nvPicPr>
          <p:cNvPr id="77827" name="Picture 1" descr="Screen Shot 2013-12-27 at 7.57.35 P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139950"/>
            <a:ext cx="4267200" cy="344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72335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3048000"/>
            <a:ext cx="393246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a bar is over a variable, it represents the </a:t>
            </a:r>
            <a:r>
              <a:rPr lang="en-US" i="1" dirty="0" smtClean="0"/>
              <a:t>mean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Greek letter </a:t>
            </a:r>
            <a:r>
              <a:rPr lang="en-US" i="1" dirty="0" smtClean="0"/>
              <a:t>Sigma</a:t>
            </a:r>
            <a:r>
              <a:rPr lang="en-US" dirty="0" smtClean="0"/>
              <a:t> means “sum” (</a:t>
            </a:r>
            <a:r>
              <a:rPr lang="en-US" i="1" dirty="0" smtClean="0"/>
              <a:t>add the values</a:t>
            </a:r>
            <a:r>
              <a:rPr lang="en-US" dirty="0" smtClean="0"/>
              <a:t>)</a:t>
            </a:r>
          </a:p>
          <a:p>
            <a:r>
              <a:rPr lang="en-US" i="1" dirty="0" smtClean="0"/>
              <a:t>n</a:t>
            </a:r>
            <a:r>
              <a:rPr lang="en-US" dirty="0" smtClean="0"/>
              <a:t> represents the number of data values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 Formula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55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Describing Quantitative Displays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Autofit/>
          </a:bodyPr>
          <a:lstStyle/>
          <a:p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Center</a:t>
            </a:r>
            <a:r>
              <a:rPr lang="en-US" sz="3200" dirty="0" smtClean="0"/>
              <a:t> </a:t>
            </a:r>
            <a:r>
              <a:rPr lang="en-US" sz="3200" dirty="0" smtClean="0"/>
              <a:t>– where the heart of the data lies to divide the data in half (varies with skewed data)</a:t>
            </a:r>
          </a:p>
          <a:p>
            <a:pPr marL="0" indent="0">
              <a:buNone/>
            </a:pPr>
            <a:endParaRPr lang="en-US" sz="800" b="1" u="sng" dirty="0" smtClean="0"/>
          </a:p>
          <a:p>
            <a:pPr marL="0" indent="0">
              <a:buNone/>
            </a:pPr>
            <a:r>
              <a:rPr lang="en-US" sz="3200" b="1" u="sng" dirty="0" smtClean="0"/>
              <a:t>Mean: </a:t>
            </a:r>
            <a:r>
              <a:rPr lang="en-US" sz="3200" dirty="0" smtClean="0"/>
              <a:t>average of the data (better if symmetric)</a:t>
            </a:r>
          </a:p>
          <a:p>
            <a:pPr marL="0" indent="0">
              <a:buNone/>
            </a:pPr>
            <a:r>
              <a:rPr lang="en-US" sz="1600" dirty="0" smtClean="0"/>
              <a:t>OR</a:t>
            </a:r>
          </a:p>
          <a:p>
            <a:pPr marL="0" indent="0">
              <a:buNone/>
            </a:pPr>
            <a:r>
              <a:rPr lang="en-US" sz="3200" b="1" u="sng" dirty="0" smtClean="0"/>
              <a:t>Median</a:t>
            </a:r>
            <a:r>
              <a:rPr lang="en-US" sz="3200" dirty="0" smtClean="0"/>
              <a:t>: middle of the data (better if skewed)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129639"/>
            <a:ext cx="2089427" cy="161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199330"/>
            <a:ext cx="2438400" cy="1475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087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70</TotalTime>
  <Words>695</Words>
  <Application>Microsoft Office PowerPoint</Application>
  <PresentationFormat>On-screen Show (4:3)</PresentationFormat>
  <Paragraphs>102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Grid</vt:lpstr>
      <vt:lpstr>Chapter 3  Quantitative Data</vt:lpstr>
      <vt:lpstr>5-Number summary</vt:lpstr>
      <vt:lpstr>Constructing Boxplots</vt:lpstr>
      <vt:lpstr>Constructing Boxplots (cont.)</vt:lpstr>
      <vt:lpstr>Constructing Boxplots (cont.)</vt:lpstr>
      <vt:lpstr>Constructing Boxplots (cont.)</vt:lpstr>
      <vt:lpstr>Wind Speed: Making Boxplots (cont.)</vt:lpstr>
      <vt:lpstr>Mean Formula</vt:lpstr>
      <vt:lpstr>Describing Quantitative Displays</vt:lpstr>
      <vt:lpstr>Describing Quantitative Displays</vt:lpstr>
      <vt:lpstr>Describing Quantitative Displays</vt:lpstr>
      <vt:lpstr>Describing Quantitative Displays</vt:lpstr>
      <vt:lpstr>Describing Quantitative Displays</vt:lpstr>
      <vt:lpstr>What Can Go Wrong? </vt:lpstr>
      <vt:lpstr>What Can Go Wrong? (cont.)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 Quantitative Data</dc:title>
  <dc:creator>Ballard, Kim (kballard1@psusd.us)</dc:creator>
  <cp:lastModifiedBy>Ballard, Kim (kballard1@psusd.us)</cp:lastModifiedBy>
  <cp:revision>6</cp:revision>
  <dcterms:created xsi:type="dcterms:W3CDTF">2016-09-12T19:27:52Z</dcterms:created>
  <dcterms:modified xsi:type="dcterms:W3CDTF">2016-09-12T20:38:12Z</dcterms:modified>
</cp:coreProperties>
</file>