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C60F3-B3F6-4560-A3C9-D5165A278B3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89D84-D31D-406D-9E59-69E4AD33C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657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Do not spend time calculating this value by hand!</a:t>
            </a:r>
          </a:p>
        </p:txBody>
      </p:sp>
      <p:sp>
        <p:nvSpPr>
          <p:cNvPr id="536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DFC56AF-78A2-4115-A847-98BA836C0A60}" type="slidenum">
              <a:rPr lang="en-CA" smtClean="0">
                <a:latin typeface="Tahoma" pitchFamily="34" charset="0"/>
                <a:ea typeface="ＭＳ Ｐゴシック" pitchFamily="34" charset="-128"/>
              </a:rPr>
              <a:pPr/>
              <a:t>13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599C89D-A608-4D0F-8FE2-32C0B6ADB08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AB4359-1418-42CA-9B73-2A281ECE2A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C89D-A608-4D0F-8FE2-32C0B6ADB08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4359-1418-42CA-9B73-2A281ECE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599C89D-A608-4D0F-8FE2-32C0B6ADB08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FAB4359-1418-42CA-9B73-2A281ECE2A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C89D-A608-4D0F-8FE2-32C0B6ADB08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AB4359-1418-42CA-9B73-2A281ECE2A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C89D-A608-4D0F-8FE2-32C0B6ADB08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FAB4359-1418-42CA-9B73-2A281ECE2A1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599C89D-A608-4D0F-8FE2-32C0B6ADB08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AB4359-1418-42CA-9B73-2A281ECE2A1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599C89D-A608-4D0F-8FE2-32C0B6ADB08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AB4359-1418-42CA-9B73-2A281ECE2A1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C89D-A608-4D0F-8FE2-32C0B6ADB08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AB4359-1418-42CA-9B73-2A281ECE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C89D-A608-4D0F-8FE2-32C0B6ADB08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AB4359-1418-42CA-9B73-2A281ECE2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C89D-A608-4D0F-8FE2-32C0B6ADB08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AB4359-1418-42CA-9B73-2A281ECE2A1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599C89D-A608-4D0F-8FE2-32C0B6ADB08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FAB4359-1418-42CA-9B73-2A281ECE2A1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99C89D-A608-4D0F-8FE2-32C0B6ADB08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AB4359-1418-42CA-9B73-2A281ECE2A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6 Part 1 Support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Scatterplots, Association, and Correlation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54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dirty="0" smtClean="0"/>
              <a:t>Data collected from students in Statistics classes included their heights (in inches) and weights (in pounds):</a:t>
            </a:r>
          </a:p>
          <a:p>
            <a:pPr marL="342900" indent="-342900" eaLnBrk="1" hangingPunct="1"/>
            <a:r>
              <a:rPr lang="en-US" dirty="0" smtClean="0"/>
              <a:t>Here we see a                                                         positive association                                                      and a fairly straight                                                     form, although                                                   there seems to be                                                              a high outlier.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</a:t>
            </a:r>
          </a:p>
        </p:txBody>
      </p:sp>
      <p:pic>
        <p:nvPicPr>
          <p:cNvPr id="29699" name="Picture 4" descr="07-0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048000"/>
            <a:ext cx="4114800" cy="31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5003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ait07-0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2988" y="1295400"/>
            <a:ext cx="3986212" cy="51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(cont.)</a:t>
            </a: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44513" y="1600200"/>
            <a:ext cx="4545012" cy="4572000"/>
          </a:xfrm>
        </p:spPr>
        <p:txBody>
          <a:bodyPr>
            <a:normAutofit fontScale="92500" lnSpcReduction="20000"/>
          </a:bodyPr>
          <a:lstStyle/>
          <a:p>
            <a:pPr marL="342900" indent="-342900" eaLnBrk="1" hangingPunct="1"/>
            <a:r>
              <a:rPr lang="en-US" sz="2400" dirty="0" smtClean="0"/>
              <a:t>If the axes are numbered differently, you can take the z-scores of each data value to standardize the data.</a:t>
            </a:r>
          </a:p>
          <a:p>
            <a:pPr marL="342900" indent="-342900" eaLnBrk="1" hangingPunct="1"/>
            <a:r>
              <a:rPr lang="en-US" sz="2400" dirty="0" smtClean="0"/>
              <a:t>This helps identify the direction, form, and strength with the axes the same.</a:t>
            </a:r>
            <a:endParaRPr lang="en-US" sz="2400" dirty="0" smtClean="0"/>
          </a:p>
          <a:p>
            <a:pPr marL="662940" lvl="1" indent="-342900"/>
            <a:r>
              <a:rPr lang="en-US" sz="2100" dirty="0" smtClean="0"/>
              <a:t>Some </a:t>
            </a:r>
            <a:r>
              <a:rPr lang="en-US" sz="2100" dirty="0" smtClean="0"/>
              <a:t>points (those in green) strengthen the impression of  a positive association between height and weight.</a:t>
            </a:r>
          </a:p>
          <a:p>
            <a:pPr marL="662940" lvl="1" indent="-342900"/>
            <a:r>
              <a:rPr lang="en-US" sz="2100" dirty="0" smtClean="0"/>
              <a:t>Other points (those in red) tend to weaken the positive association.</a:t>
            </a:r>
          </a:p>
          <a:p>
            <a:pPr marL="662940" lvl="1" indent="-342900"/>
            <a:r>
              <a:rPr lang="en-US" sz="2100" dirty="0" smtClean="0"/>
              <a:t>Points with </a:t>
            </a:r>
            <a:r>
              <a:rPr lang="en-US" sz="2100" i="1" dirty="0" smtClean="0"/>
              <a:t>z</a:t>
            </a:r>
            <a:r>
              <a:rPr lang="en-US" sz="2100" dirty="0" smtClean="0"/>
              <a:t>-scores </a:t>
            </a:r>
            <a:r>
              <a:rPr lang="en-US" sz="2100" dirty="0" err="1" smtClean="0"/>
              <a:t>ofzero</a:t>
            </a:r>
            <a:r>
              <a:rPr lang="en-US" sz="2100" dirty="0" smtClean="0"/>
              <a:t> </a:t>
            </a:r>
            <a:r>
              <a:rPr lang="en-US" sz="2100" dirty="0" smtClean="0"/>
              <a:t>(those in </a:t>
            </a:r>
            <a:r>
              <a:rPr lang="en-US" sz="2100" dirty="0" smtClean="0"/>
              <a:t>blue) don’t </a:t>
            </a:r>
            <a:r>
              <a:rPr lang="en-US" sz="2100" dirty="0" smtClean="0"/>
              <a:t>vote either way.</a:t>
            </a:r>
          </a:p>
        </p:txBody>
      </p:sp>
    </p:spTree>
    <p:extLst>
      <p:ext uri="{BB962C8B-B14F-4D97-AF65-F5344CB8AC3E}">
        <p14:creationId xmlns:p14="http://schemas.microsoft.com/office/powerpoint/2010/main" val="1578529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(cont.)</a:t>
            </a:r>
          </a:p>
        </p:txBody>
      </p:sp>
      <p:sp>
        <p:nvSpPr>
          <p:cNvPr id="53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dirty="0" smtClean="0"/>
              <a:t>The </a:t>
            </a:r>
            <a:r>
              <a:rPr lang="en-US" b="1" dirty="0" smtClean="0">
                <a:solidFill>
                  <a:srgbClr val="00B0F0"/>
                </a:solidFill>
              </a:rPr>
              <a:t>correlation coefficient (</a:t>
            </a:r>
            <a:r>
              <a:rPr lang="en-US" b="1" i="1" dirty="0" smtClean="0">
                <a:solidFill>
                  <a:srgbClr val="00B0F0"/>
                </a:solidFill>
              </a:rPr>
              <a:t>r</a:t>
            </a:r>
            <a:r>
              <a:rPr lang="en-US" b="1" dirty="0" smtClean="0">
                <a:solidFill>
                  <a:srgbClr val="00B0F0"/>
                </a:solidFill>
              </a:rPr>
              <a:t>)</a:t>
            </a:r>
            <a:r>
              <a:rPr lang="en-US" dirty="0" smtClean="0"/>
              <a:t> gives us a numerical measurement of the strength of the linear relationship between the explanatory and response variables. 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534545" name="Object 17"/>
          <p:cNvGraphicFramePr>
            <a:graphicFrameLocks noChangeAspect="1"/>
          </p:cNvGraphicFramePr>
          <p:nvPr/>
        </p:nvGraphicFramePr>
        <p:xfrm>
          <a:off x="3429000" y="3733800"/>
          <a:ext cx="1803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791720" imgH="1051200" progId="Equation.DSMT4">
                  <p:embed/>
                </p:oleObj>
              </mc:Choice>
              <mc:Fallback>
                <p:oleObj name="Equation" r:id="rId3" imgW="1791720" imgH="105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733800"/>
                        <a:ext cx="1803400" cy="10668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4811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3213"/>
            <a:ext cx="8305800" cy="7635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/>
              <a:t>Understanding the Correlation Coefficient</a:t>
            </a:r>
            <a:endParaRPr lang="en-US" sz="3600" b="1" dirty="0" smtClean="0"/>
          </a:p>
        </p:txBody>
      </p:sp>
      <p:sp>
        <p:nvSpPr>
          <p:cNvPr id="535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752600"/>
            <a:ext cx="8294688" cy="4419600"/>
          </a:xfrm>
        </p:spPr>
        <p:txBody>
          <a:bodyPr>
            <a:normAutofit lnSpcReduction="10000"/>
          </a:bodyPr>
          <a:lstStyle/>
          <a:p>
            <a:pPr marL="342900" indent="-342900" eaLnBrk="1" hangingPunct="1"/>
            <a:r>
              <a:rPr lang="en-US" dirty="0" smtClean="0"/>
              <a:t>For the students’ heights and weights, the correlation is 0.644. </a:t>
            </a:r>
            <a:r>
              <a:rPr lang="en-US" dirty="0" smtClean="0"/>
              <a:t>(r value)</a:t>
            </a:r>
            <a:endParaRPr lang="en-US" dirty="0" smtClean="0"/>
          </a:p>
          <a:p>
            <a:pPr marL="662940" lvl="1" indent="-342900"/>
            <a:r>
              <a:rPr lang="en-US" i="1" dirty="0" smtClean="0"/>
              <a:t>What does this mean? </a:t>
            </a:r>
          </a:p>
          <a:p>
            <a:pPr marL="662940" lvl="1" indent="-342900"/>
            <a:r>
              <a:rPr lang="en-US" i="1" dirty="0" smtClean="0"/>
              <a:t>The sign is positive, so it tells us there is a positive association.</a:t>
            </a:r>
          </a:p>
          <a:p>
            <a:pPr marL="662940" lvl="1" indent="-342900"/>
            <a:r>
              <a:rPr lang="en-US" i="1" dirty="0" smtClean="0"/>
              <a:t>0.644 is moderate in strength. </a:t>
            </a:r>
          </a:p>
          <a:p>
            <a:pPr marL="342900" indent="-342900" eaLnBrk="1" hangingPunct="1"/>
            <a:r>
              <a:rPr lang="en-US" dirty="0" smtClean="0"/>
              <a:t>So we say a correlation 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0.644 </a:t>
            </a:r>
            <a:r>
              <a:rPr lang="en-US" dirty="0" smtClean="0"/>
              <a:t>tells us there is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positive, moderate, linear relationship </a:t>
            </a:r>
            <a:r>
              <a:rPr lang="en-US" dirty="0" smtClean="0"/>
              <a:t>between height and weight.</a:t>
            </a:r>
          </a:p>
          <a:p>
            <a:pPr marL="342900" indent="-342900" eaLnBrk="1" hangingPunct="1"/>
            <a:r>
              <a:rPr lang="en-US" dirty="0" smtClean="0"/>
              <a:t>Of course, we’d also like to see a scatterplot!</a:t>
            </a:r>
          </a:p>
          <a:p>
            <a:pPr marL="342900" indent="-342900" eaLnBrk="1" hangingPunct="1"/>
            <a:endParaRPr lang="en-US" dirty="0" smtClean="0"/>
          </a:p>
          <a:p>
            <a:pPr marL="342900" indent="-342900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5135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Conditions</a:t>
            </a:r>
          </a:p>
        </p:txBody>
      </p:sp>
      <p:sp>
        <p:nvSpPr>
          <p:cNvPr id="537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b="1" dirty="0" smtClean="0">
                <a:solidFill>
                  <a:srgbClr val="00B0F0"/>
                </a:solidFill>
              </a:rPr>
              <a:t>Correlation</a:t>
            </a:r>
            <a:r>
              <a:rPr lang="en-US" dirty="0" smtClean="0"/>
              <a:t> measures the strength of the </a:t>
            </a:r>
            <a:r>
              <a:rPr lang="en-US" i="1" dirty="0" smtClean="0"/>
              <a:t>linear</a:t>
            </a:r>
            <a:r>
              <a:rPr lang="en-US" dirty="0" smtClean="0"/>
              <a:t> association between two </a:t>
            </a:r>
            <a:r>
              <a:rPr lang="en-US" i="1" dirty="0" smtClean="0"/>
              <a:t>quantitative </a:t>
            </a:r>
            <a:r>
              <a:rPr lang="en-US" dirty="0" smtClean="0"/>
              <a:t>variables. </a:t>
            </a:r>
          </a:p>
          <a:p>
            <a:pPr marL="342900" indent="-342900" eaLnBrk="1" hangingPunct="1"/>
            <a:r>
              <a:rPr lang="en-US" dirty="0" smtClean="0"/>
              <a:t>Before you use correlation, you must check several conditions:</a:t>
            </a:r>
          </a:p>
          <a:p>
            <a:pPr marL="742950" lvl="1" indent="-285750" eaLnBrk="1" hangingPunct="1"/>
            <a:r>
              <a:rPr lang="en-US" dirty="0" smtClean="0"/>
              <a:t>Quantitative Variables Condition</a:t>
            </a:r>
          </a:p>
          <a:p>
            <a:pPr marL="742950" lvl="1" indent="-285750" eaLnBrk="1" hangingPunct="1"/>
            <a:r>
              <a:rPr lang="en-US" dirty="0" smtClean="0"/>
              <a:t>Straight Enough Condition</a:t>
            </a:r>
          </a:p>
          <a:p>
            <a:pPr marL="742950" lvl="1" indent="-285750" eaLnBrk="1" hangingPunct="1"/>
            <a:r>
              <a:rPr lang="en-US" dirty="0" smtClean="0"/>
              <a:t>Outlier Condition</a:t>
            </a:r>
          </a:p>
        </p:txBody>
      </p:sp>
    </p:spTree>
    <p:extLst>
      <p:ext uri="{BB962C8B-B14F-4D97-AF65-F5344CB8AC3E}">
        <p14:creationId xmlns:p14="http://schemas.microsoft.com/office/powerpoint/2010/main" val="2229309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Conditions (cont.)</a:t>
            </a:r>
          </a:p>
        </p:txBody>
      </p:sp>
      <p:sp>
        <p:nvSpPr>
          <p:cNvPr id="538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Quantitative Variables Condition:</a:t>
            </a:r>
          </a:p>
          <a:p>
            <a:pPr marL="742950" lvl="1" indent="-285750" eaLnBrk="1" hangingPunct="1"/>
            <a:r>
              <a:rPr lang="en-US" dirty="0" smtClean="0"/>
              <a:t>Correlation applies only to quantitative variables. </a:t>
            </a:r>
          </a:p>
          <a:p>
            <a:pPr marL="742950" lvl="1" indent="-285750" eaLnBrk="1" hangingPunct="1"/>
            <a:r>
              <a:rPr lang="en-US" dirty="0" smtClean="0"/>
              <a:t>Don’t apply correlation to categorical data </a:t>
            </a:r>
            <a:r>
              <a:rPr lang="en-US" dirty="0" smtClean="0"/>
              <a:t>to categorical variables.</a:t>
            </a:r>
            <a:endParaRPr lang="en-US" dirty="0" smtClean="0"/>
          </a:p>
          <a:p>
            <a:pPr marL="742950" lvl="1" indent="-285750" eaLnBrk="1" hangingPunct="1"/>
            <a:r>
              <a:rPr lang="en-US" dirty="0" smtClean="0"/>
              <a:t>Check that you know the variables’ units and what they measure.</a:t>
            </a:r>
          </a:p>
        </p:txBody>
      </p:sp>
    </p:spTree>
    <p:extLst>
      <p:ext uri="{BB962C8B-B14F-4D97-AF65-F5344CB8AC3E}">
        <p14:creationId xmlns:p14="http://schemas.microsoft.com/office/powerpoint/2010/main" val="2996637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Conditions (cont.)</a:t>
            </a:r>
          </a:p>
        </p:txBody>
      </p:sp>
      <p:sp>
        <p:nvSpPr>
          <p:cNvPr id="539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Straight Enough Condition: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 eaLnBrk="1" hangingPunct="1"/>
            <a:r>
              <a:rPr lang="en-US" dirty="0" smtClean="0"/>
              <a:t>Correlation measures the strength only of the </a:t>
            </a:r>
            <a:r>
              <a:rPr lang="en-US" i="1" dirty="0" smtClean="0"/>
              <a:t>linear</a:t>
            </a:r>
            <a:r>
              <a:rPr lang="en-US" dirty="0" smtClean="0"/>
              <a:t> association, and will be misleading if the relationship is not linear.</a:t>
            </a:r>
          </a:p>
          <a:p>
            <a:pPr marL="742950" lvl="1" indent="-285750" eaLnBrk="1" hangingPunct="1"/>
            <a:r>
              <a:rPr lang="en-US" dirty="0" smtClean="0"/>
              <a:t>Thus we </a:t>
            </a:r>
            <a:r>
              <a:rPr lang="en-US" i="1" dirty="0" smtClean="0"/>
              <a:t>only</a:t>
            </a:r>
            <a:r>
              <a:rPr lang="en-US" dirty="0" smtClean="0"/>
              <a:t> calculate and use the correlation coefficient for linear data.</a:t>
            </a:r>
          </a:p>
        </p:txBody>
      </p:sp>
    </p:spTree>
    <p:extLst>
      <p:ext uri="{BB962C8B-B14F-4D97-AF65-F5344CB8AC3E}">
        <p14:creationId xmlns:p14="http://schemas.microsoft.com/office/powerpoint/2010/main" val="1605445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Correlation Conditions (cont.)</a:t>
            </a:r>
          </a:p>
        </p:txBody>
      </p:sp>
      <p:sp>
        <p:nvSpPr>
          <p:cNvPr id="540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80000"/>
              </a:lnSpc>
            </a:pP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Outlier Condition: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dirty="0" smtClean="0"/>
              <a:t>Outliers can distort the correlation dramatically. 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dirty="0" smtClean="0"/>
              <a:t>An outlier can make an otherwise small correlation look big or hide a large correlation. 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dirty="0" smtClean="0"/>
              <a:t>It can even give an otherwise positive association a negative correlation coefficient (and vice versa). 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dirty="0" smtClean="0"/>
              <a:t>When you see an outlier, it’s often a good idea to report the correlations with and without the point.</a:t>
            </a:r>
          </a:p>
        </p:txBody>
      </p:sp>
    </p:spTree>
    <p:extLst>
      <p:ext uri="{BB962C8B-B14F-4D97-AF65-F5344CB8AC3E}">
        <p14:creationId xmlns:p14="http://schemas.microsoft.com/office/powerpoint/2010/main" val="2753977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Scatterplots – Basic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Involves the relationship between two quantitative variables</a:t>
            </a:r>
          </a:p>
          <a:p>
            <a:r>
              <a:rPr lang="en-US" dirty="0" smtClean="0"/>
              <a:t>Most common and most effective display for data</a:t>
            </a:r>
          </a:p>
          <a:p>
            <a:r>
              <a:rPr lang="en-US" dirty="0" smtClean="0"/>
              <a:t>Good for patterns, trends, and relationships</a:t>
            </a:r>
          </a:p>
          <a:p>
            <a:r>
              <a:rPr lang="en-US" dirty="0" smtClean="0"/>
              <a:t>Best way to observe the relationship, or association, between those two quantitative variables</a:t>
            </a:r>
            <a:endParaRPr lang="en-US" dirty="0"/>
          </a:p>
        </p:txBody>
      </p:sp>
      <p:pic>
        <p:nvPicPr>
          <p:cNvPr id="4" name="Picture 1" descr="Screen Shot 2013-12-28 at 1.46.50 P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878046"/>
            <a:ext cx="3581400" cy="171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8589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Describing Scatterplots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13648" cy="4495800"/>
          </a:xfrm>
        </p:spPr>
        <p:txBody>
          <a:bodyPr/>
          <a:lstStyle/>
          <a:p>
            <a:r>
              <a:rPr lang="en-US" dirty="0" smtClean="0"/>
              <a:t>Similar to shape, center, and spread from Ch. 3, we can describe scatterplots based on certain qualities.</a:t>
            </a:r>
          </a:p>
          <a:p>
            <a:pPr lvl="1"/>
            <a:r>
              <a:rPr lang="en-US" b="1" dirty="0" smtClean="0"/>
              <a:t>Direction</a:t>
            </a:r>
            <a:r>
              <a:rPr lang="en-US" dirty="0" smtClean="0"/>
              <a:t> – the way the points head</a:t>
            </a:r>
          </a:p>
          <a:p>
            <a:pPr lvl="2"/>
            <a:r>
              <a:rPr lang="en-US" dirty="0" smtClean="0"/>
              <a:t>Positive – x and y increase</a:t>
            </a:r>
          </a:p>
          <a:p>
            <a:pPr lvl="2"/>
            <a:r>
              <a:rPr lang="en-US" dirty="0" smtClean="0"/>
              <a:t>Negative – x and y decrease</a:t>
            </a:r>
          </a:p>
          <a:p>
            <a:pPr lvl="2"/>
            <a:r>
              <a:rPr lang="en-US" dirty="0" smtClean="0"/>
              <a:t>Constant – horizontal </a:t>
            </a:r>
            <a:r>
              <a:rPr lang="en-US" sz="1800" dirty="0" smtClean="0"/>
              <a:t>(no increase or decrease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No direction – scattered with no pattern</a:t>
            </a:r>
          </a:p>
        </p:txBody>
      </p:sp>
      <p:pic>
        <p:nvPicPr>
          <p:cNvPr id="1026" name="Picture 2" descr="Image result for associations of scatter plo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962400"/>
            <a:ext cx="2562301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292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Describing Scatterplots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Similar to shape, center, and spread from Ch. 3, we can describe scatterplots based on certain qualities.</a:t>
            </a:r>
          </a:p>
          <a:p>
            <a:pPr lvl="1"/>
            <a:r>
              <a:rPr lang="en-US" b="1" dirty="0" smtClean="0"/>
              <a:t>Form</a:t>
            </a:r>
            <a:r>
              <a:rPr lang="en-US" dirty="0" smtClean="0"/>
              <a:t> – the kind of relationship (shape)</a:t>
            </a:r>
          </a:p>
          <a:p>
            <a:pPr lvl="2"/>
            <a:r>
              <a:rPr lang="en-US" dirty="0" smtClean="0"/>
              <a:t>Linear – line based patterns</a:t>
            </a:r>
          </a:p>
          <a:p>
            <a:pPr lvl="2"/>
            <a:r>
              <a:rPr lang="en-US" dirty="0" smtClean="0"/>
              <a:t>Non-Linear – other shaped pattern</a:t>
            </a:r>
          </a:p>
          <a:p>
            <a:pPr lvl="3"/>
            <a:r>
              <a:rPr lang="en-US" dirty="0" smtClean="0"/>
              <a:t>Parabolic</a:t>
            </a:r>
          </a:p>
          <a:p>
            <a:pPr lvl="3"/>
            <a:r>
              <a:rPr lang="en-US" dirty="0" smtClean="0"/>
              <a:t>Exponential</a:t>
            </a:r>
          </a:p>
          <a:p>
            <a:pPr lvl="3"/>
            <a:r>
              <a:rPr lang="en-US" dirty="0" smtClean="0"/>
              <a:t>Logarithmic</a:t>
            </a:r>
          </a:p>
        </p:txBody>
      </p:sp>
      <p:pic>
        <p:nvPicPr>
          <p:cNvPr id="2050" name="Picture 2" descr="Image result for forms of scatter plo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14628"/>
            <a:ext cx="4019550" cy="295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072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Describing Scatterplots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Similar to shape, center, and spread from Ch. 3, we can describe scatterplots based on certain qualities.</a:t>
            </a:r>
          </a:p>
          <a:p>
            <a:pPr lvl="1"/>
            <a:r>
              <a:rPr lang="en-US" b="1" dirty="0" smtClean="0"/>
              <a:t>Strength</a:t>
            </a:r>
            <a:r>
              <a:rPr lang="en-US" dirty="0" smtClean="0"/>
              <a:t> – how close it fits or suits a form</a:t>
            </a:r>
          </a:p>
          <a:p>
            <a:pPr lvl="2"/>
            <a:r>
              <a:rPr lang="en-US" dirty="0" smtClean="0"/>
              <a:t>Strong – points clustered close together to create a form</a:t>
            </a:r>
          </a:p>
          <a:p>
            <a:pPr lvl="2"/>
            <a:r>
              <a:rPr lang="en-US" dirty="0" smtClean="0"/>
              <a:t>Moderate – somewhat clustered</a:t>
            </a:r>
          </a:p>
          <a:p>
            <a:pPr lvl="2"/>
            <a:r>
              <a:rPr lang="en-US" dirty="0" smtClean="0"/>
              <a:t>Weak – less clustered</a:t>
            </a:r>
          </a:p>
        </p:txBody>
      </p:sp>
      <p:pic>
        <p:nvPicPr>
          <p:cNvPr id="3074" name="Picture 2" descr="Image result for strength of scatterplo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733800"/>
            <a:ext cx="3886200" cy="298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strength of scatterplo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91495"/>
            <a:ext cx="3962400" cy="207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803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Describing Scatterplots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Similar to shape, center, and spread from Ch. 3, we can describe scatterplots based on certain qualities.</a:t>
            </a:r>
          </a:p>
          <a:p>
            <a:pPr lvl="1"/>
            <a:r>
              <a:rPr lang="en-US" b="1" dirty="0" smtClean="0"/>
              <a:t>Unusual Features </a:t>
            </a:r>
            <a:r>
              <a:rPr lang="en-US" dirty="0" smtClean="0"/>
              <a:t>– outliers, etc.</a:t>
            </a:r>
          </a:p>
          <a:p>
            <a:pPr marL="1017270" lvl="2" indent="-285750">
              <a:lnSpc>
                <a:spcPct val="90000"/>
              </a:lnSpc>
            </a:pPr>
            <a:r>
              <a:rPr lang="en-US" dirty="0"/>
              <a:t>Look for the unexpected.</a:t>
            </a:r>
          </a:p>
          <a:p>
            <a:pPr marL="1017270" lvl="2" indent="-285750">
              <a:lnSpc>
                <a:spcPct val="90000"/>
              </a:lnSpc>
            </a:pPr>
            <a:r>
              <a:rPr lang="en-US" dirty="0"/>
              <a:t>Often the most interesting thing to see in a scatterplot is the thing you never thought to look for. </a:t>
            </a:r>
          </a:p>
          <a:p>
            <a:pPr marL="1017270" lvl="2" indent="-285750">
              <a:lnSpc>
                <a:spcPct val="90000"/>
              </a:lnSpc>
            </a:pPr>
            <a:r>
              <a:rPr lang="en-US" dirty="0" smtClean="0"/>
              <a:t>An</a:t>
            </a:r>
            <a:r>
              <a:rPr lang="en-US" dirty="0" smtClean="0">
                <a:solidFill>
                  <a:schemeClr val="hlink"/>
                </a:solidFill>
              </a:rPr>
              <a:t> outlier</a:t>
            </a:r>
            <a:r>
              <a:rPr lang="en-US" dirty="0" smtClean="0"/>
              <a:t> </a:t>
            </a:r>
            <a:r>
              <a:rPr lang="en-US" dirty="0"/>
              <a:t>standing away from the overall pattern of the scatterplot.</a:t>
            </a:r>
          </a:p>
          <a:p>
            <a:pPr marL="1017270" lvl="2" indent="-285750">
              <a:lnSpc>
                <a:spcPct val="90000"/>
              </a:lnSpc>
            </a:pPr>
            <a:r>
              <a:rPr lang="en-US" dirty="0"/>
              <a:t>Clusters or subgroups should also raise questions.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35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ROLES OF VARIABLES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Knowing which variable should be on the x-axis and which variable should be on the y-axis is decided by the role of each variable.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 two quantitative variables, both axes are numbered and relevant toward the data.</a:t>
            </a:r>
          </a:p>
          <a:p>
            <a:r>
              <a:rPr lang="en-US" dirty="0" smtClean="0"/>
              <a:t>It is important to decide the role of each variable in order to create the more appropriate scatterplot.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03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Roles of Variables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Has other names</a:t>
            </a:r>
          </a:p>
          <a:p>
            <a:pPr lvl="1"/>
            <a:r>
              <a:rPr lang="en-US" dirty="0" smtClean="0"/>
              <a:t>Predictor variable</a:t>
            </a:r>
          </a:p>
          <a:p>
            <a:pPr lvl="1"/>
            <a:r>
              <a:rPr lang="en-US" dirty="0" smtClean="0"/>
              <a:t>Independent variable</a:t>
            </a:r>
          </a:p>
          <a:p>
            <a:r>
              <a:rPr lang="en-US" dirty="0" smtClean="0"/>
              <a:t>Describe the x-variable</a:t>
            </a:r>
          </a:p>
          <a:p>
            <a:r>
              <a:rPr lang="en-US" dirty="0" smtClean="0"/>
              <a:t>Explains or predicts the y-value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Has other names</a:t>
            </a:r>
          </a:p>
          <a:p>
            <a:pPr lvl="1"/>
            <a:r>
              <a:rPr lang="en-US" dirty="0"/>
              <a:t>Variable of Interest</a:t>
            </a:r>
          </a:p>
          <a:p>
            <a:pPr lvl="1"/>
            <a:r>
              <a:rPr lang="en-US" dirty="0"/>
              <a:t>Dependent variable</a:t>
            </a:r>
          </a:p>
          <a:p>
            <a:r>
              <a:rPr lang="en-US" dirty="0" smtClean="0"/>
              <a:t>Describes the y-variable</a:t>
            </a:r>
          </a:p>
          <a:p>
            <a:r>
              <a:rPr lang="en-US" dirty="0" smtClean="0"/>
              <a:t>Responds to the x-value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EXPLANATORY VARIABLE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RESPONSE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019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Correlation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Correlation</a:t>
            </a:r>
            <a:r>
              <a:rPr lang="en-US" dirty="0" smtClean="0"/>
              <a:t> – a statistical measure of how strong an association between two quantitative variables is.</a:t>
            </a:r>
          </a:p>
          <a:p>
            <a:pPr lvl="1"/>
            <a:r>
              <a:rPr lang="en-US" dirty="0" smtClean="0"/>
              <a:t>Based on linear associations</a:t>
            </a:r>
          </a:p>
          <a:p>
            <a:pPr lvl="1"/>
            <a:r>
              <a:rPr lang="en-US" dirty="0" smtClean="0"/>
              <a:t>Used to test or describe the strength in order to determine the intent behind their association </a:t>
            </a:r>
          </a:p>
          <a:p>
            <a:pPr lvl="2"/>
            <a:r>
              <a:rPr lang="en-US" dirty="0" smtClean="0"/>
              <a:t>Draw conclusions</a:t>
            </a:r>
          </a:p>
          <a:p>
            <a:pPr lvl="2"/>
            <a:r>
              <a:rPr lang="en-US" dirty="0" smtClean="0"/>
              <a:t>Determine relationship</a:t>
            </a:r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49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</TotalTime>
  <Words>862</Words>
  <Application>Microsoft Office PowerPoint</Application>
  <PresentationFormat>On-screen Show (4:3)</PresentationFormat>
  <Paragraphs>100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Median</vt:lpstr>
      <vt:lpstr>Equation</vt:lpstr>
      <vt:lpstr>Ch 6 Part 1 Support</vt:lpstr>
      <vt:lpstr>Scatterplots – Basic Information</vt:lpstr>
      <vt:lpstr>Describing Scatterplots</vt:lpstr>
      <vt:lpstr>Describing Scatterplots</vt:lpstr>
      <vt:lpstr>Describing Scatterplots</vt:lpstr>
      <vt:lpstr>Describing Scatterplots</vt:lpstr>
      <vt:lpstr>ROLES OF VARIABLES</vt:lpstr>
      <vt:lpstr>Roles of Variables</vt:lpstr>
      <vt:lpstr>Correlation</vt:lpstr>
      <vt:lpstr>Correlation</vt:lpstr>
      <vt:lpstr>Correlation (cont.)</vt:lpstr>
      <vt:lpstr>Correlation (cont.)</vt:lpstr>
      <vt:lpstr>Understanding the Correlation Coefficient</vt:lpstr>
      <vt:lpstr>Correlation Conditions</vt:lpstr>
      <vt:lpstr>Correlation Conditions (cont.)</vt:lpstr>
      <vt:lpstr>Correlation Conditions (cont.)</vt:lpstr>
      <vt:lpstr>Correlation Conditions (cont.)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6 Part 1 Support</dc:title>
  <dc:creator>Ballard, Kim (kballard1@psusd.us)</dc:creator>
  <cp:lastModifiedBy>Ballard, Kim (kballard1@psusd.us)</cp:lastModifiedBy>
  <cp:revision>7</cp:revision>
  <dcterms:created xsi:type="dcterms:W3CDTF">2016-10-25T16:41:17Z</dcterms:created>
  <dcterms:modified xsi:type="dcterms:W3CDTF">2016-10-25T17:48:57Z</dcterms:modified>
</cp:coreProperties>
</file>