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54572AE-C685-48F3-A67E-38B243C8891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DDE3515-4247-4E58-A666-A1F27F595C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6 Part 2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Scatterplots, Association, and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1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Correlation properties</a:t>
            </a:r>
            <a:endParaRPr lang="en-US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r>
              <a:rPr lang="en-US" dirty="0" smtClean="0"/>
              <a:t>Measures the strength of a </a:t>
            </a:r>
            <a:r>
              <a:rPr lang="en-US" b="1" dirty="0" smtClean="0"/>
              <a:t>linear association</a:t>
            </a:r>
          </a:p>
          <a:p>
            <a:r>
              <a:rPr lang="en-US" dirty="0" smtClean="0"/>
              <a:t>Sign gives the direction of the association</a:t>
            </a:r>
          </a:p>
          <a:p>
            <a:pPr lvl="1"/>
            <a:r>
              <a:rPr lang="en-US" dirty="0" smtClean="0"/>
              <a:t>Positive or Negative</a:t>
            </a:r>
            <a:endParaRPr lang="en-US" dirty="0"/>
          </a:p>
          <a:p>
            <a:r>
              <a:rPr lang="en-US" dirty="0" smtClean="0"/>
              <a:t>Correlation is always between -1 and 1</a:t>
            </a:r>
          </a:p>
          <a:p>
            <a:pPr lvl="1"/>
            <a:r>
              <a:rPr lang="en-US" dirty="0" smtClean="0"/>
              <a:t>-1 = perfect negative line</a:t>
            </a:r>
          </a:p>
          <a:p>
            <a:pPr lvl="1"/>
            <a:r>
              <a:rPr lang="en-US" dirty="0" smtClean="0"/>
              <a:t>0 = constant</a:t>
            </a:r>
          </a:p>
          <a:p>
            <a:pPr lvl="1"/>
            <a:r>
              <a:rPr lang="en-US" dirty="0" smtClean="0"/>
              <a:t>1 = perfect positive line</a:t>
            </a:r>
          </a:p>
          <a:p>
            <a:r>
              <a:rPr lang="en-US" dirty="0" smtClean="0"/>
              <a:t>Correlation treats x and y symmetrically</a:t>
            </a:r>
          </a:p>
          <a:p>
            <a:r>
              <a:rPr lang="en-US" dirty="0" smtClean="0"/>
              <a:t>Correlation has no units (found from z-scores)</a:t>
            </a:r>
          </a:p>
          <a:p>
            <a:pPr lvl="1"/>
            <a:r>
              <a:rPr lang="en-US" dirty="0" smtClean="0"/>
              <a:t>Changing units or rescaling has no effect on the correlation coefficient (r)</a:t>
            </a:r>
          </a:p>
          <a:p>
            <a:r>
              <a:rPr lang="en-US" dirty="0" smtClean="0"/>
              <a:t>Sensitive to outliers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4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Correlation ≠ causation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1"/>
          </a:xfrm>
        </p:spPr>
        <p:txBody>
          <a:bodyPr/>
          <a:lstStyle/>
          <a:p>
            <a:r>
              <a:rPr lang="en-US" b="1" dirty="0" smtClean="0"/>
              <a:t>It is tempting when given a strong correlation to assume the explanatory variable </a:t>
            </a:r>
            <a:r>
              <a:rPr lang="en-US" b="1" i="1" dirty="0" smtClean="0"/>
              <a:t>caused </a:t>
            </a:r>
            <a:r>
              <a:rPr lang="en-US" b="1" dirty="0" smtClean="0"/>
              <a:t>the response variable.</a:t>
            </a:r>
          </a:p>
          <a:p>
            <a:pPr lvl="1"/>
            <a:r>
              <a:rPr lang="en-US" i="1" dirty="0" smtClean="0"/>
              <a:t>Correlation does not mean causation.</a:t>
            </a:r>
          </a:p>
          <a:p>
            <a:pPr lvl="1"/>
            <a:r>
              <a:rPr lang="en-US" i="1" dirty="0" smtClean="0"/>
              <a:t>Scatterplots and correlation coefficients (r) do not prove causation.</a:t>
            </a:r>
          </a:p>
          <a:p>
            <a:pPr lvl="1"/>
            <a:r>
              <a:rPr lang="en-US" i="1" dirty="0" smtClean="0"/>
              <a:t>Correlation is not cause and effect (x and y) </a:t>
            </a:r>
          </a:p>
          <a:p>
            <a:pPr lvl="1"/>
            <a:endParaRPr lang="en-US" dirty="0"/>
          </a:p>
          <a:p>
            <a:pPr lvl="1"/>
            <a:r>
              <a:rPr lang="en-US" b="1" u="sng" dirty="0" smtClean="0"/>
              <a:t>Lurking Variable: </a:t>
            </a:r>
            <a:r>
              <a:rPr lang="en-US" dirty="0" smtClean="0"/>
              <a:t>hidden variable behind the relationship affecting the other two variables.</a:t>
            </a:r>
          </a:p>
          <a:p>
            <a:pPr lvl="2"/>
            <a:r>
              <a:rPr lang="en-US" dirty="0" smtClean="0"/>
              <a:t>A lurking variable may be influencing the relationship.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3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What Can Go Wrong?</a:t>
            </a:r>
          </a:p>
        </p:txBody>
      </p:sp>
      <p:sp>
        <p:nvSpPr>
          <p:cNvPr id="548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342900" indent="-342900" eaLnBrk="1" hangingPunct="1"/>
            <a:r>
              <a:rPr lang="en-US" sz="3600" dirty="0" smtClean="0"/>
              <a:t>Don’t say “correlation” when you mean “association.”</a:t>
            </a:r>
          </a:p>
          <a:p>
            <a:pPr marL="742950" lvl="1" indent="-285750" eaLnBrk="1" hangingPunct="1"/>
            <a:r>
              <a:rPr lang="en-US" sz="2800" dirty="0" smtClean="0"/>
              <a:t>More often than not, people say correlation when they mean association.</a:t>
            </a:r>
          </a:p>
          <a:p>
            <a:pPr marL="742950" lvl="1" indent="-285750" eaLnBrk="1" hangingPunct="1"/>
            <a:r>
              <a:rPr lang="en-US" sz="2800" dirty="0" smtClean="0"/>
              <a:t>The word “correlation” should be reserved for measuring the strength and direction of the linear relationship between two quantitative variables.</a:t>
            </a:r>
          </a:p>
        </p:txBody>
      </p:sp>
    </p:spTree>
    <p:extLst>
      <p:ext uri="{BB962C8B-B14F-4D97-AF65-F5344CB8AC3E}">
        <p14:creationId xmlns:p14="http://schemas.microsoft.com/office/powerpoint/2010/main" val="3071987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What Can Go Wrong?</a:t>
            </a:r>
          </a:p>
        </p:txBody>
      </p:sp>
      <p:sp>
        <p:nvSpPr>
          <p:cNvPr id="549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342900" indent="-342900" eaLnBrk="1" hangingPunct="1"/>
            <a:r>
              <a:rPr lang="en-US" sz="3600" dirty="0" smtClean="0"/>
              <a:t>Don’t correlate categorical variables.</a:t>
            </a:r>
          </a:p>
          <a:p>
            <a:pPr marL="742950" lvl="1" indent="-285750" eaLnBrk="1" hangingPunct="1"/>
            <a:r>
              <a:rPr lang="en-US" sz="2400" dirty="0" smtClean="0"/>
              <a:t>Be sure to check the Quantitative Variables Condition.</a:t>
            </a:r>
          </a:p>
          <a:p>
            <a:pPr marL="342900" indent="-342900" eaLnBrk="1" hangingPunct="1"/>
            <a:r>
              <a:rPr lang="en-US" sz="3600" dirty="0" smtClean="0"/>
              <a:t>Don’t confuse “correlation” with “causation.”</a:t>
            </a:r>
          </a:p>
          <a:p>
            <a:pPr marL="742950" lvl="1" indent="-285750" eaLnBrk="1" hangingPunct="1"/>
            <a:r>
              <a:rPr lang="en-US" sz="2400" dirty="0" smtClean="0"/>
              <a:t>Scatterplots and correlations </a:t>
            </a:r>
            <a:r>
              <a:rPr lang="en-US" sz="2400" dirty="0" smtClean="0">
                <a:solidFill>
                  <a:srgbClr val="CC3300"/>
                </a:solidFill>
              </a:rPr>
              <a:t>never</a:t>
            </a:r>
            <a:r>
              <a:rPr lang="en-US" sz="2400" dirty="0" smtClean="0"/>
              <a:t> demonstrate causation.</a:t>
            </a:r>
          </a:p>
          <a:p>
            <a:pPr marL="742950" lvl="1" indent="-285750" eaLnBrk="1" hangingPunct="1"/>
            <a:r>
              <a:rPr lang="en-US" sz="2400" dirty="0" smtClean="0"/>
              <a:t>These statistical tools can only demonstrate an association between variables.</a:t>
            </a:r>
          </a:p>
        </p:txBody>
      </p:sp>
    </p:spTree>
    <p:extLst>
      <p:ext uri="{BB962C8B-B14F-4D97-AF65-F5344CB8AC3E}">
        <p14:creationId xmlns:p14="http://schemas.microsoft.com/office/powerpoint/2010/main" val="399359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763587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What Can Go Wrong? (cont.)</a:t>
            </a:r>
          </a:p>
        </p:txBody>
      </p:sp>
      <p:sp>
        <p:nvSpPr>
          <p:cNvPr id="550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371600"/>
            <a:ext cx="8294687" cy="4572000"/>
          </a:xfrm>
        </p:spPr>
        <p:txBody>
          <a:bodyPr/>
          <a:lstStyle/>
          <a:p>
            <a:pPr marL="342900" indent="-342900" eaLnBrk="1" hangingPunct="1"/>
            <a:r>
              <a:rPr lang="en-US" sz="2800" dirty="0" smtClean="0"/>
              <a:t>Be sure the association is linear.</a:t>
            </a:r>
          </a:p>
          <a:p>
            <a:pPr marL="742950" lvl="1" indent="-285750" eaLnBrk="1" hangingPunct="1"/>
            <a:r>
              <a:rPr lang="en-US" sz="2800" dirty="0" smtClean="0"/>
              <a:t>There may be a strong association between two variables that have a nonlinear association</a:t>
            </a:r>
            <a:r>
              <a:rPr lang="en-US" dirty="0" smtClean="0"/>
              <a:t>.</a:t>
            </a:r>
          </a:p>
        </p:txBody>
      </p:sp>
      <p:pic>
        <p:nvPicPr>
          <p:cNvPr id="550915" name="Picture 4" descr="07-08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76600"/>
            <a:ext cx="4297362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441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u="sng" dirty="0" smtClean="0"/>
              <a:t>What Can Go Wrong? (cont.)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399"/>
          </a:xfrm>
        </p:spPr>
        <p:txBody>
          <a:bodyPr>
            <a:noAutofit/>
          </a:bodyPr>
          <a:lstStyle/>
          <a:p>
            <a:pPr marL="342900" indent="-342900" eaLnBrk="1" hangingPunct="1">
              <a:buFont typeface="Wingdings" charset="0"/>
              <a:buChar char="n"/>
              <a:defRPr/>
            </a:pPr>
            <a:r>
              <a:rPr lang="en-US" sz="2800" dirty="0"/>
              <a:t>Beware of outliers</a:t>
            </a:r>
            <a:r>
              <a:rPr lang="en-US" sz="2800" dirty="0" smtClean="0"/>
              <a:t>.</a:t>
            </a:r>
            <a:endParaRPr lang="en-US" dirty="0"/>
          </a:p>
          <a:p>
            <a:pPr marL="742950" lvl="1" indent="-285750" eaLnBrk="1" hangingPunct="1">
              <a:buFont typeface="Wingdings" charset="0"/>
              <a:buChar char="n"/>
              <a:defRPr/>
            </a:pPr>
            <a:r>
              <a:rPr lang="en-US" sz="2400" dirty="0"/>
              <a:t>Even a single outlier </a:t>
            </a:r>
          </a:p>
          <a:p>
            <a:pPr marL="742950" lvl="1" indent="-285750" eaLnBrk="1" hangingPunct="1">
              <a:buFont typeface="Wingdings" charset="0"/>
              <a:buNone/>
              <a:defRPr/>
            </a:pPr>
            <a:r>
              <a:rPr lang="en-US" sz="2400" dirty="0"/>
              <a:t>   can dominate the                                                          correlation value.</a:t>
            </a:r>
          </a:p>
          <a:p>
            <a:pPr marL="742950" lvl="1" indent="-285750" eaLnBrk="1" hangingPunct="1">
              <a:buFont typeface="Wingdings" charset="0"/>
              <a:buChar char="n"/>
              <a:defRPr/>
            </a:pPr>
            <a:r>
              <a:rPr lang="en-US" sz="2400" dirty="0"/>
              <a:t>Make sure to check                                                               the Outlier Condition</a:t>
            </a:r>
            <a:r>
              <a:rPr lang="en-US" sz="2400" dirty="0" smtClean="0"/>
              <a:t>.</a:t>
            </a:r>
          </a:p>
          <a:p>
            <a:pPr marL="742950" lvl="1" indent="-285750" eaLnBrk="1" hangingPunct="1">
              <a:buFont typeface="Wingdings" charset="0"/>
              <a:buChar char="n"/>
              <a:defRPr/>
            </a:pPr>
            <a:r>
              <a:rPr lang="en-US" sz="2400" dirty="0" smtClean="0"/>
              <a:t>We will discuss outliers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in Chapter 8.</a:t>
            </a:r>
            <a:endParaRPr lang="en-US" sz="2400" dirty="0"/>
          </a:p>
        </p:txBody>
      </p:sp>
      <p:pic>
        <p:nvPicPr>
          <p:cNvPr id="552963" name="Picture 4" descr="07-0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81200"/>
            <a:ext cx="39624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941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62</TotalTime>
  <Words>326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 Pop</vt:lpstr>
      <vt:lpstr>Ch. 6 Part 2 Support</vt:lpstr>
      <vt:lpstr>Correlation properties</vt:lpstr>
      <vt:lpstr>Correlation ≠ causation</vt:lpstr>
      <vt:lpstr>What Can Go Wrong?</vt:lpstr>
      <vt:lpstr>What Can Go Wrong?</vt:lpstr>
      <vt:lpstr>What Can Go Wrong? (cont.)</vt:lpstr>
      <vt:lpstr>What Can Go Wrong? (cont.)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 Part 2 Support</dc:title>
  <dc:creator>Ballard, Kim (kballard1@psusd.us)</dc:creator>
  <cp:lastModifiedBy>Ballard, Kim (kballard1@psusd.us)</cp:lastModifiedBy>
  <cp:revision>2</cp:revision>
  <dcterms:created xsi:type="dcterms:W3CDTF">2016-10-25T18:03:18Z</dcterms:created>
  <dcterms:modified xsi:type="dcterms:W3CDTF">2016-10-25T19:05:32Z</dcterms:modified>
</cp:coreProperties>
</file>