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5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3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23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071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3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78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20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9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9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7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2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4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1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4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83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Ch. 7 Part 1 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2532158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3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8014"/>
            <a:ext cx="8305800" cy="992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The Regression Line in Real Units(cont.)</a:t>
            </a:r>
          </a:p>
        </p:txBody>
      </p:sp>
      <p:sp>
        <p:nvSpPr>
          <p:cNvPr id="5509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We write 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 baseline="-25000">
                <a:latin typeface="Times New Roman" pitchFamily="18" charset="0"/>
              </a:rPr>
              <a:t>1</a:t>
            </a:r>
            <a:r>
              <a:rPr lang="en-US" i="1" baseline="-25000"/>
              <a:t> </a:t>
            </a:r>
            <a:r>
              <a:rPr lang="en-US"/>
              <a:t>and</a:t>
            </a:r>
            <a:r>
              <a:rPr lang="en-US" i="1"/>
              <a:t> 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i="1" baseline="-25000"/>
              <a:t> </a:t>
            </a:r>
            <a:r>
              <a:rPr lang="en-US"/>
              <a:t>for the slope and intercept of the line. 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 baseline="-25000">
                <a:latin typeface="Times New Roman" pitchFamily="18" charset="0"/>
              </a:rPr>
              <a:t>1</a:t>
            </a:r>
            <a:r>
              <a:rPr lang="en-US"/>
              <a:t> is the </a:t>
            </a:r>
            <a:r>
              <a:rPr lang="en-US">
                <a:solidFill>
                  <a:schemeClr val="hlink"/>
                </a:solidFill>
              </a:rPr>
              <a:t>slope</a:t>
            </a:r>
            <a:r>
              <a:rPr lang="en-US"/>
              <a:t>, which tells us how rapidly     changes with respect to 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/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/>
              <a:t> is the </a:t>
            </a:r>
            <a:r>
              <a:rPr lang="en-US" i="1">
                <a:solidFill>
                  <a:schemeClr val="hlink"/>
                </a:solidFill>
              </a:rPr>
              <a:t>y</a:t>
            </a:r>
            <a:r>
              <a:rPr lang="en-US">
                <a:solidFill>
                  <a:schemeClr val="hlink"/>
                </a:solidFill>
              </a:rPr>
              <a:t>-intercept</a:t>
            </a:r>
            <a:r>
              <a:rPr lang="en-US"/>
              <a:t>, which tells where the line crosses (intercepts) the </a:t>
            </a:r>
            <a:r>
              <a:rPr lang="en-US" sz="3200" i="1">
                <a:latin typeface="Times New Roman" pitchFamily="18" charset="0"/>
              </a:rPr>
              <a:t>y</a:t>
            </a:r>
            <a:r>
              <a:rPr lang="en-US"/>
              <a:t>-axis.</a:t>
            </a:r>
          </a:p>
        </p:txBody>
      </p:sp>
      <p:graphicFrame>
        <p:nvGraphicFramePr>
          <p:cNvPr id="5509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27218"/>
              </p:ext>
            </p:extLst>
          </p:nvPr>
        </p:nvGraphicFramePr>
        <p:xfrm>
          <a:off x="6841434" y="3002169"/>
          <a:ext cx="228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19240" imgH="429480" progId="Equation.DSMT4">
                  <p:embed/>
                </p:oleObj>
              </mc:Choice>
              <mc:Fallback>
                <p:oleObj name="Equation" r:id="rId3" imgW="219240" imgH="429480" progId="Equation.DSMT4">
                  <p:embed/>
                  <p:pic>
                    <p:nvPicPr>
                      <p:cNvPr id="5509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434" y="3002169"/>
                        <a:ext cx="228600" cy="4445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61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Fat Versus Protein: An Example</a:t>
            </a:r>
          </a:p>
        </p:txBody>
      </p:sp>
      <p:sp>
        <p:nvSpPr>
          <p:cNvPr id="558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2124869"/>
            <a:ext cx="4070350" cy="3009900"/>
          </a:xfrm>
        </p:spPr>
        <p:txBody>
          <a:bodyPr/>
          <a:lstStyle/>
          <a:p>
            <a:pPr marL="342900" indent="-342900"/>
            <a:r>
              <a:rPr lang="en-US" dirty="0"/>
              <a:t>The regression line for the Burger King data fits the data well:</a:t>
            </a:r>
          </a:p>
          <a:p>
            <a:pPr marL="742950" lvl="1" indent="-285750"/>
            <a:r>
              <a:rPr lang="en-US" dirty="0"/>
              <a:t>The equation is</a:t>
            </a:r>
          </a:p>
          <a:p>
            <a:pPr marL="742950" lvl="1" indent="-285750"/>
            <a:endParaRPr lang="en-US" dirty="0"/>
          </a:p>
          <a:p>
            <a:pPr marL="742950" lvl="1" indent="-285750"/>
            <a:endParaRPr lang="en-US" dirty="0"/>
          </a:p>
          <a:p>
            <a:pPr marL="742950" lvl="1" indent="-285750"/>
            <a:endParaRPr lang="en-US" dirty="0"/>
          </a:p>
          <a:p>
            <a:pPr marL="342900" indent="-342900">
              <a:buNone/>
            </a:pPr>
            <a:endParaRPr lang="en-US" sz="2000" dirty="0"/>
          </a:p>
        </p:txBody>
      </p:sp>
      <p:sp>
        <p:nvSpPr>
          <p:cNvPr id="5580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None/>
            </a:pPr>
            <a:r>
              <a:rPr lang="en-US"/>
              <a:t> </a:t>
            </a:r>
          </a:p>
        </p:txBody>
      </p:sp>
      <p:pic>
        <p:nvPicPr>
          <p:cNvPr id="558084" name="Picture 5" descr="08-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0990" y="2336873"/>
            <a:ext cx="4504888" cy="323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8085" name="Picture 6" descr="equ08-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50" y="3629819"/>
            <a:ext cx="34925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8086" name="Text Box 7" descr="Pink tissue paper"/>
          <p:cNvSpPr txBox="1">
            <a:spLocks noChangeArrowheads="1"/>
          </p:cNvSpPr>
          <p:nvPr/>
        </p:nvSpPr>
        <p:spPr bwMode="auto">
          <a:xfrm>
            <a:off x="1993676" y="5669691"/>
            <a:ext cx="823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spcBef>
                <a:spcPct val="20000"/>
              </a:spcBef>
              <a:buClr>
                <a:srgbClr val="EF9C51"/>
              </a:buClr>
              <a:buSzPct val="55000"/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i="1" dirty="0"/>
              <a:t>predicted fat</a:t>
            </a:r>
            <a:r>
              <a:rPr lang="en-US" dirty="0"/>
              <a:t> content for a BK Broiler chicken sandwich (with 30 g of protein) is  6.8 + 0.97(30) = 35.9 grams of fat.</a:t>
            </a:r>
          </a:p>
        </p:txBody>
      </p:sp>
    </p:spTree>
    <p:extLst>
      <p:ext uri="{BB962C8B-B14F-4D97-AF65-F5344CB8AC3E}">
        <p14:creationId xmlns:p14="http://schemas.microsoft.com/office/powerpoint/2010/main" val="52896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Computer regression</a:t>
            </a:r>
          </a:p>
        </p:txBody>
      </p:sp>
      <p:pic>
        <p:nvPicPr>
          <p:cNvPr id="55705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710" r="47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7301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Chapter 6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will continue exploring the relationship between two quantitative variables through scatterplots in Chapter 7.</a:t>
            </a:r>
          </a:p>
          <a:p>
            <a:r>
              <a:rPr lang="en-US" sz="2800" b="1" dirty="0"/>
              <a:t>We will focus on the </a:t>
            </a:r>
            <a:r>
              <a:rPr lang="en-US" sz="2800" b="1" u="sng" dirty="0"/>
              <a:t>line of best fit</a:t>
            </a:r>
            <a:r>
              <a:rPr lang="en-US" sz="2800" b="1" dirty="0"/>
              <a:t>.</a:t>
            </a:r>
          </a:p>
          <a:p>
            <a:pPr lvl="1"/>
            <a:r>
              <a:rPr lang="en-US" sz="2800" i="1" dirty="0"/>
              <a:t>Also known as:</a:t>
            </a:r>
          </a:p>
          <a:p>
            <a:pPr lvl="2"/>
            <a:r>
              <a:rPr lang="en-US" sz="2800" i="1" dirty="0"/>
              <a:t>Trend Line</a:t>
            </a:r>
          </a:p>
          <a:p>
            <a:pPr lvl="2"/>
            <a:r>
              <a:rPr lang="en-US" sz="2800" i="1" dirty="0"/>
              <a:t>Linear Model</a:t>
            </a:r>
          </a:p>
          <a:p>
            <a:pPr lvl="2"/>
            <a:r>
              <a:rPr lang="en-US" sz="2800" i="1" dirty="0"/>
              <a:t>Correlation line</a:t>
            </a:r>
          </a:p>
          <a:p>
            <a:pPr lvl="2"/>
            <a:r>
              <a:rPr lang="en-US" sz="2800" i="1" dirty="0"/>
              <a:t>Linear Regression Mode</a:t>
            </a:r>
            <a:r>
              <a:rPr lang="en-US" sz="28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19061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 7 Linear Regression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5097628" cy="4244418"/>
          </a:xfrm>
        </p:spPr>
        <p:txBody>
          <a:bodyPr>
            <a:normAutofit/>
          </a:bodyPr>
          <a:lstStyle/>
          <a:p>
            <a:r>
              <a:rPr lang="en-US" sz="2800" b="1" dirty="0"/>
              <a:t>A line of best fit (or "trend" line) is a straight line that best represents the data on a scatter plot. </a:t>
            </a:r>
          </a:p>
          <a:p>
            <a:r>
              <a:rPr lang="en-US" sz="2800" dirty="0"/>
              <a:t>This line may pass through some of the points, none of the points, or all of the points.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5894" y="2707481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190962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Regression Line in Real Units</a:t>
            </a:r>
          </a:p>
        </p:txBody>
      </p:sp>
      <p:sp>
        <p:nvSpPr>
          <p:cNvPr id="524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/>
              <a:t>Remember from Algebra that a straight line can be written as:</a:t>
            </a:r>
          </a:p>
          <a:p>
            <a:pPr marL="342900" indent="-342900"/>
            <a:r>
              <a:rPr lang="en-US" dirty="0"/>
              <a:t>  </a:t>
            </a:r>
          </a:p>
          <a:p>
            <a:pPr marL="342900" indent="-342900"/>
            <a:r>
              <a:rPr lang="en-US" dirty="0"/>
              <a:t>In Statistics we use a slightly different notation: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We write      to emphasize that the points that satisfy this equation are just our </a:t>
            </a:r>
            <a:r>
              <a:rPr lang="en-US" i="1" dirty="0"/>
              <a:t>predicted</a:t>
            </a:r>
            <a:r>
              <a:rPr lang="en-US" dirty="0"/>
              <a:t> values, not the actual data values.</a:t>
            </a:r>
          </a:p>
          <a:p>
            <a:pPr marL="800100" lvl="1" indent="-342900"/>
            <a:r>
              <a:rPr lang="en-US" dirty="0"/>
              <a:t>This model says that our </a:t>
            </a:r>
            <a:r>
              <a:rPr lang="en-US" i="1" dirty="0"/>
              <a:t>predictions</a:t>
            </a:r>
            <a:r>
              <a:rPr lang="en-US" dirty="0"/>
              <a:t> from our model follow a straight line.</a:t>
            </a:r>
          </a:p>
          <a:p>
            <a:pPr marL="800100" lvl="1" indent="-342900"/>
            <a:r>
              <a:rPr lang="en-US" dirty="0"/>
              <a:t>If the model is a good one, the data values will scatter closely around it.</a:t>
            </a:r>
          </a:p>
        </p:txBody>
      </p:sp>
      <p:graphicFrame>
        <p:nvGraphicFramePr>
          <p:cNvPr id="52432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88905"/>
              </p:ext>
            </p:extLst>
          </p:nvPr>
        </p:nvGraphicFramePr>
        <p:xfrm>
          <a:off x="4395028" y="2820530"/>
          <a:ext cx="171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700280" imgH="411120" progId="Equation.DSMT4">
                  <p:embed/>
                </p:oleObj>
              </mc:Choice>
              <mc:Fallback>
                <p:oleObj name="Equation" r:id="rId3" imgW="1700280" imgH="411120" progId="Equation.DSMT4">
                  <p:embed/>
                  <p:pic>
                    <p:nvPicPr>
                      <p:cNvPr id="52432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028" y="2820530"/>
                        <a:ext cx="1714500" cy="4191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32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87422"/>
              </p:ext>
            </p:extLst>
          </p:nvPr>
        </p:nvGraphicFramePr>
        <p:xfrm>
          <a:off x="4312478" y="3679331"/>
          <a:ext cx="187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864800" imgH="447840" progId="Equation.DSMT4">
                  <p:embed/>
                </p:oleObj>
              </mc:Choice>
              <mc:Fallback>
                <p:oleObj name="Equation" r:id="rId5" imgW="1864800" imgH="447840" progId="Equation.DSMT4">
                  <p:embed/>
                  <p:pic>
                    <p:nvPicPr>
                      <p:cNvPr id="524329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2478" y="3679331"/>
                        <a:ext cx="1879600" cy="457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33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74437"/>
              </p:ext>
            </p:extLst>
          </p:nvPr>
        </p:nvGraphicFramePr>
        <p:xfrm>
          <a:off x="2501231" y="4136531"/>
          <a:ext cx="228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219240" imgH="429480" progId="Equation.DSMT4">
                  <p:embed/>
                </p:oleObj>
              </mc:Choice>
              <mc:Fallback>
                <p:oleObj name="Equation" r:id="rId7" imgW="219240" imgH="429480" progId="Equation.DSMT4">
                  <p:embed/>
                  <p:pic>
                    <p:nvPicPr>
                      <p:cNvPr id="52433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231" y="4136531"/>
                        <a:ext cx="228600" cy="44450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87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Residuals</a:t>
            </a:r>
          </a:p>
        </p:txBody>
      </p:sp>
      <p:sp>
        <p:nvSpPr>
          <p:cNvPr id="52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21" y="2336873"/>
            <a:ext cx="5243401" cy="3599316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The model won’t be perfect, regardless of the line we draw.</a:t>
            </a:r>
          </a:p>
          <a:p>
            <a:pPr marL="342900" indent="-342900"/>
            <a:r>
              <a:rPr lang="en-US" dirty="0"/>
              <a:t>As George Box said “All models are wrong, but some models are useful.”</a:t>
            </a:r>
          </a:p>
          <a:p>
            <a:pPr marL="342900" indent="-342900"/>
            <a:r>
              <a:rPr lang="en-US" dirty="0"/>
              <a:t>Some points will be above the line and some will be below.</a:t>
            </a:r>
          </a:p>
          <a:p>
            <a:pPr marL="342900" indent="-342900"/>
            <a:r>
              <a:rPr lang="en-US" dirty="0"/>
              <a:t>The estimate made from a model is the </a:t>
            </a:r>
            <a:r>
              <a:rPr lang="en-US" dirty="0">
                <a:solidFill>
                  <a:schemeClr val="hlink"/>
                </a:solidFill>
              </a:rPr>
              <a:t>predicted value</a:t>
            </a:r>
            <a:r>
              <a:rPr lang="en-US" dirty="0"/>
              <a:t> (denoted as    ).</a:t>
            </a:r>
          </a:p>
        </p:txBody>
      </p:sp>
      <p:graphicFrame>
        <p:nvGraphicFramePr>
          <p:cNvPr id="5202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318433"/>
              </p:ext>
            </p:extLst>
          </p:nvPr>
        </p:nvGraphicFramePr>
        <p:xfrm>
          <a:off x="822740" y="5324061"/>
          <a:ext cx="228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19240" imgH="429480" progId="Equation.DSMT4">
                  <p:embed/>
                </p:oleObj>
              </mc:Choice>
              <mc:Fallback>
                <p:oleObj name="Equation" r:id="rId3" imgW="219240" imgH="429480" progId="Equation.DSMT4">
                  <p:embed/>
                  <p:pic>
                    <p:nvPicPr>
                      <p:cNvPr id="5202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740" y="5324061"/>
                        <a:ext cx="228600" cy="4445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8465" y="2650435"/>
            <a:ext cx="5898881" cy="393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Residuals (cont.)</a:t>
            </a:r>
          </a:p>
        </p:txBody>
      </p:sp>
      <p:sp>
        <p:nvSpPr>
          <p:cNvPr id="521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600" dirty="0"/>
              <a:t>The difference between the observed value and its associated predicted value is called the </a:t>
            </a:r>
            <a:r>
              <a:rPr lang="en-US" sz="3600" dirty="0">
                <a:solidFill>
                  <a:schemeClr val="hlink"/>
                </a:solidFill>
              </a:rPr>
              <a:t>residual</a:t>
            </a:r>
            <a:r>
              <a:rPr lang="en-US" sz="3600" dirty="0"/>
              <a:t>.</a:t>
            </a:r>
          </a:p>
          <a:p>
            <a:pPr marL="342900" indent="-342900"/>
            <a:r>
              <a:rPr lang="en-US" sz="3600" dirty="0"/>
              <a:t>To find the residuals, we always subtract the predicted value from the observed one:</a:t>
            </a:r>
          </a:p>
          <a:p>
            <a:pPr marL="342900" indent="-342900">
              <a:buNone/>
            </a:pPr>
            <a:endParaRPr lang="en-US" dirty="0"/>
          </a:p>
        </p:txBody>
      </p:sp>
      <p:graphicFrame>
        <p:nvGraphicFramePr>
          <p:cNvPr id="5212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977196"/>
              </p:ext>
            </p:extLst>
          </p:nvPr>
        </p:nvGraphicFramePr>
        <p:xfrm>
          <a:off x="1705267" y="5359167"/>
          <a:ext cx="8327665" cy="57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6399720" imgH="429480" progId="Equation.DSMT4">
                  <p:embed/>
                </p:oleObj>
              </mc:Choice>
              <mc:Fallback>
                <p:oleObj name="Equation" r:id="rId3" imgW="6399720" imgH="429480" progId="Equation.DSMT4">
                  <p:embed/>
                  <p:pic>
                    <p:nvPicPr>
                      <p:cNvPr id="5212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267" y="5359167"/>
                        <a:ext cx="8327665" cy="57702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3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Residuals (cont.)</a:t>
            </a:r>
          </a:p>
        </p:txBody>
      </p:sp>
      <p:sp>
        <p:nvSpPr>
          <p:cNvPr id="522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8296" y="2244107"/>
            <a:ext cx="7076661" cy="4395231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800" b="1" dirty="0"/>
              <a:t>A negative residual means the predicted value’s too big (an overestimate).</a:t>
            </a:r>
          </a:p>
          <a:p>
            <a:pPr marL="342900" indent="-342900"/>
            <a:r>
              <a:rPr lang="en-US" sz="2800" b="1" dirty="0"/>
              <a:t>A positive residual means the predicted value’s too small (an underestimate).</a:t>
            </a:r>
          </a:p>
          <a:p>
            <a:pPr marL="342900" indent="-342900"/>
            <a:r>
              <a:rPr lang="en-US" dirty="0"/>
              <a:t>In the figure, the estimated fat of the BK Broiler chicken sandwich is 36 g, while the true value of fat is 25 g, so the residual is   –11 g of fat.</a:t>
            </a:r>
          </a:p>
        </p:txBody>
      </p:sp>
      <p:sp>
        <p:nvSpPr>
          <p:cNvPr id="5222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None/>
            </a:pPr>
            <a:r>
              <a:rPr lang="en-US"/>
              <a:t> </a:t>
            </a:r>
          </a:p>
        </p:txBody>
      </p:sp>
      <p:pic>
        <p:nvPicPr>
          <p:cNvPr id="522244" name="Picture 5" descr="ait08-0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4957" y="2474680"/>
            <a:ext cx="4528375" cy="396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755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“Best Fit” Means Least Squares</a:t>
            </a:r>
          </a:p>
        </p:txBody>
      </p:sp>
      <p:sp>
        <p:nvSpPr>
          <p:cNvPr id="523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21" y="2064027"/>
            <a:ext cx="10915331" cy="4953000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3200" dirty="0"/>
              <a:t>Some residuals are positive, others are negative, and, on average, they cancel each other out.</a:t>
            </a:r>
          </a:p>
          <a:p>
            <a:pPr marL="800100" lvl="1" indent="-342900"/>
            <a:r>
              <a:rPr lang="en-US" sz="2800" dirty="0"/>
              <a:t>So, we can’t assess how well the line fits by adding up all the residuals.</a:t>
            </a:r>
          </a:p>
          <a:p>
            <a:pPr marL="342900" indent="-342900"/>
            <a:r>
              <a:rPr lang="en-US" sz="3200" dirty="0"/>
              <a:t>Similar to what we did with deviations, we square the residuals and add the squares.</a:t>
            </a:r>
          </a:p>
          <a:p>
            <a:pPr marL="800100" lvl="1" indent="-342900"/>
            <a:r>
              <a:rPr lang="en-US" sz="2800" dirty="0"/>
              <a:t>The smaller the sum, the better the fit.</a:t>
            </a:r>
          </a:p>
          <a:p>
            <a:pPr marL="800100" lvl="1" indent="-342900"/>
            <a:r>
              <a:rPr lang="en-US" sz="2800" dirty="0"/>
              <a:t>The </a:t>
            </a:r>
            <a:r>
              <a:rPr lang="en-US" sz="2800" dirty="0">
                <a:solidFill>
                  <a:schemeClr val="hlink"/>
                </a:solidFill>
              </a:rPr>
              <a:t>line of best fit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is the line for which the sum of the squared residuals is smallest, the </a:t>
            </a:r>
            <a:r>
              <a:rPr lang="en-US" sz="2800" dirty="0">
                <a:solidFill>
                  <a:schemeClr val="hlink"/>
                </a:solidFill>
              </a:rPr>
              <a:t>least squares</a:t>
            </a:r>
            <a:r>
              <a:rPr lang="en-US" sz="2800" dirty="0"/>
              <a:t> line.</a:t>
            </a:r>
          </a:p>
        </p:txBody>
      </p:sp>
    </p:spTree>
    <p:extLst>
      <p:ext uri="{BB962C8B-B14F-4D97-AF65-F5344CB8AC3E}">
        <p14:creationId xmlns:p14="http://schemas.microsoft.com/office/powerpoint/2010/main" val="92891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How Big Can Predicted Values Get?</a:t>
            </a:r>
          </a:p>
        </p:txBody>
      </p:sp>
      <p:sp>
        <p:nvSpPr>
          <p:cNvPr id="555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21" y="2336873"/>
            <a:ext cx="10849070" cy="3599316"/>
          </a:xfrm>
        </p:spPr>
        <p:txBody>
          <a:bodyPr>
            <a:noAutofit/>
          </a:bodyPr>
          <a:lstStyle/>
          <a:p>
            <a:pPr marL="342900" indent="-342900"/>
            <a:r>
              <a:rPr lang="en-US" sz="4000" i="1" dirty="0"/>
              <a:t>r</a:t>
            </a:r>
            <a:r>
              <a:rPr lang="en-US" sz="4000" dirty="0"/>
              <a:t> cannot be bigger than 1 (in absolute value), so each predicted </a:t>
            </a:r>
            <a:r>
              <a:rPr lang="en-US" sz="4000" i="1" dirty="0"/>
              <a:t>y</a:t>
            </a:r>
            <a:r>
              <a:rPr lang="en-US" sz="4000" dirty="0"/>
              <a:t> tends to be closer to its mean (in standard deviations) than its corresponding </a:t>
            </a:r>
            <a:r>
              <a:rPr lang="en-US" sz="4000" i="1" dirty="0"/>
              <a:t>x</a:t>
            </a:r>
            <a:r>
              <a:rPr lang="en-US" sz="4000" dirty="0"/>
              <a:t> was. </a:t>
            </a:r>
          </a:p>
          <a:p>
            <a:pPr marL="342900" indent="-342900"/>
            <a:r>
              <a:rPr lang="en-US" sz="4000" dirty="0"/>
              <a:t>This property of the linear model is called </a:t>
            </a:r>
            <a:r>
              <a:rPr lang="en-US" sz="4000" dirty="0">
                <a:solidFill>
                  <a:schemeClr val="hlink"/>
                </a:solidFill>
              </a:rPr>
              <a:t>regression to the mean</a:t>
            </a:r>
            <a:r>
              <a:rPr lang="en-US" sz="4000" dirty="0"/>
              <a:t>; the line is called the </a:t>
            </a:r>
            <a:r>
              <a:rPr lang="en-US" sz="4000" dirty="0">
                <a:solidFill>
                  <a:schemeClr val="hlink"/>
                </a:solidFill>
              </a:rPr>
              <a:t>regression line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5852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</TotalTime>
  <Words>608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Berlin</vt:lpstr>
      <vt:lpstr>Equation</vt:lpstr>
      <vt:lpstr>Ch. 7 Part 1 Support</vt:lpstr>
      <vt:lpstr>Connection to Chapter 6 </vt:lpstr>
      <vt:lpstr>Ch 7 Linear Regression</vt:lpstr>
      <vt:lpstr>The Regression Line in Real Units</vt:lpstr>
      <vt:lpstr>Residuals</vt:lpstr>
      <vt:lpstr>Residuals (cont.)</vt:lpstr>
      <vt:lpstr>Residuals (cont.)</vt:lpstr>
      <vt:lpstr>“Best Fit” Means Least Squares</vt:lpstr>
      <vt:lpstr>How Big Can Predicted Values Get?</vt:lpstr>
      <vt:lpstr>The Regression Line in Real Units(cont.)</vt:lpstr>
      <vt:lpstr>Fat Versus Protein: An Example</vt:lpstr>
      <vt:lpstr>Computer regression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 Part 1 Support</dc:title>
  <dc:creator>Kim Ballard</dc:creator>
  <cp:lastModifiedBy>Kim Ballard</cp:lastModifiedBy>
  <cp:revision>3</cp:revision>
  <dcterms:created xsi:type="dcterms:W3CDTF">2016-11-14T01:31:56Z</dcterms:created>
  <dcterms:modified xsi:type="dcterms:W3CDTF">2016-11-14T01:54:18Z</dcterms:modified>
</cp:coreProperties>
</file>