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5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5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5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82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33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4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16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2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0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0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9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1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1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5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84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 7 Part 2 &amp; 3 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2231129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Big Should </a:t>
            </a:r>
            <a:r>
              <a:rPr lang="en-US" sz="3200" i="1"/>
              <a:t>R</a:t>
            </a:r>
            <a:r>
              <a:rPr lang="en-US" sz="3200" i="1" baseline="46000"/>
              <a:t>2</a:t>
            </a:r>
            <a:r>
              <a:rPr lang="en-US" sz="3200"/>
              <a:t> Be?</a:t>
            </a:r>
            <a:endParaRPr lang="en-US" sz="3200" i="1" baseline="46000"/>
          </a:p>
        </p:txBody>
      </p:sp>
      <p:sp>
        <p:nvSpPr>
          <p:cNvPr id="570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712" y="1417639"/>
            <a:ext cx="10554574" cy="5168691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400" i="1" dirty="0">
                <a:solidFill>
                  <a:schemeClr val="hlink"/>
                </a:solidFill>
              </a:rPr>
              <a:t>R</a:t>
            </a:r>
            <a:r>
              <a:rPr lang="en-US" sz="2400" i="1" baseline="30000" dirty="0">
                <a:solidFill>
                  <a:schemeClr val="hlink"/>
                </a:solidFill>
              </a:rPr>
              <a:t>2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is always between 0% and 100%. </a:t>
            </a:r>
          </a:p>
          <a:p>
            <a:pPr lvl="1">
              <a:buClr>
                <a:srgbClr val="FF0000"/>
              </a:buClr>
            </a:pPr>
            <a:r>
              <a:rPr lang="en-US" sz="2200" dirty="0"/>
              <a:t>What makes a “good” </a:t>
            </a:r>
            <a:r>
              <a:rPr lang="en-US" sz="2200" i="1" dirty="0">
                <a:solidFill>
                  <a:schemeClr val="hlink"/>
                </a:solidFill>
              </a:rPr>
              <a:t>R</a:t>
            </a:r>
            <a:r>
              <a:rPr lang="en-US" sz="2200" i="1" baseline="30000" dirty="0">
                <a:solidFill>
                  <a:schemeClr val="hlink"/>
                </a:solidFill>
              </a:rPr>
              <a:t>2</a:t>
            </a:r>
            <a:r>
              <a:rPr lang="en-US" sz="2200" i="1" dirty="0">
                <a:solidFill>
                  <a:schemeClr val="hlink"/>
                </a:solidFill>
              </a:rPr>
              <a:t> </a:t>
            </a:r>
            <a:r>
              <a:rPr lang="en-US" sz="2200" dirty="0"/>
              <a:t>value depends on the kind of data you are analyzing and on what you want to do with it. </a:t>
            </a:r>
          </a:p>
          <a:p>
            <a:r>
              <a:rPr lang="en-US" sz="2400" dirty="0"/>
              <a:t>The standard deviation of the residuals can give us more information about the usefulness of the regression by telling us how much scatter there is around the line.</a:t>
            </a:r>
            <a:endParaRPr lang="en-US" sz="2400" i="1" baseline="30000" dirty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92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Reporting </a:t>
            </a:r>
            <a:r>
              <a:rPr lang="en-US" sz="3200" i="1"/>
              <a:t>R</a:t>
            </a:r>
            <a:r>
              <a:rPr lang="en-US" sz="3200" i="1" baseline="46000"/>
              <a:t>2</a:t>
            </a:r>
          </a:p>
        </p:txBody>
      </p:sp>
      <p:sp>
        <p:nvSpPr>
          <p:cNvPr id="571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712" y="2222287"/>
            <a:ext cx="10554574" cy="4271278"/>
          </a:xfrm>
        </p:spPr>
        <p:txBody>
          <a:bodyPr>
            <a:normAutofit/>
          </a:bodyPr>
          <a:lstStyle/>
          <a:p>
            <a:r>
              <a:rPr lang="en-US" sz="2800" dirty="0"/>
              <a:t>Along with the slope and intercept for a regression, you should always report </a:t>
            </a:r>
            <a:r>
              <a:rPr lang="en-US" sz="2800" i="1" dirty="0">
                <a:solidFill>
                  <a:schemeClr val="hlink"/>
                </a:solidFill>
              </a:rPr>
              <a:t>R</a:t>
            </a:r>
            <a:r>
              <a:rPr lang="en-US" sz="2800" i="1" baseline="30000" dirty="0">
                <a:solidFill>
                  <a:schemeClr val="hlink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so that readers can judge for themselves how successful the regression is at fitting the data.</a:t>
            </a:r>
          </a:p>
          <a:p>
            <a:r>
              <a:rPr lang="en-US" sz="2800" dirty="0"/>
              <a:t>Statistics is about variation, and </a:t>
            </a:r>
            <a:r>
              <a:rPr lang="en-US" sz="2800" i="1" dirty="0">
                <a:solidFill>
                  <a:schemeClr val="hlink"/>
                </a:solidFill>
              </a:rPr>
              <a:t>R</a:t>
            </a:r>
            <a:r>
              <a:rPr lang="en-US" sz="2800" i="1" baseline="30000" dirty="0">
                <a:solidFill>
                  <a:schemeClr val="hlink"/>
                </a:solidFill>
              </a:rPr>
              <a:t>2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/>
              <a:t>measures the success of the regression model in terms of the fraction of the variation of </a:t>
            </a:r>
            <a:r>
              <a:rPr lang="en-US" sz="2800" i="1" dirty="0"/>
              <a:t>y</a:t>
            </a:r>
            <a:r>
              <a:rPr lang="en-US" sz="2800" dirty="0"/>
              <a:t> accounted for by the regression.</a:t>
            </a:r>
          </a:p>
        </p:txBody>
      </p:sp>
    </p:spTree>
    <p:extLst>
      <p:ext uri="{BB962C8B-B14F-4D97-AF65-F5344CB8AC3E}">
        <p14:creationId xmlns:p14="http://schemas.microsoft.com/office/powerpoint/2010/main" val="4070127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Assumptions and Conditions</a:t>
            </a:r>
          </a:p>
        </p:txBody>
      </p:sp>
      <p:sp>
        <p:nvSpPr>
          <p:cNvPr id="572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330" y="2305878"/>
            <a:ext cx="11396870" cy="4018722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</a:pPr>
            <a:r>
              <a:rPr lang="en-US" sz="2400" b="1" u="sng" dirty="0">
                <a:solidFill>
                  <a:schemeClr val="hlink"/>
                </a:solidFill>
              </a:rPr>
              <a:t>Quantitative Variables Condition:</a:t>
            </a:r>
          </a:p>
          <a:p>
            <a:pPr lvl="1">
              <a:buClr>
                <a:srgbClr val="FF6600"/>
              </a:buClr>
            </a:pPr>
            <a:r>
              <a:rPr lang="en-US" sz="2400" dirty="0"/>
              <a:t>Regression can only be done on two quantitative variables (and not two categorical variables), so make sure to check this condition.</a:t>
            </a:r>
          </a:p>
          <a:p>
            <a:pPr>
              <a:buClr>
                <a:srgbClr val="FF6600"/>
              </a:buClr>
            </a:pPr>
            <a:r>
              <a:rPr lang="en-US" sz="2400" b="1" u="sng" dirty="0">
                <a:solidFill>
                  <a:schemeClr val="hlink"/>
                </a:solidFill>
              </a:rPr>
              <a:t>Straight Enough Condition:</a:t>
            </a:r>
          </a:p>
          <a:p>
            <a:pPr lvl="1"/>
            <a:r>
              <a:rPr lang="en-US" sz="2400" dirty="0"/>
              <a:t>The linear model assumes that the relationship between the variables is linear. </a:t>
            </a:r>
          </a:p>
          <a:p>
            <a:pPr lvl="1"/>
            <a:r>
              <a:rPr lang="en-US" sz="2400" dirty="0"/>
              <a:t>A scatterplot will let you check that the assumption is reasonable.</a:t>
            </a:r>
          </a:p>
        </p:txBody>
      </p:sp>
    </p:spTree>
    <p:extLst>
      <p:ext uri="{BB962C8B-B14F-4D97-AF65-F5344CB8AC3E}">
        <p14:creationId xmlns:p14="http://schemas.microsoft.com/office/powerpoint/2010/main" val="176147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Assumptions and Conditions (cont.)</a:t>
            </a:r>
          </a:p>
        </p:txBody>
      </p:sp>
      <p:sp>
        <p:nvSpPr>
          <p:cNvPr id="574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313" y="2173356"/>
            <a:ext cx="11542643" cy="4227443"/>
          </a:xfrm>
        </p:spPr>
        <p:txBody>
          <a:bodyPr/>
          <a:lstStyle/>
          <a:p>
            <a:r>
              <a:rPr lang="en-US" sz="2800" dirty="0"/>
              <a:t>It’s a good idea to check linearity again </a:t>
            </a:r>
            <a:r>
              <a:rPr lang="en-US" sz="2800" i="1" dirty="0"/>
              <a:t>after</a:t>
            </a:r>
            <a:r>
              <a:rPr lang="en-US" sz="2800" dirty="0"/>
              <a:t> computing the regression when we can examine the residuals. </a:t>
            </a:r>
          </a:p>
          <a:p>
            <a:r>
              <a:rPr lang="en-US" sz="2800" b="1" u="sng" dirty="0">
                <a:solidFill>
                  <a:schemeClr val="hlink"/>
                </a:solidFill>
              </a:rPr>
              <a:t>Does the Plot Thicken? Condition</a:t>
            </a:r>
            <a:r>
              <a:rPr lang="en-US" sz="2800" dirty="0">
                <a:solidFill>
                  <a:schemeClr val="hlink"/>
                </a:solidFill>
              </a:rPr>
              <a:t>:</a:t>
            </a:r>
            <a:r>
              <a:rPr lang="en-US" sz="2800" dirty="0"/>
              <a:t>  </a:t>
            </a:r>
          </a:p>
          <a:p>
            <a:pPr lvl="1"/>
            <a:r>
              <a:rPr lang="en-US" sz="2800" dirty="0"/>
              <a:t>Look at the residual plot -- for the standard deviation of the residuals to summarize the scatter, the residuals should share the same spread.  Check for changing spread in the residual scatterplot.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50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Assumptions and Conditions (cont.)</a:t>
            </a:r>
          </a:p>
        </p:txBody>
      </p:sp>
      <p:sp>
        <p:nvSpPr>
          <p:cNvPr id="575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296" y="1696278"/>
            <a:ext cx="11094990" cy="49165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u="sng" dirty="0">
                <a:solidFill>
                  <a:schemeClr val="hlink"/>
                </a:solidFill>
              </a:rPr>
              <a:t>Outlier Condition: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Watch out for outliers.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Outlying points can dramatically change a regression model.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Outliers can even change the sign of the slope, misleading us about the underlying relationship between the variables.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the data seem to clump or cluster in the scatterplot, that could be a sign of trouble worth looking into further.</a:t>
            </a:r>
          </a:p>
        </p:txBody>
      </p:sp>
    </p:spTree>
    <p:extLst>
      <p:ext uri="{BB962C8B-B14F-4D97-AF65-F5344CB8AC3E}">
        <p14:creationId xmlns:p14="http://schemas.microsoft.com/office/powerpoint/2010/main" val="3349786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Can Go Wrong?</a:t>
            </a:r>
          </a:p>
        </p:txBody>
      </p:sp>
      <p:sp>
        <p:nvSpPr>
          <p:cNvPr id="577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304" y="1600200"/>
            <a:ext cx="11860696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Don’t fit a straight line to a nonlinear relationship.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Beware extraordinary points (</a:t>
            </a:r>
            <a:r>
              <a:rPr lang="en-US" sz="2400" i="1" dirty="0"/>
              <a:t>y</a:t>
            </a:r>
            <a:r>
              <a:rPr lang="en-US" sz="2400" dirty="0"/>
              <a:t>-values that stand off from the linear pattern or extreme </a:t>
            </a:r>
            <a:r>
              <a:rPr lang="en-US" sz="2400" i="1" dirty="0"/>
              <a:t>x</a:t>
            </a:r>
            <a:r>
              <a:rPr lang="en-US" sz="2400" dirty="0"/>
              <a:t>-values).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Don’t extrapolate beyond the data—the linear model may no longer hold outside of the range of the data.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Don’t infer that </a:t>
            </a:r>
            <a:r>
              <a:rPr lang="en-US" sz="2400" i="1" dirty="0"/>
              <a:t>x</a:t>
            </a:r>
            <a:r>
              <a:rPr lang="en-US" sz="2400" dirty="0"/>
              <a:t> causes </a:t>
            </a:r>
            <a:r>
              <a:rPr lang="en-US" sz="2400" i="1" dirty="0"/>
              <a:t>y</a:t>
            </a:r>
            <a:r>
              <a:rPr lang="en-US" sz="2400" dirty="0"/>
              <a:t> just because there is a good linear model for their relationship—association is </a:t>
            </a:r>
            <a:r>
              <a:rPr lang="en-US" sz="2400" i="1" dirty="0"/>
              <a:t>not</a:t>
            </a:r>
            <a:r>
              <a:rPr lang="en-US" sz="2400" dirty="0"/>
              <a:t> causation.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Don’t choose a model based on </a:t>
            </a:r>
            <a:r>
              <a:rPr lang="en-US" sz="2400" i="1" dirty="0"/>
              <a:t>R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alone.</a:t>
            </a:r>
          </a:p>
        </p:txBody>
      </p:sp>
    </p:spTree>
    <p:extLst>
      <p:ext uri="{BB962C8B-B14F-4D97-AF65-F5344CB8AC3E}">
        <p14:creationId xmlns:p14="http://schemas.microsoft.com/office/powerpoint/2010/main" val="195230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Remember, residuals describe the difference between the observed value and the predicted value on the line of best fit. </a:t>
            </a:r>
          </a:p>
          <a:p>
            <a:pPr lvl="1"/>
            <a:r>
              <a:rPr lang="en-US" sz="2800" i="1" dirty="0"/>
              <a:t>It is designed to determine how well the model suits the data.</a:t>
            </a:r>
          </a:p>
          <a:p>
            <a:pPr lvl="1"/>
            <a:r>
              <a:rPr lang="en-US" sz="2800" i="1" dirty="0"/>
              <a:t>Residual Plots can help you determine the effectiveness of the linear regression model.</a:t>
            </a:r>
          </a:p>
        </p:txBody>
      </p:sp>
    </p:spTree>
    <p:extLst>
      <p:ext uri="{BB962C8B-B14F-4D97-AF65-F5344CB8AC3E}">
        <p14:creationId xmlns:p14="http://schemas.microsoft.com/office/powerpoint/2010/main" val="324838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 Plot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0923" y="2195996"/>
            <a:ext cx="6733820" cy="4397403"/>
          </a:xfrm>
        </p:spPr>
      </p:pic>
    </p:spTree>
    <p:extLst>
      <p:ext uri="{BB962C8B-B14F-4D97-AF65-F5344CB8AC3E}">
        <p14:creationId xmlns:p14="http://schemas.microsoft.com/office/powerpoint/2010/main" val="398199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4111" y="1970709"/>
            <a:ext cx="8643776" cy="4681237"/>
          </a:xfrm>
        </p:spPr>
      </p:pic>
    </p:spTree>
    <p:extLst>
      <p:ext uri="{BB962C8B-B14F-4D97-AF65-F5344CB8AC3E}">
        <p14:creationId xmlns:p14="http://schemas.microsoft.com/office/powerpoint/2010/main" val="86057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Residuals Revisited</a:t>
            </a:r>
          </a:p>
        </p:txBody>
      </p:sp>
      <p:sp>
        <p:nvSpPr>
          <p:cNvPr id="532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linear model assumes that the relationship between the two variables is a perfect straight line. The residuals are the part of the data that </a:t>
            </a:r>
            <a:r>
              <a:rPr lang="en-US" sz="2400" i="1" dirty="0"/>
              <a:t>hasn’t</a:t>
            </a:r>
            <a:r>
              <a:rPr lang="en-US" sz="2400" dirty="0"/>
              <a:t> been modeled.</a:t>
            </a:r>
          </a:p>
          <a:p>
            <a:pPr algn="ctr">
              <a:buNone/>
            </a:pPr>
            <a:r>
              <a:rPr lang="en-US" sz="2400" i="1" dirty="0">
                <a:solidFill>
                  <a:schemeClr val="hlink"/>
                </a:solidFill>
              </a:rPr>
              <a:t>Data = Model + Residual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</a:p>
          <a:p>
            <a:pPr>
              <a:buNone/>
            </a:pPr>
            <a:r>
              <a:rPr lang="en-US" sz="2400" dirty="0"/>
              <a:t>or (equivalently) </a:t>
            </a:r>
          </a:p>
          <a:p>
            <a:pPr algn="ctr">
              <a:buNone/>
            </a:pPr>
            <a:r>
              <a:rPr lang="en-US" sz="2400" i="1" dirty="0">
                <a:solidFill>
                  <a:schemeClr val="hlink"/>
                </a:solidFill>
              </a:rPr>
              <a:t>Residual = Data – Model</a:t>
            </a:r>
          </a:p>
          <a:p>
            <a:pPr>
              <a:buNone/>
            </a:pPr>
            <a:r>
              <a:rPr lang="en-US" sz="2400" dirty="0"/>
              <a:t>Or, in symbols,</a:t>
            </a:r>
          </a:p>
          <a:p>
            <a:endParaRPr lang="en-US" dirty="0"/>
          </a:p>
        </p:txBody>
      </p:sp>
      <p:graphicFrame>
        <p:nvGraphicFramePr>
          <p:cNvPr id="532498" name="Object 18"/>
          <p:cNvGraphicFramePr>
            <a:graphicFrameLocks noChangeAspect="1"/>
          </p:cNvGraphicFramePr>
          <p:nvPr/>
        </p:nvGraphicFramePr>
        <p:xfrm>
          <a:off x="5143500" y="5486400"/>
          <a:ext cx="1409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398600" imgH="429480" progId="Equation.DSMT4">
                  <p:embed/>
                </p:oleObj>
              </mc:Choice>
              <mc:Fallback>
                <p:oleObj name="Equation" r:id="rId3" imgW="1398600" imgH="429480" progId="Equation.DSMT4">
                  <p:embed/>
                  <p:pic>
                    <p:nvPicPr>
                      <p:cNvPr id="5324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5486400"/>
                        <a:ext cx="1409700" cy="4445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891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Residuals Revisited (cont.)</a:t>
            </a:r>
          </a:p>
        </p:txBody>
      </p:sp>
      <p:sp>
        <p:nvSpPr>
          <p:cNvPr id="562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Residuals help us to see whether the model makes sense.</a:t>
            </a:r>
          </a:p>
          <a:p>
            <a:r>
              <a:rPr lang="en-US" sz="3200" dirty="0"/>
              <a:t>When a regression model is appropriate, nothing interesting should be left behind.</a:t>
            </a:r>
          </a:p>
          <a:p>
            <a:r>
              <a:rPr lang="en-US" sz="3200" dirty="0"/>
              <a:t>After we fit a regression model, we usually plot the residuals in the hope of finding…nothing.</a:t>
            </a:r>
          </a:p>
        </p:txBody>
      </p:sp>
    </p:spTree>
    <p:extLst>
      <p:ext uri="{BB962C8B-B14F-4D97-AF65-F5344CB8AC3E}">
        <p14:creationId xmlns:p14="http://schemas.microsoft.com/office/powerpoint/2010/main" val="338075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/>
              <a:t>R</a:t>
            </a:r>
            <a:r>
              <a:rPr lang="en-US" sz="3200" i="1" baseline="46000"/>
              <a:t>2</a:t>
            </a:r>
            <a:r>
              <a:rPr lang="en-US" sz="3200"/>
              <a:t>—The Variation Accounted For (cont.)</a:t>
            </a:r>
            <a:endParaRPr lang="en-US" sz="3200" i="1" baseline="46000"/>
          </a:p>
        </p:txBody>
      </p:sp>
      <p:sp>
        <p:nvSpPr>
          <p:cNvPr id="567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712" y="2222287"/>
            <a:ext cx="10554574" cy="427127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If the correlation were 1.0 and the model predicted the </a:t>
            </a:r>
            <a:r>
              <a:rPr lang="en-US" sz="2800" i="1" dirty="0"/>
              <a:t>fat</a:t>
            </a:r>
            <a:r>
              <a:rPr lang="en-US" sz="2800" dirty="0"/>
              <a:t> values perfectly, the residuals would all be zero and have no variation.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As it is, the correlation is 0.83—not perfection.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However, we did see that the model residuals had less variation than total </a:t>
            </a:r>
            <a:r>
              <a:rPr lang="en-US" sz="2600" i="1" dirty="0"/>
              <a:t>fat </a:t>
            </a:r>
            <a:r>
              <a:rPr lang="en-US" sz="2600" dirty="0"/>
              <a:t>alone.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We can determine how much of the variation is accounted for by the model and how much is left in the residuals</a:t>
            </a:r>
            <a:r>
              <a:rPr lang="en-US" sz="2600" i="1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92345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/>
              <a:t>R</a:t>
            </a:r>
            <a:r>
              <a:rPr lang="en-US" sz="3200" i="1" baseline="46000"/>
              <a:t>2</a:t>
            </a:r>
            <a:r>
              <a:rPr lang="en-US" sz="3200"/>
              <a:t>—The Variation Accounted For (cont.)</a:t>
            </a:r>
          </a:p>
        </p:txBody>
      </p:sp>
      <p:sp>
        <p:nvSpPr>
          <p:cNvPr id="568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squared correlation, </a:t>
            </a:r>
            <a:r>
              <a:rPr lang="en-US" sz="2800" i="1" dirty="0">
                <a:solidFill>
                  <a:schemeClr val="hlink"/>
                </a:solidFill>
              </a:rPr>
              <a:t>r</a:t>
            </a:r>
            <a:r>
              <a:rPr lang="en-US" sz="2800" baseline="30000" dirty="0">
                <a:solidFill>
                  <a:schemeClr val="hlink"/>
                </a:solidFill>
              </a:rPr>
              <a:t>2</a:t>
            </a:r>
            <a:r>
              <a:rPr lang="en-US" sz="2800" dirty="0"/>
              <a:t>, gives the fraction of the data’s variance accounted for by the model. </a:t>
            </a:r>
          </a:p>
          <a:p>
            <a:r>
              <a:rPr lang="en-US" sz="2800" dirty="0"/>
              <a:t>Thus, </a:t>
            </a:r>
            <a:r>
              <a:rPr lang="en-US" sz="2800" dirty="0">
                <a:solidFill>
                  <a:schemeClr val="hlink"/>
                </a:solidFill>
              </a:rPr>
              <a:t>1 – </a:t>
            </a:r>
            <a:r>
              <a:rPr lang="en-US" sz="2800" i="1" dirty="0">
                <a:solidFill>
                  <a:schemeClr val="hlink"/>
                </a:solidFill>
              </a:rPr>
              <a:t>r</a:t>
            </a:r>
            <a:r>
              <a:rPr lang="en-US" sz="2800" baseline="30000" dirty="0">
                <a:solidFill>
                  <a:schemeClr val="hlink"/>
                </a:solidFill>
              </a:rPr>
              <a:t>2</a:t>
            </a:r>
            <a:r>
              <a:rPr lang="en-US" sz="2800" dirty="0"/>
              <a:t> is the fraction of the original variance left in the residuals.</a:t>
            </a:r>
          </a:p>
          <a:p>
            <a:r>
              <a:rPr lang="en-US" sz="2800" dirty="0"/>
              <a:t>For the BK model, </a:t>
            </a:r>
            <a:r>
              <a:rPr lang="en-US" sz="2800" i="1" dirty="0"/>
              <a:t>r</a:t>
            </a:r>
            <a:r>
              <a:rPr lang="en-US" sz="2800" i="1" baseline="30000" dirty="0"/>
              <a:t>2 </a:t>
            </a:r>
            <a:r>
              <a:rPr lang="en-US" sz="2800" dirty="0"/>
              <a:t>= 0.83</a:t>
            </a:r>
            <a:r>
              <a:rPr lang="en-US" sz="2800" i="1" baseline="30000" dirty="0"/>
              <a:t>2</a:t>
            </a:r>
            <a:r>
              <a:rPr lang="en-US" sz="2800" baseline="30000" dirty="0"/>
              <a:t> </a:t>
            </a:r>
            <a:r>
              <a:rPr lang="en-US" sz="2800" dirty="0"/>
              <a:t>= 0.69, so 31% of the variability in total </a:t>
            </a:r>
            <a:r>
              <a:rPr lang="en-US" sz="2800" i="1" dirty="0"/>
              <a:t>fat</a:t>
            </a:r>
            <a:r>
              <a:rPr lang="en-US" sz="2800" dirty="0"/>
              <a:t> has been left in the residuals.</a:t>
            </a:r>
          </a:p>
        </p:txBody>
      </p:sp>
    </p:spTree>
    <p:extLst>
      <p:ext uri="{BB962C8B-B14F-4D97-AF65-F5344CB8AC3E}">
        <p14:creationId xmlns:p14="http://schemas.microsoft.com/office/powerpoint/2010/main" val="230720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/>
              <a:t>R</a:t>
            </a:r>
            <a:r>
              <a:rPr lang="en-US" sz="3200" i="1" baseline="46000"/>
              <a:t>2</a:t>
            </a:r>
            <a:r>
              <a:rPr lang="en-US" sz="3200"/>
              <a:t>—The Variation Accounted For (cont.)</a:t>
            </a:r>
          </a:p>
        </p:txBody>
      </p:sp>
      <p:sp>
        <p:nvSpPr>
          <p:cNvPr id="569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712" y="2222287"/>
            <a:ext cx="10554574" cy="4364043"/>
          </a:xfrm>
        </p:spPr>
        <p:txBody>
          <a:bodyPr>
            <a:normAutofit/>
          </a:bodyPr>
          <a:lstStyle/>
          <a:p>
            <a:r>
              <a:rPr lang="en-US" sz="2400" dirty="0"/>
              <a:t>All regression analyses include this statistic, although by tradition, it is written </a:t>
            </a:r>
            <a:r>
              <a:rPr lang="en-US" sz="2400" i="1" dirty="0">
                <a:solidFill>
                  <a:schemeClr val="hlink"/>
                </a:solidFill>
              </a:rPr>
              <a:t>R</a:t>
            </a:r>
            <a:r>
              <a:rPr lang="en-US" sz="2400" i="1" baseline="30000" dirty="0">
                <a:solidFill>
                  <a:schemeClr val="hlink"/>
                </a:solidFill>
              </a:rPr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(pronounced “</a:t>
            </a:r>
            <a:r>
              <a:rPr lang="en-US" sz="2400" i="1" dirty="0"/>
              <a:t>R</a:t>
            </a:r>
            <a:r>
              <a:rPr lang="en-US" sz="2400" dirty="0"/>
              <a:t>-squared”). </a:t>
            </a:r>
          </a:p>
          <a:p>
            <a:r>
              <a:rPr lang="en-US" sz="2400" dirty="0"/>
              <a:t>An </a:t>
            </a:r>
            <a:r>
              <a:rPr lang="en-US" sz="2400" i="1" dirty="0">
                <a:solidFill>
                  <a:schemeClr val="hlink"/>
                </a:solidFill>
              </a:rPr>
              <a:t>R</a:t>
            </a:r>
            <a:r>
              <a:rPr lang="en-US" sz="2400" i="1" baseline="30000" dirty="0">
                <a:solidFill>
                  <a:schemeClr val="hlink"/>
                </a:solidFill>
              </a:rPr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of 0 means that none of the variance in the data is in the model; all of it is still in the residuals.</a:t>
            </a:r>
          </a:p>
          <a:p>
            <a:r>
              <a:rPr lang="en-US" sz="2400" dirty="0"/>
              <a:t>When interpreting a regression model you need to </a:t>
            </a:r>
            <a:r>
              <a:rPr lang="en-US" sz="2400" i="1" dirty="0"/>
              <a:t>Tell</a:t>
            </a:r>
            <a:r>
              <a:rPr lang="en-US" sz="2400" dirty="0"/>
              <a:t> what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i="1" baseline="30000" dirty="0">
                <a:latin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means.</a:t>
            </a:r>
          </a:p>
          <a:p>
            <a:pPr lvl="1"/>
            <a:r>
              <a:rPr lang="en-US" sz="2400" dirty="0"/>
              <a:t>In the BK example, 69% of the variation in total </a:t>
            </a:r>
            <a:r>
              <a:rPr lang="en-US" sz="2400" i="1" dirty="0"/>
              <a:t>fat</a:t>
            </a:r>
            <a:r>
              <a:rPr lang="en-US" sz="2400" dirty="0"/>
              <a:t> is accounted for by variation in the protein content.</a:t>
            </a:r>
          </a:p>
        </p:txBody>
      </p:sp>
    </p:spTree>
    <p:extLst>
      <p:ext uri="{BB962C8B-B14F-4D97-AF65-F5344CB8AC3E}">
        <p14:creationId xmlns:p14="http://schemas.microsoft.com/office/powerpoint/2010/main" val="314047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</TotalTime>
  <Words>811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Century Gothic</vt:lpstr>
      <vt:lpstr>Times New Roman</vt:lpstr>
      <vt:lpstr>Wingdings 2</vt:lpstr>
      <vt:lpstr>Quotable</vt:lpstr>
      <vt:lpstr>Equation</vt:lpstr>
      <vt:lpstr>Ch 7 Part 2 &amp; 3 Support</vt:lpstr>
      <vt:lpstr>Residuals</vt:lpstr>
      <vt:lpstr>Residual Plot</vt:lpstr>
      <vt:lpstr>Residuals</vt:lpstr>
      <vt:lpstr>Residuals Revisited</vt:lpstr>
      <vt:lpstr>Residuals Revisited (cont.)</vt:lpstr>
      <vt:lpstr>R2—The Variation Accounted For (cont.)</vt:lpstr>
      <vt:lpstr>R2—The Variation Accounted For (cont.)</vt:lpstr>
      <vt:lpstr>R2—The Variation Accounted For (cont.)</vt:lpstr>
      <vt:lpstr>How Big Should R2 Be?</vt:lpstr>
      <vt:lpstr>Reporting R2</vt:lpstr>
      <vt:lpstr>Assumptions and Conditions</vt:lpstr>
      <vt:lpstr>Assumptions and Conditions (cont.)</vt:lpstr>
      <vt:lpstr>Assumptions and Conditions (cont.)</vt:lpstr>
      <vt:lpstr>What Can Go Wrong?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7 Part 2 &amp; 3 Support</dc:title>
  <dc:creator>Kim Ballard</dc:creator>
  <cp:lastModifiedBy>Kim Ballard</cp:lastModifiedBy>
  <cp:revision>2</cp:revision>
  <dcterms:created xsi:type="dcterms:W3CDTF">2016-11-14T01:54:58Z</dcterms:created>
  <dcterms:modified xsi:type="dcterms:W3CDTF">2016-11-14T02:09:41Z</dcterms:modified>
</cp:coreProperties>
</file>