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92" r:id="rId4"/>
    <p:sldId id="385" r:id="rId5"/>
    <p:sldId id="395" r:id="rId6"/>
    <p:sldId id="390" r:id="rId7"/>
    <p:sldId id="391" r:id="rId8"/>
    <p:sldId id="392" r:id="rId9"/>
    <p:sldId id="393" r:id="rId10"/>
    <p:sldId id="396" r:id="rId11"/>
    <p:sldId id="397" r:id="rId12"/>
    <p:sldId id="398" r:id="rId13"/>
    <p:sldId id="399" r:id="rId14"/>
    <p:sldId id="400" r:id="rId15"/>
    <p:sldId id="408" r:id="rId16"/>
    <p:sldId id="401" r:id="rId17"/>
    <p:sldId id="402" r:id="rId18"/>
    <p:sldId id="409" r:id="rId19"/>
    <p:sldId id="405" r:id="rId20"/>
    <p:sldId id="410" r:id="rId21"/>
    <p:sldId id="403" r:id="rId22"/>
    <p:sldId id="404" r:id="rId23"/>
    <p:sldId id="406" r:id="rId24"/>
    <p:sldId id="407" r:id="rId25"/>
    <p:sldId id="356" r:id="rId26"/>
    <p:sldId id="2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FF93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2"/>
    <p:restoredTop sz="94595"/>
  </p:normalViewPr>
  <p:slideViewPr>
    <p:cSldViewPr snapToGrid="0" snapToObjects="1">
      <p:cViewPr varScale="1">
        <p:scale>
          <a:sx n="65" d="100"/>
          <a:sy n="65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008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8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2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9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8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4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7F1E-34C2-6440-8CDE-C1ED46C7ED5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1488"/>
            <a:ext cx="9897979" cy="1700470"/>
          </a:xfrm>
        </p:spPr>
        <p:txBody>
          <a:bodyPr>
            <a:normAutofit/>
          </a:bodyPr>
          <a:lstStyle/>
          <a:p>
            <a:r>
              <a:rPr lang="en-US" b="1" dirty="0" smtClean="0"/>
              <a:t>2.2 Circle Up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46416"/>
            <a:ext cx="9144000" cy="857668"/>
          </a:xfrm>
        </p:spPr>
        <p:txBody>
          <a:bodyPr>
            <a:normAutofit/>
          </a:bodyPr>
          <a:lstStyle/>
          <a:p>
            <a:r>
              <a:rPr lang="en-US" sz="4000" b="1" dirty="0"/>
              <a:t>Sampling Methods and Randomization</a:t>
            </a:r>
            <a:endParaRPr lang="en-US" sz="4000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8" y="0"/>
            <a:ext cx="104648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15" y="744566"/>
            <a:ext cx="6352005" cy="60332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775283" y="786063"/>
            <a:ext cx="6240379" cy="705853"/>
          </a:xfrm>
          <a:prstGeom prst="roundRect">
            <a:avLst/>
          </a:prstGeom>
          <a:solidFill>
            <a:srgbClr val="008F0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8" y="0"/>
            <a:ext cx="104648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72" y="663074"/>
            <a:ext cx="9194800" cy="275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88" y="3418974"/>
            <a:ext cx="47117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8" y="0"/>
            <a:ext cx="104648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88" y="711200"/>
            <a:ext cx="93472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8" y="0"/>
            <a:ext cx="104648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42" y="899694"/>
            <a:ext cx="7035800" cy="39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58" y="1293394"/>
            <a:ext cx="18923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92" y="2068094"/>
            <a:ext cx="71247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58" y="2817394"/>
            <a:ext cx="1943100" cy="35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42" y="3566694"/>
            <a:ext cx="7188200" cy="69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58" y="4480425"/>
            <a:ext cx="81026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8" y="0"/>
            <a:ext cx="10464800" cy="71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63" y="891674"/>
            <a:ext cx="6311900" cy="5575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03620" y="2085473"/>
            <a:ext cx="6079959" cy="417095"/>
          </a:xfrm>
          <a:prstGeom prst="roundRect">
            <a:avLst/>
          </a:prstGeom>
          <a:solidFill>
            <a:srgbClr val="7030A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92" y="2289336"/>
            <a:ext cx="1115471" cy="149240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919662" y="2887578"/>
            <a:ext cx="6079959" cy="417095"/>
          </a:xfrm>
          <a:prstGeom prst="roundRect">
            <a:avLst/>
          </a:prstGeom>
          <a:solidFill>
            <a:srgbClr val="0432FF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919662" y="2470483"/>
            <a:ext cx="6079959" cy="417095"/>
          </a:xfrm>
          <a:prstGeom prst="roundRect">
            <a:avLst/>
          </a:prstGeom>
          <a:solidFill>
            <a:srgbClr val="FFFF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903620" y="3288630"/>
            <a:ext cx="6079959" cy="417095"/>
          </a:xfrm>
          <a:prstGeom prst="roundRect">
            <a:avLst/>
          </a:prstGeom>
          <a:solidFill>
            <a:srgbClr val="FF93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911641" y="3697704"/>
            <a:ext cx="6079959" cy="417095"/>
          </a:xfrm>
          <a:prstGeom prst="roundRect">
            <a:avLst/>
          </a:prstGeom>
          <a:solidFill>
            <a:schemeClr val="bg1">
              <a:lumMod val="50000"/>
              <a:alpha val="17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927683" y="4114799"/>
            <a:ext cx="6079959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943725" y="4499809"/>
            <a:ext cx="6079959" cy="417095"/>
          </a:xfrm>
          <a:prstGeom prst="roundRect">
            <a:avLst/>
          </a:prstGeom>
          <a:solidFill>
            <a:srgbClr val="00B0F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943725" y="4900862"/>
            <a:ext cx="6079959" cy="417095"/>
          </a:xfrm>
          <a:prstGeom prst="roundRect">
            <a:avLst/>
          </a:prstGeom>
          <a:solidFill>
            <a:srgbClr val="008F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927683" y="5285872"/>
            <a:ext cx="6079959" cy="417095"/>
          </a:xfrm>
          <a:prstGeom prst="roundRect">
            <a:avLst/>
          </a:prstGeom>
          <a:solidFill>
            <a:srgbClr val="00206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927683" y="5654841"/>
            <a:ext cx="6079959" cy="417095"/>
          </a:xfrm>
          <a:prstGeom prst="roundRect">
            <a:avLst/>
          </a:prstGeom>
          <a:solidFill>
            <a:srgbClr val="92D05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72" y="4499809"/>
            <a:ext cx="1034591" cy="16544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07" y="1650267"/>
            <a:ext cx="1700068" cy="213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8" y="0"/>
            <a:ext cx="104648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15" y="1417053"/>
            <a:ext cx="10263545" cy="2625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30898" y="1475874"/>
            <a:ext cx="9693776" cy="737937"/>
          </a:xfrm>
          <a:prstGeom prst="roundRect">
            <a:avLst/>
          </a:prstGeom>
          <a:solidFill>
            <a:srgbClr val="008F0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4856" y="2326106"/>
            <a:ext cx="10078786" cy="1106905"/>
          </a:xfrm>
          <a:prstGeom prst="roundRect">
            <a:avLst/>
          </a:prstGeom>
          <a:solidFill>
            <a:srgbClr val="7030A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1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8" y="0"/>
            <a:ext cx="104648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10" y="711200"/>
            <a:ext cx="6926878" cy="604075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66168" y="5646822"/>
            <a:ext cx="3435686" cy="577516"/>
          </a:xfrm>
          <a:prstGeom prst="roundRect">
            <a:avLst/>
          </a:prstGeom>
          <a:solidFill>
            <a:srgbClr val="FF930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6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8" y="0"/>
            <a:ext cx="104648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46" y="1497264"/>
            <a:ext cx="9023685" cy="406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69" y="2024314"/>
            <a:ext cx="1714500" cy="36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47" y="2576764"/>
            <a:ext cx="7996990" cy="4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69" y="3078414"/>
            <a:ext cx="16891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8" y="0"/>
            <a:ext cx="10464800" cy="71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63" y="891674"/>
            <a:ext cx="6311900" cy="5575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 rot="5400000">
            <a:off x="1724524" y="3834064"/>
            <a:ext cx="4267200" cy="417095"/>
          </a:xfrm>
          <a:prstGeom prst="roundRect">
            <a:avLst/>
          </a:prstGeom>
          <a:solidFill>
            <a:srgbClr val="7030A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96" y="1652336"/>
            <a:ext cx="1115471" cy="149240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 rot="5400000">
            <a:off x="2712784" y="3858127"/>
            <a:ext cx="4411582" cy="417095"/>
          </a:xfrm>
          <a:prstGeom prst="roundRect">
            <a:avLst/>
          </a:prstGeom>
          <a:solidFill>
            <a:srgbClr val="0432FF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5400000">
            <a:off x="2215813" y="3826042"/>
            <a:ext cx="4347411" cy="417095"/>
          </a:xfrm>
          <a:prstGeom prst="roundRect">
            <a:avLst/>
          </a:prstGeom>
          <a:solidFill>
            <a:srgbClr val="FFFF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5400000">
            <a:off x="3300325" y="3858126"/>
            <a:ext cx="4347411" cy="417095"/>
          </a:xfrm>
          <a:prstGeom prst="roundRect">
            <a:avLst/>
          </a:prstGeom>
          <a:solidFill>
            <a:srgbClr val="FF93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5400000">
            <a:off x="3856285" y="3874169"/>
            <a:ext cx="4315326" cy="417095"/>
          </a:xfrm>
          <a:prstGeom prst="roundRect">
            <a:avLst/>
          </a:prstGeom>
          <a:solidFill>
            <a:schemeClr val="bg1">
              <a:lumMod val="50000"/>
              <a:alpha val="17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5400000">
            <a:off x="4370051" y="3858128"/>
            <a:ext cx="4315329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5400000">
            <a:off x="4966867" y="3826042"/>
            <a:ext cx="4251157" cy="417095"/>
          </a:xfrm>
          <a:prstGeom prst="roundRect">
            <a:avLst/>
          </a:prstGeom>
          <a:solidFill>
            <a:srgbClr val="00B0F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5400000">
            <a:off x="5542961" y="3826042"/>
            <a:ext cx="4219073" cy="417095"/>
          </a:xfrm>
          <a:prstGeom prst="roundRect">
            <a:avLst/>
          </a:prstGeom>
          <a:solidFill>
            <a:srgbClr val="008F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5400000">
            <a:off x="5997904" y="3850107"/>
            <a:ext cx="4267203" cy="417095"/>
          </a:xfrm>
          <a:prstGeom prst="roundRect">
            <a:avLst/>
          </a:prstGeom>
          <a:solidFill>
            <a:srgbClr val="00206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5400000">
            <a:off x="6482511" y="3826044"/>
            <a:ext cx="4347411" cy="417095"/>
          </a:xfrm>
          <a:prstGeom prst="roundRect">
            <a:avLst/>
          </a:prstGeom>
          <a:solidFill>
            <a:srgbClr val="92D05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72" y="4499809"/>
            <a:ext cx="1034591" cy="16544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07" y="1650267"/>
            <a:ext cx="1700068" cy="213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8" y="0"/>
            <a:ext cx="10464800" cy="71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89" y="951499"/>
            <a:ext cx="9295790" cy="104340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62371" y="951499"/>
            <a:ext cx="9324808" cy="1026694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89" y="2235203"/>
            <a:ext cx="5237748" cy="7301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89" y="2965398"/>
            <a:ext cx="4419600" cy="1117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80" y="2072390"/>
            <a:ext cx="3491761" cy="436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84" y="4142874"/>
            <a:ext cx="4178300" cy="901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57" y="5188953"/>
            <a:ext cx="6261100" cy="317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74" y="5650832"/>
            <a:ext cx="17272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27" y="928437"/>
            <a:ext cx="10708106" cy="406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8" y="0"/>
            <a:ext cx="10464800" cy="71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63" y="891674"/>
            <a:ext cx="6311900" cy="557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18" y="1371354"/>
            <a:ext cx="1115471" cy="149240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 rot="5400000">
            <a:off x="4730996" y="2101516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5400000">
            <a:off x="6336627" y="2101516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5400000">
            <a:off x="7942258" y="2101516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5400000">
            <a:off x="4155818" y="2486533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5400000">
            <a:off x="5828742" y="2486534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 rot="5400000">
            <a:off x="7439124" y="2486534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5400000">
            <a:off x="3616070" y="2885916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 rot="5400000">
            <a:off x="5268350" y="2885916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5400000">
            <a:off x="6918401" y="2885916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rot="5400000">
            <a:off x="8566225" y="2885917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5400000">
            <a:off x="4732528" y="3278269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5400000">
            <a:off x="4181730" y="3663285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5400000">
            <a:off x="3618444" y="4078710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 rot="5400000">
            <a:off x="6320771" y="3278269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rot="5400000">
            <a:off x="5828742" y="3663285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 rot="5400000">
            <a:off x="5305895" y="4048302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 rot="5400000">
            <a:off x="4742608" y="4433319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5400000">
            <a:off x="4203232" y="4840037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 rot="5400000">
            <a:off x="3616069" y="5225054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 rot="5400000">
            <a:off x="7942257" y="3278269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 rot="5400000">
            <a:off x="7425567" y="3663285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 rot="5400000">
            <a:off x="6872360" y="4078710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 rot="5400000">
            <a:off x="6365730" y="4433320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5400000">
            <a:off x="5819367" y="4818336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5400000">
            <a:off x="5305895" y="5281214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5400000">
            <a:off x="4730717" y="5610071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rot="5400000">
            <a:off x="8438824" y="4078710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rot="5400000">
            <a:off x="7949119" y="4433319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5400000">
            <a:off x="7476334" y="4840080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 rot="5400000">
            <a:off x="6889170" y="5225055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 rot="5400000">
            <a:off x="6320771" y="5679941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72" y="4499809"/>
            <a:ext cx="1034591" cy="165443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07" y="1650267"/>
            <a:ext cx="1700068" cy="2131471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 rot="5400000">
            <a:off x="8472444" y="5233587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5400000">
            <a:off x="7959610" y="5612389"/>
            <a:ext cx="385016" cy="417095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2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8" y="0"/>
            <a:ext cx="104648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52" y="849563"/>
            <a:ext cx="8661400" cy="63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52" y="1622926"/>
            <a:ext cx="8496300" cy="64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95" y="2408989"/>
            <a:ext cx="5600700" cy="33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52" y="3158289"/>
            <a:ext cx="7759700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95" y="3793289"/>
            <a:ext cx="1917700" cy="330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94455" y="775036"/>
            <a:ext cx="8651650" cy="732922"/>
          </a:xfrm>
          <a:prstGeom prst="roundRect">
            <a:avLst/>
          </a:prstGeom>
          <a:solidFill>
            <a:srgbClr val="7030A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5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8" y="0"/>
            <a:ext cx="104648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26" y="711200"/>
            <a:ext cx="833120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52" y="5162550"/>
            <a:ext cx="8547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8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8" y="0"/>
            <a:ext cx="104648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26" y="1632952"/>
            <a:ext cx="10368362" cy="218506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22792" y="1876926"/>
            <a:ext cx="8218513" cy="304800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34560" y="1897982"/>
            <a:ext cx="10015229" cy="604586"/>
            <a:chOff x="1334560" y="1897982"/>
            <a:chExt cx="10015229" cy="604586"/>
          </a:xfrm>
        </p:grpSpPr>
        <p:sp>
          <p:nvSpPr>
            <p:cNvPr id="5" name="Rounded Rectangle 4"/>
            <p:cNvSpPr/>
            <p:nvPr/>
          </p:nvSpPr>
          <p:spPr>
            <a:xfrm>
              <a:off x="1334560" y="2226845"/>
              <a:ext cx="9397608" cy="275723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657347" y="1897982"/>
              <a:ext cx="1692442" cy="331871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438833" y="2571751"/>
            <a:ext cx="9983145" cy="347912"/>
          </a:xfrm>
          <a:prstGeom prst="roundRect">
            <a:avLst/>
          </a:prstGeom>
          <a:solidFill>
            <a:srgbClr val="FF930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8" y="0"/>
            <a:ext cx="104648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21" y="711200"/>
            <a:ext cx="8928100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21" y="5015832"/>
            <a:ext cx="8140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review what we’ve covered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51021" y="1145260"/>
            <a:ext cx="10515600" cy="5056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is a convenience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C000"/>
                </a:solidFill>
              </a:rPr>
              <a:t>What is a subjective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 volunteer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a simple random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What is a stratified random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is a cluster and a cluster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C000"/>
                </a:solidFill>
              </a:rPr>
              <a:t>What is a systematic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B050"/>
                </a:solidFill>
              </a:rPr>
              <a:t>What is the difference between a parameter and a statistic?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8" y="1743462"/>
            <a:ext cx="10515600" cy="326744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0432FF"/>
                </a:solidFill>
              </a:rPr>
              <a:t>Mathia</a:t>
            </a:r>
            <a:r>
              <a:rPr lang="en-US" sz="6000" b="1" dirty="0" smtClean="0">
                <a:solidFill>
                  <a:srgbClr val="0432FF"/>
                </a:solidFill>
              </a:rPr>
              <a:t> time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>
                <a:solidFill>
                  <a:srgbClr val="008F00"/>
                </a:solidFill>
              </a:rPr>
              <a:t>Keep your notes and </a:t>
            </a:r>
            <a:r>
              <a:rPr lang="en-US" sz="6000" b="1" dirty="0" err="1" smtClean="0">
                <a:solidFill>
                  <a:srgbClr val="008F00"/>
                </a:solidFill>
              </a:rPr>
              <a:t>Mathia</a:t>
            </a:r>
            <a:r>
              <a:rPr lang="en-US" sz="6000" b="1" dirty="0" smtClean="0">
                <a:solidFill>
                  <a:srgbClr val="008F00"/>
                </a:solidFill>
              </a:rPr>
              <a:t> notebook out.</a:t>
            </a:r>
            <a:endParaRPr lang="en-US" sz="6000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review what we’ve covered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975398"/>
            <a:ext cx="10515600" cy="5056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is a characteristic of interest?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C000"/>
                </a:solidFill>
              </a:rPr>
              <a:t>What is a sample survey?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 random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a biased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What is an observational study?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is an experiment?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C000"/>
                </a:solidFill>
              </a:rPr>
              <a:t>What is a treatment?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an experimental unit?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confounding?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6" y="16042"/>
            <a:ext cx="10780294" cy="644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6" y="612275"/>
            <a:ext cx="10756900" cy="3086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53" y="3650013"/>
            <a:ext cx="9918700" cy="130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53" y="4892173"/>
            <a:ext cx="9677400" cy="18415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26553" y="660637"/>
            <a:ext cx="10035005" cy="670858"/>
            <a:chOff x="1226553" y="660637"/>
            <a:chExt cx="10035005" cy="670858"/>
          </a:xfrm>
        </p:grpSpPr>
        <p:sp>
          <p:nvSpPr>
            <p:cNvPr id="7" name="Rounded Rectangle 6"/>
            <p:cNvSpPr/>
            <p:nvPr/>
          </p:nvSpPr>
          <p:spPr>
            <a:xfrm>
              <a:off x="1241257" y="1058778"/>
              <a:ext cx="6057902" cy="272717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226553" y="660637"/>
              <a:ext cx="10035005" cy="382100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87114" y="2623211"/>
            <a:ext cx="10266949" cy="1082515"/>
            <a:chOff x="-370183" y="1508649"/>
            <a:chExt cx="10060633" cy="1082515"/>
          </a:xfrm>
        </p:grpSpPr>
        <p:sp>
          <p:nvSpPr>
            <p:cNvPr id="10" name="Rounded Rectangle 9"/>
            <p:cNvSpPr/>
            <p:nvPr/>
          </p:nvSpPr>
          <p:spPr>
            <a:xfrm>
              <a:off x="-370183" y="1885310"/>
              <a:ext cx="9934875" cy="705854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129256" y="1508649"/>
              <a:ext cx="7561194" cy="328535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1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6" y="16042"/>
            <a:ext cx="10780294" cy="644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6" y="612275"/>
            <a:ext cx="10756900" cy="30861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26553" y="660637"/>
            <a:ext cx="10035005" cy="670858"/>
            <a:chOff x="1226553" y="660637"/>
            <a:chExt cx="10035005" cy="670858"/>
          </a:xfrm>
        </p:grpSpPr>
        <p:sp>
          <p:nvSpPr>
            <p:cNvPr id="7" name="Rounded Rectangle 6"/>
            <p:cNvSpPr/>
            <p:nvPr/>
          </p:nvSpPr>
          <p:spPr>
            <a:xfrm>
              <a:off x="1241257" y="1058778"/>
              <a:ext cx="6057902" cy="272717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226553" y="660637"/>
              <a:ext cx="10035005" cy="382100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87114" y="2623211"/>
            <a:ext cx="10266949" cy="1082515"/>
            <a:chOff x="-370183" y="1508649"/>
            <a:chExt cx="10060633" cy="1082515"/>
          </a:xfrm>
        </p:grpSpPr>
        <p:sp>
          <p:nvSpPr>
            <p:cNvPr id="10" name="Rounded Rectangle 9"/>
            <p:cNvSpPr/>
            <p:nvPr/>
          </p:nvSpPr>
          <p:spPr>
            <a:xfrm>
              <a:off x="-370183" y="1885310"/>
              <a:ext cx="9934875" cy="705854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129256" y="1508649"/>
              <a:ext cx="7561194" cy="328535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4" y="3875162"/>
            <a:ext cx="10236200" cy="736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4" y="4947652"/>
            <a:ext cx="457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6" y="16042"/>
            <a:ext cx="10780294" cy="644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53" y="917742"/>
            <a:ext cx="9613900" cy="4445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79550" y="1125858"/>
            <a:ext cx="7872997" cy="1360668"/>
            <a:chOff x="1226553" y="660636"/>
            <a:chExt cx="7872997" cy="1360668"/>
          </a:xfrm>
        </p:grpSpPr>
        <p:sp>
          <p:nvSpPr>
            <p:cNvPr id="5" name="Rounded Rectangle 4"/>
            <p:cNvSpPr/>
            <p:nvPr/>
          </p:nvSpPr>
          <p:spPr>
            <a:xfrm>
              <a:off x="1273341" y="1716505"/>
              <a:ext cx="1457494" cy="304799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226553" y="660636"/>
              <a:ext cx="7872997" cy="1007741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487572" y="2577669"/>
            <a:ext cx="6276807" cy="1513068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39445" y="4133753"/>
            <a:ext cx="6180555" cy="1208268"/>
          </a:xfrm>
          <a:prstGeom prst="roundRect">
            <a:avLst/>
          </a:prstGeom>
          <a:solidFill>
            <a:srgbClr val="0432FF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6" y="16042"/>
            <a:ext cx="10780294" cy="644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6" y="596468"/>
            <a:ext cx="9063789" cy="4043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46" y="4655671"/>
            <a:ext cx="7722938" cy="21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6" y="16042"/>
            <a:ext cx="10780294" cy="644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11" y="660637"/>
            <a:ext cx="7704889" cy="3692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8" y="4541641"/>
            <a:ext cx="7340600" cy="19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88" y="0"/>
            <a:ext cx="10464800" cy="71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53" y="1223210"/>
            <a:ext cx="9144000" cy="151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53" y="3246521"/>
            <a:ext cx="8674100" cy="1295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15909" y="1219200"/>
            <a:ext cx="8971880" cy="705853"/>
          </a:xfrm>
          <a:prstGeom prst="roundRect">
            <a:avLst/>
          </a:prstGeom>
          <a:solidFill>
            <a:srgbClr val="7030A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13976</TotalTime>
  <Words>130</Words>
  <Application>Microsoft Office PowerPoint</Application>
  <PresentationFormat>Widescreen</PresentationFormat>
  <Paragraphs>22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Mangal</vt:lpstr>
      <vt:lpstr>Office Theme</vt:lpstr>
      <vt:lpstr>2.2 Circle Up</vt:lpstr>
      <vt:lpstr>PowerPoint Presentation</vt:lpstr>
      <vt:lpstr>Let’s review what we’ve covered…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review what we’ve covered…</vt:lpstr>
      <vt:lpstr>Mathia time  Keep your notes and Mathia notebook out.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Recharge it!</dc:title>
  <dc:creator>Marie Stevenson</dc:creator>
  <cp:lastModifiedBy>Stevenson, Marie (mstevenson@psusd.us)</cp:lastModifiedBy>
  <cp:revision>97</cp:revision>
  <dcterms:created xsi:type="dcterms:W3CDTF">2017-08-13T04:44:42Z</dcterms:created>
  <dcterms:modified xsi:type="dcterms:W3CDTF">2017-08-30T22:57:08Z</dcterms:modified>
</cp:coreProperties>
</file>