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356" r:id="rId4"/>
    <p:sldId id="385" r:id="rId5"/>
    <p:sldId id="415" r:id="rId6"/>
    <p:sldId id="416" r:id="rId7"/>
    <p:sldId id="417" r:id="rId8"/>
    <p:sldId id="418" r:id="rId9"/>
    <p:sldId id="420" r:id="rId10"/>
    <p:sldId id="421" r:id="rId11"/>
    <p:sldId id="422" r:id="rId12"/>
    <p:sldId id="423" r:id="rId13"/>
    <p:sldId id="424" r:id="rId14"/>
    <p:sldId id="426" r:id="rId15"/>
    <p:sldId id="427" r:id="rId16"/>
    <p:sldId id="425" r:id="rId17"/>
    <p:sldId id="430" r:id="rId18"/>
    <p:sldId id="431" r:id="rId19"/>
    <p:sldId id="292" r:id="rId20"/>
    <p:sldId id="412" r:id="rId21"/>
    <p:sldId id="433" r:id="rId22"/>
    <p:sldId id="434" r:id="rId23"/>
    <p:sldId id="435" r:id="rId24"/>
    <p:sldId id="438" r:id="rId25"/>
    <p:sldId id="436" r:id="rId26"/>
    <p:sldId id="439" r:id="rId27"/>
    <p:sldId id="413" r:id="rId28"/>
    <p:sldId id="414" r:id="rId29"/>
    <p:sldId id="432" r:id="rId30"/>
    <p:sldId id="26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  <a:srgbClr val="008F00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33"/>
    <p:restoredTop sz="94595"/>
  </p:normalViewPr>
  <p:slideViewPr>
    <p:cSldViewPr snapToGrid="0" snapToObjects="1">
      <p:cViewPr>
        <p:scale>
          <a:sx n="80" d="100"/>
          <a:sy n="80" d="100"/>
        </p:scale>
        <p:origin x="280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008F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7F1E-34C2-6440-8CDE-C1ED46C7ED5D}" type="datetimeFigureOut">
              <a:rPr lang="en-US" smtClean="0"/>
              <a:t>8/31/17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253B-4C11-4647-83A4-6697C042E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1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7F1E-34C2-6440-8CDE-C1ED46C7ED5D}" type="datetimeFigureOut">
              <a:rPr lang="en-US" smtClean="0"/>
              <a:t>8/31/17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253B-4C11-4647-83A4-6697C042E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03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7F1E-34C2-6440-8CDE-C1ED46C7ED5D}" type="datetimeFigureOut">
              <a:rPr lang="en-US" smtClean="0"/>
              <a:t>8/31/17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253B-4C11-4647-83A4-6697C042E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6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7F1E-34C2-6440-8CDE-C1ED46C7ED5D}" type="datetimeFigureOut">
              <a:rPr lang="en-US" smtClean="0"/>
              <a:t>8/31/17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253B-4C11-4647-83A4-6697C042E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484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7F1E-34C2-6440-8CDE-C1ED46C7ED5D}" type="datetimeFigureOut">
              <a:rPr lang="en-US" smtClean="0"/>
              <a:t>8/31/17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253B-4C11-4647-83A4-6697C042E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21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7F1E-34C2-6440-8CDE-C1ED46C7ED5D}" type="datetimeFigureOut">
              <a:rPr lang="en-US" smtClean="0"/>
              <a:t>8/31/17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253B-4C11-4647-83A4-6697C042E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98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7F1E-34C2-6440-8CDE-C1ED46C7ED5D}" type="datetimeFigureOut">
              <a:rPr lang="en-US" smtClean="0"/>
              <a:t>8/31/17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253B-4C11-4647-83A4-6697C042E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17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7F1E-34C2-6440-8CDE-C1ED46C7ED5D}" type="datetimeFigureOut">
              <a:rPr lang="en-US" smtClean="0"/>
              <a:t>8/31/17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253B-4C11-4647-83A4-6697C042E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83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7F1E-34C2-6440-8CDE-C1ED46C7ED5D}" type="datetimeFigureOut">
              <a:rPr lang="en-US" smtClean="0"/>
              <a:t>8/31/17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253B-4C11-4647-83A4-6697C042E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57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7F1E-34C2-6440-8CDE-C1ED46C7ED5D}" type="datetimeFigureOut">
              <a:rPr lang="en-US" smtClean="0"/>
              <a:t>8/31/17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253B-4C11-4647-83A4-6697C042E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396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47F1E-34C2-6440-8CDE-C1ED46C7ED5D}" type="datetimeFigureOut">
              <a:rPr lang="en-US" smtClean="0"/>
              <a:t>8/31/17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8253B-4C11-4647-83A4-6697C042E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42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47F1E-34C2-6440-8CDE-C1ED46C7ED5D}" type="datetimeFigureOut">
              <a:rPr lang="en-US" smtClean="0"/>
              <a:t>8/31/17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8253B-4C11-4647-83A4-6697C042E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9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56.png"/><Relationship Id="rId7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6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31488"/>
            <a:ext cx="9897979" cy="1700470"/>
          </a:xfrm>
        </p:spPr>
        <p:txBody>
          <a:bodyPr>
            <a:normAutofit/>
          </a:bodyPr>
          <a:lstStyle/>
          <a:p>
            <a:r>
              <a:rPr lang="en-US" b="1" dirty="0" smtClean="0"/>
              <a:t>2.3 Sleep Tight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46416"/>
            <a:ext cx="9144000" cy="1155784"/>
          </a:xfrm>
        </p:spPr>
        <p:txBody>
          <a:bodyPr>
            <a:normAutofit lnSpcReduction="10000"/>
          </a:bodyPr>
          <a:lstStyle/>
          <a:p>
            <a:r>
              <a:rPr lang="en-US" sz="4000" b="1" dirty="0"/>
              <a:t>Using Confidence Intervals to </a:t>
            </a:r>
            <a:r>
              <a:rPr lang="en-US" sz="4000" b="1" dirty="0" smtClean="0"/>
              <a:t>Estimate Unknown </a:t>
            </a:r>
            <a:r>
              <a:rPr lang="en-US" sz="4000" b="1" dirty="0"/>
              <a:t>Population Means</a:t>
            </a:r>
            <a:endParaRPr lang="en-US" sz="4000" b="1" dirty="0">
              <a:solidFill>
                <a:srgbClr val="008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62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11" y="-1"/>
            <a:ext cx="10756901" cy="6979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050" y="1111250"/>
            <a:ext cx="9236364" cy="460375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381250" y="3948911"/>
            <a:ext cx="7691438" cy="1008852"/>
          </a:xfrm>
          <a:prstGeom prst="roundRect">
            <a:avLst/>
          </a:prstGeom>
          <a:solidFill>
            <a:srgbClr val="0432FF">
              <a:alpha val="1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000624" y="2929736"/>
            <a:ext cx="3014663" cy="1008852"/>
          </a:xfrm>
          <a:prstGeom prst="roundRect">
            <a:avLst/>
          </a:prstGeom>
          <a:solidFill>
            <a:srgbClr val="FFFF00">
              <a:alpha val="1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20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11" y="-1"/>
            <a:ext cx="10756901" cy="6979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088" y="842963"/>
            <a:ext cx="7632700" cy="3187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325" y="1389062"/>
            <a:ext cx="3238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9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11" y="-1"/>
            <a:ext cx="10756901" cy="6979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25" y="612180"/>
            <a:ext cx="7613650" cy="313503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247900" y="3753476"/>
            <a:ext cx="6565900" cy="2862378"/>
            <a:chOff x="2247900" y="3753476"/>
            <a:chExt cx="6565900" cy="286237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0" y="3753476"/>
              <a:ext cx="6451600" cy="54329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7900" y="4325160"/>
              <a:ext cx="6565900" cy="22906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319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11" y="-1"/>
            <a:ext cx="10756901" cy="6979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36" y="847726"/>
            <a:ext cx="8825071" cy="465296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323976" y="897732"/>
            <a:ext cx="8548686" cy="602456"/>
            <a:chOff x="185738" y="1800225"/>
            <a:chExt cx="8548686" cy="602456"/>
          </a:xfrm>
          <a:solidFill>
            <a:srgbClr val="0432FF">
              <a:alpha val="12000"/>
            </a:srgbClr>
          </a:solidFill>
        </p:grpSpPr>
        <p:sp>
          <p:nvSpPr>
            <p:cNvPr id="5" name="Rounded Rectangle 4"/>
            <p:cNvSpPr/>
            <p:nvPr/>
          </p:nvSpPr>
          <p:spPr>
            <a:xfrm>
              <a:off x="185738" y="2108204"/>
              <a:ext cx="3619499" cy="294477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23837" y="1800225"/>
              <a:ext cx="8510587" cy="330993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281112" y="1209677"/>
            <a:ext cx="8548688" cy="590548"/>
            <a:chOff x="571500" y="2228851"/>
            <a:chExt cx="8548688" cy="590548"/>
          </a:xfrm>
          <a:solidFill>
            <a:srgbClr val="FFFF00">
              <a:alpha val="12000"/>
            </a:srgbClr>
          </a:solidFill>
        </p:grpSpPr>
        <p:sp>
          <p:nvSpPr>
            <p:cNvPr id="8" name="Rounded Rectangle 7"/>
            <p:cNvSpPr/>
            <p:nvPr/>
          </p:nvSpPr>
          <p:spPr>
            <a:xfrm>
              <a:off x="571500" y="2508255"/>
              <a:ext cx="7548563" cy="31114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210050" y="2228851"/>
              <a:ext cx="4910138" cy="261937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1571625" y="3364707"/>
            <a:ext cx="8201026" cy="664368"/>
          </a:xfrm>
          <a:prstGeom prst="roundRect">
            <a:avLst/>
          </a:prstGeom>
          <a:solidFill>
            <a:srgbClr val="FF9300">
              <a:alpha val="1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595437" y="4060032"/>
            <a:ext cx="8201026" cy="664368"/>
          </a:xfrm>
          <a:prstGeom prst="roundRect">
            <a:avLst/>
          </a:prstGeom>
          <a:solidFill>
            <a:srgbClr val="008F00">
              <a:alpha val="1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581150" y="4788694"/>
            <a:ext cx="8201026" cy="664368"/>
          </a:xfrm>
          <a:prstGeom prst="roundRect">
            <a:avLst/>
          </a:prstGeom>
          <a:solidFill>
            <a:srgbClr val="7030A0">
              <a:alpha val="1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11" y="-1"/>
            <a:ext cx="10756901" cy="6979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361" y="697908"/>
            <a:ext cx="5118100" cy="4038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237" y="1598863"/>
            <a:ext cx="6870700" cy="355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995" y="3228474"/>
            <a:ext cx="6769100" cy="30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995" y="4775945"/>
            <a:ext cx="70104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13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11" y="-1"/>
            <a:ext cx="10756901" cy="6979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921" y="874962"/>
            <a:ext cx="8692816" cy="7178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905" y="2014620"/>
            <a:ext cx="8947474" cy="233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09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11" y="-1"/>
            <a:ext cx="10756901" cy="6979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574" y="697908"/>
            <a:ext cx="8750300" cy="647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248" y="1345608"/>
            <a:ext cx="7531100" cy="685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171" y="2231859"/>
            <a:ext cx="7696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2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11" y="-1"/>
            <a:ext cx="10756901" cy="6979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574" y="697908"/>
            <a:ext cx="8750300" cy="647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24" y="1345608"/>
            <a:ext cx="8280400" cy="381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2235200"/>
            <a:ext cx="8115300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83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11" y="-1"/>
            <a:ext cx="10756901" cy="6979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574" y="697908"/>
            <a:ext cx="8750300" cy="647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673" y="1345608"/>
            <a:ext cx="7200900" cy="63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721" y="2231858"/>
            <a:ext cx="80391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9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80303"/>
            <a:ext cx="10515600" cy="1325563"/>
          </a:xfrm>
        </p:spPr>
        <p:txBody>
          <a:bodyPr/>
          <a:lstStyle/>
          <a:p>
            <a:r>
              <a:rPr lang="en-US" b="1" dirty="0" smtClean="0"/>
              <a:t>Let’s review what we’ve covered THUS far</a:t>
            </a:r>
            <a:r>
              <a:rPr lang="mr-IN" b="1" dirty="0" smtClean="0"/>
              <a:t>…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975398"/>
            <a:ext cx="10515600" cy="50564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7030A0"/>
                </a:solidFill>
              </a:rPr>
              <a:t>What is a population proportion?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FFC000"/>
                </a:solidFill>
              </a:rPr>
              <a:t>What is a sample proportion?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008F00"/>
                </a:solidFill>
              </a:rPr>
              <a:t>What is a sampling distribution?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0432FF"/>
                </a:solidFill>
              </a:rPr>
              <a:t>What is the formula to calculate the standard deviation of a sampling distribution?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FF0000"/>
                </a:solidFill>
              </a:rPr>
              <a:t>What is a confidence interval?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7030A0"/>
                </a:solidFill>
              </a:rPr>
              <a:t>What is a 68% confidence interval?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FFC000"/>
                </a:solidFill>
              </a:rPr>
              <a:t>What is a 95% confidence interval?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008F00"/>
                </a:solidFill>
              </a:rPr>
              <a:t>What is a 99.7% confidence </a:t>
            </a:r>
            <a:r>
              <a:rPr lang="en-US" sz="3000" smtClean="0">
                <a:solidFill>
                  <a:srgbClr val="008F00"/>
                </a:solidFill>
              </a:rPr>
              <a:t>interval?</a:t>
            </a:r>
            <a:endParaRPr lang="en-US" sz="3000" dirty="0" smtClean="0">
              <a:solidFill>
                <a:srgbClr val="008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93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0" y="533400"/>
            <a:ext cx="9677400" cy="508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53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52" y="0"/>
            <a:ext cx="10210800" cy="622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802" y="622300"/>
            <a:ext cx="9232900" cy="2019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802" y="2784475"/>
            <a:ext cx="9144000" cy="27178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542462" y="622301"/>
            <a:ext cx="5644150" cy="920749"/>
            <a:chOff x="1566860" y="2479680"/>
            <a:chExt cx="5644150" cy="920749"/>
          </a:xfrm>
          <a:solidFill>
            <a:srgbClr val="FF0000">
              <a:alpha val="12000"/>
            </a:srgbClr>
          </a:solidFill>
        </p:grpSpPr>
        <p:sp>
          <p:nvSpPr>
            <p:cNvPr id="7" name="Rounded Rectangle 6"/>
            <p:cNvSpPr/>
            <p:nvPr/>
          </p:nvSpPr>
          <p:spPr>
            <a:xfrm>
              <a:off x="1600199" y="2479680"/>
              <a:ext cx="5610811" cy="635000"/>
            </a:xfrm>
            <a:prstGeom prst="roundRect">
              <a:avLst/>
            </a:prstGeom>
            <a:solidFill>
              <a:srgbClr val="FF0000">
                <a:alpha val="25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566860" y="3143252"/>
              <a:ext cx="1757949" cy="257177"/>
            </a:xfrm>
            <a:prstGeom prst="roundRect">
              <a:avLst/>
            </a:prstGeom>
            <a:solidFill>
              <a:srgbClr val="FF0000">
                <a:alpha val="25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561514" y="1266823"/>
            <a:ext cx="5339349" cy="561978"/>
            <a:chOff x="1561514" y="1266823"/>
            <a:chExt cx="5339349" cy="561978"/>
          </a:xfrm>
        </p:grpSpPr>
        <p:sp>
          <p:nvSpPr>
            <p:cNvPr id="9" name="Rounded Rectangle 8"/>
            <p:cNvSpPr/>
            <p:nvPr/>
          </p:nvSpPr>
          <p:spPr>
            <a:xfrm>
              <a:off x="3337927" y="1266823"/>
              <a:ext cx="3562936" cy="276227"/>
            </a:xfrm>
            <a:prstGeom prst="roundRect">
              <a:avLst/>
            </a:prstGeom>
            <a:solidFill>
              <a:srgbClr val="0432FF">
                <a:alpha val="25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561514" y="1562099"/>
              <a:ext cx="4324936" cy="266702"/>
            </a:xfrm>
            <a:prstGeom prst="roundRect">
              <a:avLst/>
            </a:prstGeom>
            <a:solidFill>
              <a:srgbClr val="0432FF">
                <a:alpha val="25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1652001" y="2876549"/>
            <a:ext cx="8963612" cy="966789"/>
          </a:xfrm>
          <a:prstGeom prst="roundRect">
            <a:avLst/>
          </a:prstGeom>
          <a:solidFill>
            <a:srgbClr val="008F00">
              <a:alpha val="2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618664" y="3943350"/>
            <a:ext cx="8835025" cy="900113"/>
            <a:chOff x="1618664" y="3943350"/>
            <a:chExt cx="8835025" cy="900113"/>
          </a:xfrm>
          <a:solidFill>
            <a:srgbClr val="FFFF00">
              <a:alpha val="40000"/>
            </a:srgbClr>
          </a:solidFill>
        </p:grpSpPr>
        <p:sp>
          <p:nvSpPr>
            <p:cNvPr id="13" name="Rounded Rectangle 12"/>
            <p:cNvSpPr/>
            <p:nvPr/>
          </p:nvSpPr>
          <p:spPr>
            <a:xfrm>
              <a:off x="1618664" y="3943350"/>
              <a:ext cx="8711199" cy="314325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642476" y="4538662"/>
              <a:ext cx="7430087" cy="304801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7515225" y="4233862"/>
              <a:ext cx="2938464" cy="338138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661526" y="4829176"/>
            <a:ext cx="8682624" cy="657227"/>
            <a:chOff x="1661526" y="4829176"/>
            <a:chExt cx="8682624" cy="657227"/>
          </a:xfrm>
        </p:grpSpPr>
        <p:sp>
          <p:nvSpPr>
            <p:cNvPr id="17" name="Rounded Rectangle 16"/>
            <p:cNvSpPr/>
            <p:nvPr/>
          </p:nvSpPr>
          <p:spPr>
            <a:xfrm>
              <a:off x="1666287" y="5205415"/>
              <a:ext cx="6477587" cy="280988"/>
            </a:xfrm>
            <a:prstGeom prst="roundRect">
              <a:avLst/>
            </a:prstGeom>
            <a:solidFill>
              <a:srgbClr val="FF9300">
                <a:alpha val="25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1661526" y="4829176"/>
              <a:ext cx="8682624" cy="385762"/>
            </a:xfrm>
            <a:prstGeom prst="roundRect">
              <a:avLst/>
            </a:prstGeom>
            <a:solidFill>
              <a:srgbClr val="FF9300">
                <a:alpha val="25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57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52" y="0"/>
            <a:ext cx="10210800" cy="6223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152" y="622300"/>
            <a:ext cx="8204200" cy="2616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975" y="3482975"/>
            <a:ext cx="5397500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87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52" y="0"/>
            <a:ext cx="10210800" cy="6223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62" y="757237"/>
            <a:ext cx="8724900" cy="685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312" y="1577974"/>
            <a:ext cx="8102600" cy="1790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513" y="3549647"/>
            <a:ext cx="8394700" cy="698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012" y="4429120"/>
            <a:ext cx="85852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97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52" y="0"/>
            <a:ext cx="10210800" cy="6223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688" y="622300"/>
            <a:ext cx="7315200" cy="660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075" y="1282700"/>
            <a:ext cx="8572500" cy="927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625" y="2328863"/>
            <a:ext cx="7391400" cy="158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688" y="3916363"/>
            <a:ext cx="8597900" cy="927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988" y="4876801"/>
            <a:ext cx="76073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30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52" y="0"/>
            <a:ext cx="10210800" cy="6223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688" y="622300"/>
            <a:ext cx="7315200" cy="66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88" y="1441450"/>
            <a:ext cx="8318500" cy="927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1" y="2527300"/>
            <a:ext cx="75946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74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114304"/>
            <a:ext cx="102870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375" y="723904"/>
            <a:ext cx="7277100" cy="393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888" y="1622425"/>
            <a:ext cx="86995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4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100016"/>
            <a:ext cx="102870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63" y="866775"/>
            <a:ext cx="7581900" cy="381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49" y="1568450"/>
            <a:ext cx="86741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32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3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962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80303"/>
            <a:ext cx="10515600" cy="1325563"/>
          </a:xfrm>
        </p:spPr>
        <p:txBody>
          <a:bodyPr/>
          <a:lstStyle/>
          <a:p>
            <a:r>
              <a:rPr lang="en-US" b="1" dirty="0" smtClean="0"/>
              <a:t>Let’s review what we’ve covered</a:t>
            </a:r>
            <a:r>
              <a:rPr lang="mr-IN" b="1" dirty="0" smtClean="0"/>
              <a:t>…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975398"/>
            <a:ext cx="10515600" cy="50564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7030A0"/>
                </a:solidFill>
              </a:rPr>
              <a:t>What is a characteristic of interest?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FFC000"/>
                </a:solidFill>
              </a:rPr>
              <a:t>What is a sample survey?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008F00"/>
                </a:solidFill>
              </a:rPr>
              <a:t>What is a random sample?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0432FF"/>
                </a:solidFill>
              </a:rPr>
              <a:t>What is a biased sample?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FF0000"/>
                </a:solidFill>
              </a:rPr>
              <a:t>What is an observational study?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7030A0"/>
                </a:solidFill>
              </a:rPr>
              <a:t>What is an experiment?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FFC000"/>
                </a:solidFill>
              </a:rPr>
              <a:t>What is a treatment?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008F00"/>
                </a:solidFill>
              </a:rPr>
              <a:t>What is an experimental unit?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0432FF"/>
                </a:solidFill>
              </a:rPr>
              <a:t>What is confounding?</a:t>
            </a:r>
          </a:p>
          <a:p>
            <a:pPr marL="514350" indent="-514350">
              <a:buFont typeface="+mj-lt"/>
              <a:buAutoNum type="arabicPeriod"/>
            </a:pPr>
            <a:endParaRPr lang="en-US" sz="3000" dirty="0" smtClean="0">
              <a:solidFill>
                <a:srgbClr val="008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60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80303"/>
            <a:ext cx="10515600" cy="1325563"/>
          </a:xfrm>
        </p:spPr>
        <p:txBody>
          <a:bodyPr/>
          <a:lstStyle/>
          <a:p>
            <a:r>
              <a:rPr lang="en-US" b="1" dirty="0" smtClean="0"/>
              <a:t>Let’s review what we’ve covered</a:t>
            </a:r>
            <a:r>
              <a:rPr lang="mr-IN" b="1" dirty="0" smtClean="0"/>
              <a:t>…</a:t>
            </a: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51021" y="1145260"/>
            <a:ext cx="10515600" cy="50564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7030A0"/>
                </a:solidFill>
              </a:rPr>
              <a:t>What is a convenience sample?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FFC000"/>
                </a:solidFill>
              </a:rPr>
              <a:t>What is a subjective sample?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008F00"/>
                </a:solidFill>
              </a:rPr>
              <a:t>What is a volunteer sample?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0432FF"/>
                </a:solidFill>
              </a:rPr>
              <a:t>What is a simple random sample?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FF0000"/>
                </a:solidFill>
              </a:rPr>
              <a:t>What is a stratified random sample?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7030A0"/>
                </a:solidFill>
              </a:rPr>
              <a:t>What is a cluster and a cluster sample?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FFC000"/>
                </a:solidFill>
              </a:rPr>
              <a:t>What is a systematic sample?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>
                <a:solidFill>
                  <a:srgbClr val="00B050"/>
                </a:solidFill>
              </a:rPr>
              <a:t>What is the difference between a parameter and a statistic?</a:t>
            </a:r>
          </a:p>
          <a:p>
            <a:pPr marL="514350" indent="-514350">
              <a:buFont typeface="+mj-lt"/>
              <a:buAutoNum type="arabicPeriod"/>
            </a:pPr>
            <a:endParaRPr lang="en-US" sz="3000" dirty="0" smtClean="0">
              <a:solidFill>
                <a:srgbClr val="7030A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sz="3000" dirty="0" smtClean="0">
              <a:solidFill>
                <a:srgbClr val="008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59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158" y="1743462"/>
            <a:ext cx="10515600" cy="3267449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err="1" smtClean="0">
                <a:solidFill>
                  <a:srgbClr val="0432FF"/>
                </a:solidFill>
              </a:rPr>
              <a:t>Mathia</a:t>
            </a:r>
            <a:r>
              <a:rPr lang="en-US" sz="6000" b="1" dirty="0" smtClean="0">
                <a:solidFill>
                  <a:srgbClr val="0432FF"/>
                </a:solidFill>
              </a:rPr>
              <a:t> time</a:t>
            </a: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en-US" sz="6000" b="1" dirty="0" smtClean="0">
                <a:solidFill>
                  <a:srgbClr val="008F00"/>
                </a:solidFill>
              </a:rPr>
              <a:t>Keep your notes and </a:t>
            </a:r>
            <a:r>
              <a:rPr lang="en-US" sz="6000" b="1" dirty="0" err="1" smtClean="0">
                <a:solidFill>
                  <a:srgbClr val="008F00"/>
                </a:solidFill>
              </a:rPr>
              <a:t>Mathia</a:t>
            </a:r>
            <a:r>
              <a:rPr lang="en-US" sz="6000" b="1" dirty="0" smtClean="0">
                <a:solidFill>
                  <a:srgbClr val="008F00"/>
                </a:solidFill>
              </a:rPr>
              <a:t> notebook out.</a:t>
            </a:r>
            <a:endParaRPr lang="en-US" sz="6000" b="1" dirty="0">
              <a:solidFill>
                <a:srgbClr val="008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99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11" y="-1"/>
            <a:ext cx="10756901" cy="6979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262" y="697908"/>
            <a:ext cx="8780463" cy="28871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550" y="3543176"/>
            <a:ext cx="4408488" cy="6414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375" y="3688001"/>
            <a:ext cx="3302000" cy="3937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261" y="4192158"/>
            <a:ext cx="7165977" cy="59496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00" y="4849000"/>
            <a:ext cx="73406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2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11" y="-1"/>
            <a:ext cx="10756901" cy="6979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525" y="697908"/>
            <a:ext cx="7518400" cy="622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37" y="1440267"/>
            <a:ext cx="7302500" cy="1155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525" y="3065276"/>
            <a:ext cx="7073900" cy="546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0" y="3606800"/>
            <a:ext cx="7188200" cy="55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037" y="4278936"/>
            <a:ext cx="68199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62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11" y="-1"/>
            <a:ext cx="10756901" cy="6979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425" y="697908"/>
            <a:ext cx="6832600" cy="2514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1" y="3283948"/>
            <a:ext cx="7289800" cy="32893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816182" y="1295401"/>
            <a:ext cx="4384594" cy="1890711"/>
            <a:chOff x="1816182" y="1295401"/>
            <a:chExt cx="4384594" cy="1890711"/>
          </a:xfrm>
        </p:grpSpPr>
        <p:sp>
          <p:nvSpPr>
            <p:cNvPr id="5" name="Rounded Rectangle 4"/>
            <p:cNvSpPr/>
            <p:nvPr/>
          </p:nvSpPr>
          <p:spPr>
            <a:xfrm>
              <a:off x="1816182" y="1557337"/>
              <a:ext cx="4384594" cy="1628775"/>
            </a:xfrm>
            <a:prstGeom prst="roundRect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97396" y="1295401"/>
              <a:ext cx="1631867" cy="261937"/>
            </a:xfrm>
            <a:prstGeom prst="roundRect">
              <a:avLst/>
            </a:prstGeom>
            <a:solidFill>
              <a:schemeClr val="accent2">
                <a:alpha val="3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1" y="2946306"/>
            <a:ext cx="1676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72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11" y="-1"/>
            <a:ext cx="10756901" cy="6979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11" y="697908"/>
            <a:ext cx="7251700" cy="876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12" y="1618175"/>
            <a:ext cx="1676400" cy="279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11" y="4287542"/>
            <a:ext cx="7251700" cy="31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11" y="4954596"/>
            <a:ext cx="7162800" cy="635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61" y="4605042"/>
            <a:ext cx="1676400" cy="279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400" y="5639393"/>
            <a:ext cx="6972300" cy="812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11" y="1963154"/>
            <a:ext cx="6884989" cy="20678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150" y="3467101"/>
            <a:ext cx="1676400" cy="2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4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11" y="-1"/>
            <a:ext cx="10756901" cy="6979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99" y="1311275"/>
            <a:ext cx="9252958" cy="376078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311357" y="1443039"/>
            <a:ext cx="5618081" cy="571499"/>
            <a:chOff x="1311357" y="1443039"/>
            <a:chExt cx="5618081" cy="571499"/>
          </a:xfrm>
          <a:solidFill>
            <a:srgbClr val="0432FF">
              <a:alpha val="19000"/>
            </a:srgbClr>
          </a:solidFill>
        </p:grpSpPr>
        <p:sp>
          <p:nvSpPr>
            <p:cNvPr id="4" name="Rounded Rectangle 3"/>
            <p:cNvSpPr/>
            <p:nvPr/>
          </p:nvSpPr>
          <p:spPr>
            <a:xfrm>
              <a:off x="1316120" y="1443039"/>
              <a:ext cx="5613318" cy="285749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311357" y="1724027"/>
              <a:ext cx="3660693" cy="290511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309686" y="1733551"/>
            <a:ext cx="5710238" cy="866774"/>
            <a:chOff x="1309686" y="1733551"/>
            <a:chExt cx="5710238" cy="866774"/>
          </a:xfrm>
          <a:solidFill>
            <a:srgbClr val="FF0000">
              <a:alpha val="12000"/>
            </a:srgbClr>
          </a:solidFill>
        </p:grpSpPr>
        <p:sp>
          <p:nvSpPr>
            <p:cNvPr id="7" name="Rounded Rectangle 6"/>
            <p:cNvSpPr/>
            <p:nvPr/>
          </p:nvSpPr>
          <p:spPr>
            <a:xfrm>
              <a:off x="1311357" y="2009776"/>
              <a:ext cx="5613318" cy="285749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972049" y="1733551"/>
              <a:ext cx="2047875" cy="29527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1309686" y="2286001"/>
              <a:ext cx="2519364" cy="31432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19212" y="2300289"/>
            <a:ext cx="5410201" cy="885824"/>
            <a:chOff x="1319212" y="2300289"/>
            <a:chExt cx="5410201" cy="885824"/>
          </a:xfrm>
        </p:grpSpPr>
        <p:sp>
          <p:nvSpPr>
            <p:cNvPr id="11" name="Rounded Rectangle 10"/>
            <p:cNvSpPr/>
            <p:nvPr/>
          </p:nvSpPr>
          <p:spPr>
            <a:xfrm>
              <a:off x="3852862" y="2300289"/>
              <a:ext cx="2876551" cy="300036"/>
            </a:xfrm>
            <a:prstGeom prst="roundRect">
              <a:avLst/>
            </a:prstGeom>
            <a:solidFill>
              <a:srgbClr val="008F00">
                <a:alpha val="3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319212" y="2595564"/>
              <a:ext cx="5024438" cy="276224"/>
            </a:xfrm>
            <a:prstGeom prst="roundRect">
              <a:avLst/>
            </a:prstGeom>
            <a:solidFill>
              <a:srgbClr val="008F00">
                <a:alpha val="3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328737" y="2890840"/>
              <a:ext cx="1685926" cy="295273"/>
            </a:xfrm>
            <a:prstGeom prst="roundRect">
              <a:avLst/>
            </a:prstGeom>
            <a:solidFill>
              <a:srgbClr val="008F00">
                <a:alpha val="3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323974" y="2890839"/>
            <a:ext cx="5248276" cy="566736"/>
            <a:chOff x="1323974" y="2890839"/>
            <a:chExt cx="5248276" cy="566736"/>
          </a:xfrm>
        </p:grpSpPr>
        <p:sp>
          <p:nvSpPr>
            <p:cNvPr id="15" name="Rounded Rectangle 14"/>
            <p:cNvSpPr/>
            <p:nvPr/>
          </p:nvSpPr>
          <p:spPr>
            <a:xfrm>
              <a:off x="3028950" y="2890839"/>
              <a:ext cx="3543300" cy="280986"/>
            </a:xfrm>
            <a:prstGeom prst="roundRect">
              <a:avLst/>
            </a:prstGeom>
            <a:solidFill>
              <a:srgbClr val="7030A0">
                <a:alpha val="3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323974" y="3186114"/>
              <a:ext cx="3719513" cy="271461"/>
            </a:xfrm>
            <a:prstGeom prst="roundRect">
              <a:avLst/>
            </a:prstGeom>
            <a:solidFill>
              <a:srgbClr val="7030A0">
                <a:alpha val="3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295400" y="3571877"/>
            <a:ext cx="5405438" cy="857248"/>
            <a:chOff x="1271587" y="2605089"/>
            <a:chExt cx="5405438" cy="857248"/>
          </a:xfrm>
        </p:grpSpPr>
        <p:sp>
          <p:nvSpPr>
            <p:cNvPr id="19" name="Rounded Rectangle 18"/>
            <p:cNvSpPr/>
            <p:nvPr/>
          </p:nvSpPr>
          <p:spPr>
            <a:xfrm>
              <a:off x="1271587" y="2605089"/>
              <a:ext cx="5405438" cy="585786"/>
            </a:xfrm>
            <a:prstGeom prst="roundRect">
              <a:avLst/>
            </a:prstGeom>
            <a:solidFill>
              <a:srgbClr val="FF9300">
                <a:alpha val="3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323974" y="3186114"/>
              <a:ext cx="4381501" cy="276223"/>
            </a:xfrm>
            <a:prstGeom prst="roundRect">
              <a:avLst/>
            </a:prstGeom>
            <a:solidFill>
              <a:srgbClr val="FF9300">
                <a:alpha val="3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323974" y="4167190"/>
            <a:ext cx="5248276" cy="847724"/>
            <a:chOff x="1323974" y="4167190"/>
            <a:chExt cx="5248276" cy="847724"/>
          </a:xfrm>
          <a:solidFill>
            <a:srgbClr val="FFFF00">
              <a:alpha val="28000"/>
            </a:srgbClr>
          </a:solidFill>
        </p:grpSpPr>
        <p:grpSp>
          <p:nvGrpSpPr>
            <p:cNvPr id="21" name="Group 20"/>
            <p:cNvGrpSpPr/>
            <p:nvPr/>
          </p:nvGrpSpPr>
          <p:grpSpPr>
            <a:xfrm>
              <a:off x="1323974" y="4457702"/>
              <a:ext cx="5248276" cy="557212"/>
              <a:chOff x="1300162" y="2890839"/>
              <a:chExt cx="5248276" cy="557212"/>
            </a:xfrm>
            <a:grpFill/>
          </p:grpSpPr>
          <p:sp>
            <p:nvSpPr>
              <p:cNvPr id="22" name="Rounded Rectangle 21"/>
              <p:cNvSpPr/>
              <p:nvPr/>
            </p:nvSpPr>
            <p:spPr>
              <a:xfrm>
                <a:off x="1300162" y="2890839"/>
                <a:ext cx="5248276" cy="257173"/>
              </a:xfrm>
              <a:prstGeom prst="round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1323975" y="3186115"/>
                <a:ext cx="2024064" cy="261936"/>
              </a:xfrm>
              <a:prstGeom prst="round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Rounded Rectangle 23"/>
            <p:cNvSpPr/>
            <p:nvPr/>
          </p:nvSpPr>
          <p:spPr>
            <a:xfrm>
              <a:off x="5729288" y="4167190"/>
              <a:ext cx="814387" cy="304798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2271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11" y="-1"/>
            <a:ext cx="10756901" cy="6979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137" y="697908"/>
            <a:ext cx="8320087" cy="580091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633537" y="771527"/>
            <a:ext cx="5367338" cy="542923"/>
            <a:chOff x="1204912" y="1485902"/>
            <a:chExt cx="5367338" cy="542923"/>
          </a:xfrm>
        </p:grpSpPr>
        <p:sp>
          <p:nvSpPr>
            <p:cNvPr id="6" name="Rounded Rectangle 5"/>
            <p:cNvSpPr/>
            <p:nvPr/>
          </p:nvSpPr>
          <p:spPr>
            <a:xfrm>
              <a:off x="1209675" y="1485902"/>
              <a:ext cx="5362575" cy="271462"/>
            </a:xfrm>
            <a:prstGeom prst="roundRect">
              <a:avLst/>
            </a:prstGeom>
            <a:solidFill>
              <a:srgbClr val="008F00">
                <a:alpha val="3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204912" y="1766889"/>
              <a:ext cx="2981326" cy="261936"/>
            </a:xfrm>
            <a:prstGeom prst="roundRect">
              <a:avLst/>
            </a:prstGeom>
            <a:solidFill>
              <a:srgbClr val="008F00">
                <a:alpha val="3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595437" y="1057277"/>
            <a:ext cx="5119689" cy="1100136"/>
            <a:chOff x="1595437" y="1057277"/>
            <a:chExt cx="5119689" cy="1100136"/>
          </a:xfrm>
          <a:solidFill>
            <a:srgbClr val="FFFF00">
              <a:alpha val="22000"/>
            </a:srgbClr>
          </a:solidFill>
        </p:grpSpPr>
        <p:grpSp>
          <p:nvGrpSpPr>
            <p:cNvPr id="9" name="Group 8"/>
            <p:cNvGrpSpPr/>
            <p:nvPr/>
          </p:nvGrpSpPr>
          <p:grpSpPr>
            <a:xfrm>
              <a:off x="1600198" y="1057277"/>
              <a:ext cx="5114928" cy="828673"/>
              <a:chOff x="1428748" y="1757364"/>
              <a:chExt cx="5114928" cy="828673"/>
            </a:xfrm>
            <a:grpFill/>
          </p:grpSpPr>
          <p:sp>
            <p:nvSpPr>
              <p:cNvPr id="10" name="Rounded Rectangle 9"/>
              <p:cNvSpPr/>
              <p:nvPr/>
            </p:nvSpPr>
            <p:spPr>
              <a:xfrm>
                <a:off x="4438650" y="1757364"/>
                <a:ext cx="2105026" cy="257173"/>
              </a:xfrm>
              <a:prstGeom prst="round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1433512" y="2038352"/>
                <a:ext cx="4695826" cy="290510"/>
              </a:xfrm>
              <a:prstGeom prst="round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1428748" y="2333628"/>
                <a:ext cx="4400551" cy="252409"/>
              </a:xfrm>
              <a:prstGeom prst="round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1595437" y="1900241"/>
              <a:ext cx="2019302" cy="257172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600200" y="2479679"/>
            <a:ext cx="4872038" cy="1463672"/>
            <a:chOff x="1600200" y="2479679"/>
            <a:chExt cx="4872038" cy="1463672"/>
          </a:xfrm>
          <a:solidFill>
            <a:srgbClr val="FF0000">
              <a:alpha val="12000"/>
            </a:srgbClr>
          </a:solidFill>
        </p:grpSpPr>
        <p:sp>
          <p:nvSpPr>
            <p:cNvPr id="15" name="Rounded Rectangle 14"/>
            <p:cNvSpPr/>
            <p:nvPr/>
          </p:nvSpPr>
          <p:spPr>
            <a:xfrm>
              <a:off x="1600200" y="2479679"/>
              <a:ext cx="4872038" cy="1206495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638300" y="3671889"/>
              <a:ext cx="2547938" cy="271462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581150" y="3681413"/>
            <a:ext cx="4776788" cy="1119187"/>
            <a:chOff x="1600200" y="2200275"/>
            <a:chExt cx="4776788" cy="1119187"/>
          </a:xfrm>
          <a:solidFill>
            <a:srgbClr val="0432FF">
              <a:alpha val="12000"/>
            </a:srgbClr>
          </a:solidFill>
        </p:grpSpPr>
        <p:sp>
          <p:nvSpPr>
            <p:cNvPr id="19" name="Rounded Rectangle 18"/>
            <p:cNvSpPr/>
            <p:nvPr/>
          </p:nvSpPr>
          <p:spPr>
            <a:xfrm>
              <a:off x="1600200" y="2479679"/>
              <a:ext cx="4576763" cy="839783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210050" y="2200275"/>
              <a:ext cx="2166938" cy="290511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628775" y="5375280"/>
            <a:ext cx="4271962" cy="1125534"/>
            <a:chOff x="1628775" y="5375280"/>
            <a:chExt cx="4271962" cy="1125534"/>
          </a:xfrm>
          <a:solidFill>
            <a:srgbClr val="FF9300">
              <a:alpha val="31000"/>
            </a:srgbClr>
          </a:solidFill>
        </p:grpSpPr>
        <p:grpSp>
          <p:nvGrpSpPr>
            <p:cNvPr id="21" name="Group 20"/>
            <p:cNvGrpSpPr/>
            <p:nvPr/>
          </p:nvGrpSpPr>
          <p:grpSpPr>
            <a:xfrm>
              <a:off x="1662112" y="5375280"/>
              <a:ext cx="4238625" cy="839782"/>
              <a:chOff x="1738312" y="2479680"/>
              <a:chExt cx="4238625" cy="839782"/>
            </a:xfrm>
            <a:grpFill/>
          </p:grpSpPr>
          <p:sp>
            <p:nvSpPr>
              <p:cNvPr id="22" name="Rounded Rectangle 21"/>
              <p:cNvSpPr/>
              <p:nvPr/>
            </p:nvSpPr>
            <p:spPr>
              <a:xfrm>
                <a:off x="2376488" y="2479680"/>
                <a:ext cx="3328987" cy="539746"/>
              </a:xfrm>
              <a:prstGeom prst="round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1738312" y="3014663"/>
                <a:ext cx="4238625" cy="304799"/>
              </a:xfrm>
              <a:prstGeom prst="round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Rounded Rectangle 23"/>
            <p:cNvSpPr/>
            <p:nvPr/>
          </p:nvSpPr>
          <p:spPr>
            <a:xfrm>
              <a:off x="1628775" y="6205540"/>
              <a:ext cx="1243014" cy="295274"/>
            </a:xfrm>
            <a:prstGeom prst="round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32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16401</TotalTime>
  <Words>204</Words>
  <Application>Microsoft Macintosh PowerPoint</Application>
  <PresentationFormat>Widescreen</PresentationFormat>
  <Paragraphs>31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Calibri</vt:lpstr>
      <vt:lpstr>Calibri Light</vt:lpstr>
      <vt:lpstr>Mangal</vt:lpstr>
      <vt:lpstr>Arial</vt:lpstr>
      <vt:lpstr>Office Theme</vt:lpstr>
      <vt:lpstr>2.3 Sleep Tight</vt:lpstr>
      <vt:lpstr>PowerPoint Presentation</vt:lpstr>
      <vt:lpstr>Let’s review what we’ve covered…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review what we’ve covered THUS far…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review what we’ve covered…</vt:lpstr>
      <vt:lpstr>Mathia time  Keep your notes and Mathia notebook out.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1.1 Recharge it!</dc:title>
  <dc:creator>Marie Stevenson</dc:creator>
  <cp:lastModifiedBy>Marie Stevenson</cp:lastModifiedBy>
  <cp:revision>121</cp:revision>
  <dcterms:created xsi:type="dcterms:W3CDTF">2017-08-13T04:44:42Z</dcterms:created>
  <dcterms:modified xsi:type="dcterms:W3CDTF">2017-09-01T15:21:03Z</dcterms:modified>
</cp:coreProperties>
</file>