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Lst>
  <p:notesMasterIdLst>
    <p:notesMasterId r:id="rId27"/>
  </p:notesMasterIdLst>
  <p:handoutMasterIdLst>
    <p:handoutMasterId r:id="rId28"/>
  </p:handoutMasterIdLst>
  <p:sldIdLst>
    <p:sldId id="266" r:id="rId2"/>
    <p:sldId id="260" r:id="rId3"/>
    <p:sldId id="261" r:id="rId4"/>
    <p:sldId id="263" r:id="rId5"/>
    <p:sldId id="264" r:id="rId6"/>
    <p:sldId id="267" r:id="rId7"/>
    <p:sldId id="268" r:id="rId8"/>
    <p:sldId id="269" r:id="rId9"/>
    <p:sldId id="270" r:id="rId10"/>
    <p:sldId id="271" r:id="rId11"/>
    <p:sldId id="272" r:id="rId12"/>
    <p:sldId id="273" r:id="rId13"/>
    <p:sldId id="274" r:id="rId14"/>
    <p:sldId id="275" r:id="rId15"/>
    <p:sldId id="278" r:id="rId16"/>
    <p:sldId id="279" r:id="rId17"/>
    <p:sldId id="286" r:id="rId18"/>
    <p:sldId id="287" r:id="rId19"/>
    <p:sldId id="280" r:id="rId20"/>
    <p:sldId id="281" r:id="rId21"/>
    <p:sldId id="282" r:id="rId22"/>
    <p:sldId id="283" r:id="rId23"/>
    <p:sldId id="284" r:id="rId24"/>
    <p:sldId id="285" r:id="rId25"/>
    <p:sldId id="288" r:id="rId26"/>
  </p:sldIdLst>
  <p:sldSz cx="9144000" cy="6858000" type="letter"/>
  <p:notesSz cx="6858000" cy="9144000"/>
  <p:defaultTextStyle>
    <a:defPPr>
      <a:defRPr lang="en-CA"/>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om Wegleitn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8ECF8"/>
    <a:srgbClr val="FDDCA1"/>
    <a:srgbClr val="B8F6FE"/>
    <a:srgbClr val="CCECFF"/>
    <a:srgbClr val="EF9C51"/>
    <a:srgbClr val="DAEEFE"/>
    <a:srgbClr val="FCFDFE"/>
    <a:srgbClr val="D1E9F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199" autoAdjust="0"/>
    <p:restoredTop sz="94747" autoAdjust="0"/>
  </p:normalViewPr>
  <p:slideViewPr>
    <p:cSldViewPr snapToObjects="1">
      <p:cViewPr varScale="1">
        <p:scale>
          <a:sx n="62" d="100"/>
          <a:sy n="62" d="100"/>
        </p:scale>
        <p:origin x="-2208" y="-84"/>
      </p:cViewPr>
      <p:guideLst>
        <p:guide orient="horz" pos="3120"/>
        <p:guide pos="16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100" d="100"/>
          <a:sy n="100" d="100"/>
        </p:scale>
        <p:origin x="-780" y="21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a:latin typeface="Tahoma" charset="0"/>
                <a:ea typeface="ＭＳ Ｐゴシック" charset="0"/>
                <a:cs typeface="+mn-cs"/>
              </a:defRPr>
            </a:lvl1pPr>
          </a:lstStyle>
          <a:p>
            <a:pPr>
              <a:defRPr/>
            </a:pPr>
            <a:endParaRPr lang="en-CA"/>
          </a:p>
        </p:txBody>
      </p:sp>
      <p:sp>
        <p:nvSpPr>
          <p:cNvPr id="60419"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Tahoma" charset="0"/>
                <a:ea typeface="ＭＳ Ｐゴシック" charset="0"/>
                <a:cs typeface="+mn-cs"/>
              </a:defRPr>
            </a:lvl1pPr>
          </a:lstStyle>
          <a:p>
            <a:pPr>
              <a:defRPr/>
            </a:pPr>
            <a:endParaRPr lang="en-CA"/>
          </a:p>
        </p:txBody>
      </p:sp>
      <p:sp>
        <p:nvSpPr>
          <p:cNvPr id="60420"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a:latin typeface="Tahoma" charset="0"/>
                <a:ea typeface="ＭＳ Ｐゴシック" charset="0"/>
                <a:cs typeface="+mn-cs"/>
              </a:defRPr>
            </a:lvl1pPr>
          </a:lstStyle>
          <a:p>
            <a:pPr>
              <a:defRPr/>
            </a:pPr>
            <a:endParaRPr lang="en-CA"/>
          </a:p>
        </p:txBody>
      </p:sp>
      <p:sp>
        <p:nvSpPr>
          <p:cNvPr id="60421"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ahoma" charset="0"/>
                <a:ea typeface="ＭＳ Ｐゴシック" charset="0"/>
                <a:cs typeface="+mn-cs"/>
              </a:defRPr>
            </a:lvl1pPr>
          </a:lstStyle>
          <a:p>
            <a:pPr>
              <a:defRPr/>
            </a:pPr>
            <a:fld id="{F6C29EC9-171A-48A9-AB3A-C0F32EC96B4E}" type="slidenum">
              <a:rPr lang="en-CA"/>
              <a:pPr>
                <a:defRPr/>
              </a:pPr>
              <a:t>‹#›</a:t>
            </a:fld>
            <a:endParaRPr lang="en-CA"/>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defRPr sz="1200">
                <a:latin typeface="Tahoma" charset="0"/>
                <a:ea typeface="ＭＳ Ｐゴシック" charset="0"/>
                <a:cs typeface="+mn-cs"/>
              </a:defRPr>
            </a:lvl1pPr>
          </a:lstStyle>
          <a:p>
            <a:pPr>
              <a:defRPr/>
            </a:pPr>
            <a:endParaRPr lang="en-CA"/>
          </a:p>
        </p:txBody>
      </p:sp>
      <p:sp>
        <p:nvSpPr>
          <p:cNvPr id="6144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lvl1pPr algn="r">
              <a:defRPr sz="1200">
                <a:latin typeface="Tahoma" charset="0"/>
                <a:ea typeface="ＭＳ Ｐゴシック" charset="0"/>
                <a:cs typeface="+mn-cs"/>
              </a:defRPr>
            </a:lvl1pPr>
          </a:lstStyle>
          <a:p>
            <a:pPr>
              <a:defRPr/>
            </a:pPr>
            <a:endParaRPr lang="en-CA"/>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6144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defRPr sz="1200">
                <a:latin typeface="Tahoma" charset="0"/>
                <a:ea typeface="ＭＳ Ｐゴシック" charset="0"/>
                <a:cs typeface="+mn-cs"/>
              </a:defRPr>
            </a:lvl1pPr>
          </a:lstStyle>
          <a:p>
            <a:pPr>
              <a:defRPr/>
            </a:pPr>
            <a:endParaRPr lang="en-CA"/>
          </a:p>
        </p:txBody>
      </p:sp>
      <p:sp>
        <p:nvSpPr>
          <p:cNvPr id="6144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440" tIns="45720" rIns="91440" bIns="45720" numCol="1" anchor="b" anchorCtr="0" compatLnSpc="1">
            <a:prstTxWarp prst="textNoShape">
              <a:avLst/>
            </a:prstTxWarp>
          </a:bodyPr>
          <a:lstStyle>
            <a:lvl1pPr algn="r">
              <a:defRPr sz="1200">
                <a:latin typeface="Tahoma" charset="0"/>
                <a:ea typeface="ＭＳ Ｐゴシック" charset="0"/>
                <a:cs typeface="+mn-cs"/>
              </a:defRPr>
            </a:lvl1pPr>
          </a:lstStyle>
          <a:p>
            <a:pPr>
              <a:defRPr/>
            </a:pPr>
            <a:fld id="{F0CBFFDC-B666-4236-94D0-EE9E723B761A}"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6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ln>
            <a:miter lim="800000"/>
            <a:headEnd/>
            <a:tailEnd/>
          </a:ln>
        </p:spPr>
        <p:txBody>
          <a:bodyPr/>
          <a:lstStyle/>
          <a:p>
            <a:pPr>
              <a:defRPr/>
            </a:pPr>
            <a:fld id="{31514591-A787-4D2F-A456-5913FFF33D48}" type="slidenum">
              <a:rPr lang="en-CA" smtClean="0">
                <a:latin typeface="Tahoma" pitchFamily="34" charset="0"/>
                <a:ea typeface="ＭＳ Ｐゴシック" pitchFamily="34" charset="-128"/>
              </a:rPr>
              <a:pPr>
                <a:defRPr/>
              </a:pPr>
              <a:t>6</a:t>
            </a:fld>
            <a:endParaRPr lang="en-CA" smtClean="0">
              <a:latin typeface="Tahoma" pitchFamily="34" charset="0"/>
              <a:ea typeface="ＭＳ Ｐゴシック" pitchFamily="34" charset="-128"/>
            </a:endParaRPr>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ln>
            <a:miter lim="800000"/>
            <a:headEnd/>
            <a:tailEnd/>
          </a:ln>
        </p:spPr>
        <p:txBody>
          <a:bodyPr/>
          <a:lstStyle/>
          <a:p>
            <a:pPr>
              <a:defRPr/>
            </a:pPr>
            <a:fld id="{8FF35124-9A31-42BC-A1A3-AA6F02BE1FD8}" type="slidenum">
              <a:rPr lang="en-CA" smtClean="0">
                <a:latin typeface="Tahoma" pitchFamily="34" charset="0"/>
                <a:ea typeface="ＭＳ Ｐゴシック" pitchFamily="34" charset="-128"/>
              </a:rPr>
              <a:pPr>
                <a:defRPr/>
              </a:pPr>
              <a:t>7</a:t>
            </a:fld>
            <a:endParaRPr lang="en-CA" smtClean="0">
              <a:latin typeface="Tahoma" pitchFamily="34" charset="0"/>
              <a:ea typeface="ＭＳ Ｐゴシック" pitchFamily="34" charset="-128"/>
            </a:endParaRPr>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ln>
            <a:miter lim="800000"/>
            <a:headEnd/>
            <a:tailEnd/>
          </a:ln>
        </p:spPr>
        <p:txBody>
          <a:bodyPr/>
          <a:lstStyle/>
          <a:p>
            <a:pPr>
              <a:defRPr/>
            </a:pPr>
            <a:fld id="{1452AB7F-E519-4807-94D3-8F07EC805D81}" type="slidenum">
              <a:rPr lang="en-CA" smtClean="0">
                <a:latin typeface="Tahoma" pitchFamily="34" charset="0"/>
                <a:ea typeface="ＭＳ Ｐゴシック" pitchFamily="34" charset="-128"/>
              </a:rPr>
              <a:pPr>
                <a:defRPr/>
              </a:pPr>
              <a:t>8</a:t>
            </a:fld>
            <a:endParaRPr lang="en-CA" smtClean="0">
              <a:latin typeface="Tahoma" pitchFamily="34" charset="0"/>
              <a:ea typeface="ＭＳ Ｐゴシック" pitchFamily="34" charset="-128"/>
            </a:endParaRPr>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ln>
            <a:miter lim="800000"/>
            <a:headEnd/>
            <a:tailEnd/>
          </a:ln>
        </p:spPr>
        <p:txBody>
          <a:bodyPr/>
          <a:lstStyle/>
          <a:p>
            <a:pPr>
              <a:defRPr/>
            </a:pPr>
            <a:fld id="{8A1EF40C-B099-49F9-8DA2-38368DB0E41E}" type="slidenum">
              <a:rPr lang="en-CA" smtClean="0">
                <a:latin typeface="Tahoma" pitchFamily="34" charset="0"/>
                <a:ea typeface="ＭＳ Ｐゴシック" pitchFamily="34" charset="-128"/>
              </a:rPr>
              <a:pPr>
                <a:defRPr/>
              </a:pPr>
              <a:t>9</a:t>
            </a:fld>
            <a:endParaRPr lang="en-CA" smtClean="0">
              <a:latin typeface="Tahoma" pitchFamily="34" charset="0"/>
              <a:ea typeface="ＭＳ Ｐゴシック" pitchFamily="34" charset="-128"/>
            </a:endParaRPr>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ln>
            <a:miter lim="800000"/>
            <a:headEnd/>
            <a:tailEnd/>
          </a:ln>
        </p:spPr>
        <p:txBody>
          <a:bodyPr/>
          <a:lstStyle/>
          <a:p>
            <a:pPr>
              <a:defRPr/>
            </a:pPr>
            <a:fld id="{A012DC3C-E43D-436D-A7BA-A6E069A3628A}" type="slidenum">
              <a:rPr lang="en-CA" smtClean="0">
                <a:latin typeface="Tahoma" pitchFamily="34" charset="0"/>
                <a:ea typeface="ＭＳ Ｐゴシック" pitchFamily="34" charset="-128"/>
              </a:rPr>
              <a:pPr>
                <a:defRPr/>
              </a:pPr>
              <a:t>10</a:t>
            </a:fld>
            <a:endParaRPr lang="en-CA" smtClean="0">
              <a:latin typeface="Tahoma" pitchFamily="34" charset="0"/>
              <a:ea typeface="ＭＳ Ｐゴシック" pitchFamily="34" charset="-128"/>
            </a:endParaRPr>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p:spPr>
        <p:txBody>
          <a:bodyPr/>
          <a:lstStyle/>
          <a:p>
            <a:pPr eaLnBrk="1" hangingPunct="1"/>
            <a:endParaRPr lang="en-US" smtClean="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303213"/>
            <a:ext cx="2076450"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303213"/>
            <a:ext cx="6076950"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44513" y="1600200"/>
            <a:ext cx="407035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7263" y="1600200"/>
            <a:ext cx="40719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303213"/>
            <a:ext cx="8305800" cy="9921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44513" y="1600200"/>
            <a:ext cx="8294687" cy="45720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5316" name="Rectangle 4"/>
          <p:cNvSpPr>
            <a:spLocks noChangeArrowheads="1"/>
          </p:cNvSpPr>
          <p:nvPr/>
        </p:nvSpPr>
        <p:spPr bwMode="auto">
          <a:xfrm>
            <a:off x="6653213" y="6288088"/>
            <a:ext cx="2133600" cy="476250"/>
          </a:xfrm>
          <a:prstGeom prst="rect">
            <a:avLst/>
          </a:prstGeom>
          <a:noFill/>
          <a:ln>
            <a:noFill/>
          </a:ln>
          <a:effectLst/>
          <a:extLst>
            <a:ext uri="{909E8E84-426E-40DD-AFC4-6F175D3DCCD1}"/>
            <a:ext uri="{91240B29-F687-4F45-9708-019B960494DF}"/>
            <a:ext uri="{AF507438-7753-43E0-B8FC-AC1667EBCBE1}"/>
          </a:extLst>
        </p:spPr>
        <p:txBody>
          <a:bodyPr/>
          <a:lstStyle/>
          <a:p>
            <a:pPr algn="r">
              <a:defRPr/>
            </a:pPr>
            <a:endParaRPr lang="en-US" sz="1600">
              <a:solidFill>
                <a:srgbClr val="F3F5E7"/>
              </a:solidFill>
              <a:ea typeface="ＭＳ Ｐゴシック" charset="0"/>
              <a:cs typeface="+mn-cs"/>
            </a:endParaRPr>
          </a:p>
          <a:p>
            <a:pPr algn="r">
              <a:defRPr/>
            </a:pPr>
            <a:r>
              <a:rPr lang="en-US" sz="1600">
                <a:solidFill>
                  <a:srgbClr val="F3F5E7"/>
                </a:solidFill>
                <a:ea typeface="ＭＳ Ｐゴシック" charset="0"/>
                <a:cs typeface="+mn-cs"/>
              </a:rPr>
              <a:t>1-</a:t>
            </a:r>
            <a:fld id="{59E78220-53C4-4503-9D3C-BA9A2C33FEC1}" type="slidenum">
              <a:rPr lang="en-US" sz="1600">
                <a:solidFill>
                  <a:srgbClr val="F3F5E7"/>
                </a:solidFill>
                <a:ea typeface="ＭＳ Ｐゴシック" charset="0"/>
                <a:cs typeface="+mn-cs"/>
              </a:rPr>
              <a:pPr algn="r">
                <a:defRPr/>
              </a:pPr>
              <a:t>‹#›</a:t>
            </a:fld>
            <a:endParaRPr lang="en-US" sz="1600">
              <a:solidFill>
                <a:srgbClr val="F3F5E7"/>
              </a:solidFill>
              <a:ea typeface="ＭＳ Ｐゴシック" charset="0"/>
              <a:cs typeface="+mn-cs"/>
            </a:endParaRPr>
          </a:p>
        </p:txBody>
      </p:sp>
      <p:sp>
        <p:nvSpPr>
          <p:cNvPr id="525317" name="Rectangle 5"/>
          <p:cNvSpPr>
            <a:spLocks noChangeArrowheads="1"/>
          </p:cNvSpPr>
          <p:nvPr/>
        </p:nvSpPr>
        <p:spPr bwMode="gray">
          <a:xfrm>
            <a:off x="0" y="6424613"/>
            <a:ext cx="9144000" cy="452437"/>
          </a:xfrm>
          <a:prstGeom prst="rect">
            <a:avLst/>
          </a:prstGeom>
          <a:solidFill>
            <a:srgbClr val="166F07"/>
          </a:solidFill>
          <a:ln>
            <a:noFill/>
          </a:ln>
          <a:effectLst/>
          <a:extLst>
            <a:ext uri="{91240B29-F687-4F45-9708-019B960494DF}"/>
            <a:ext uri="{AF507438-7753-43E0-B8FC-AC1667EBCBE1}"/>
          </a:extLst>
        </p:spPr>
        <p:txBody>
          <a:bodyPr wrap="none" lIns="0" tIns="0" rIns="0" bIns="0" anchor="ctr"/>
          <a:lstStyle/>
          <a:p>
            <a:pPr>
              <a:defRPr/>
            </a:pPr>
            <a:r>
              <a:rPr lang="en-US" sz="1200">
                <a:solidFill>
                  <a:srgbClr val="F3F5E7"/>
                </a:solidFill>
                <a:ea typeface="ＭＳ Ｐゴシック" charset="0"/>
                <a:cs typeface="+mn-cs"/>
              </a:rPr>
              <a:t>                                            Copyright © 2015, 2010, 2007 Pearson Education, Inc.</a:t>
            </a:r>
          </a:p>
        </p:txBody>
      </p:sp>
      <p:pic>
        <p:nvPicPr>
          <p:cNvPr id="1030" name="Picture 6" descr="Pearson_Bound_White"/>
          <p:cNvPicPr>
            <a:picLocks noChangeAspect="1" noChangeArrowheads="1"/>
          </p:cNvPicPr>
          <p:nvPr/>
        </p:nvPicPr>
        <p:blipFill>
          <a:blip r:embed="rId13"/>
          <a:srcRect/>
          <a:stretch>
            <a:fillRect/>
          </a:stretch>
        </p:blipFill>
        <p:spPr bwMode="auto">
          <a:xfrm>
            <a:off x="5626100" y="6408738"/>
            <a:ext cx="1455738" cy="469900"/>
          </a:xfrm>
          <a:prstGeom prst="rect">
            <a:avLst/>
          </a:prstGeom>
          <a:noFill/>
          <a:ln w="9525">
            <a:noFill/>
            <a:miter lim="800000"/>
            <a:headEnd/>
            <a:tailEnd/>
          </a:ln>
        </p:spPr>
      </p:pic>
      <p:sp>
        <p:nvSpPr>
          <p:cNvPr id="525319" name="Rectangle 7"/>
          <p:cNvSpPr>
            <a:spLocks noChangeArrowheads="1"/>
          </p:cNvSpPr>
          <p:nvPr/>
        </p:nvSpPr>
        <p:spPr bwMode="auto">
          <a:xfrm>
            <a:off x="7067550" y="6496050"/>
            <a:ext cx="2133600" cy="233363"/>
          </a:xfrm>
          <a:prstGeom prst="rect">
            <a:avLst/>
          </a:prstGeom>
          <a:noFill/>
          <a:ln>
            <a:noFill/>
          </a:ln>
          <a:effectLst/>
          <a:extLst>
            <a:ext uri="{909E8E84-426E-40DD-AFC4-6F175D3DCCD1}"/>
            <a:ext uri="{91240B29-F687-4F45-9708-019B960494DF}"/>
            <a:ext uri="{AF507438-7753-43E0-B8FC-AC1667EBCBE1}"/>
          </a:extLst>
        </p:spPr>
        <p:txBody>
          <a:bodyPr/>
          <a:lstStyle/>
          <a:p>
            <a:pPr>
              <a:defRPr/>
            </a:pPr>
            <a:r>
              <a:rPr lang="en-US" sz="1600" dirty="0">
                <a:solidFill>
                  <a:schemeClr val="bg1"/>
                </a:solidFill>
                <a:ea typeface="ＭＳ Ｐゴシック" charset="0"/>
                <a:cs typeface="+mn-cs"/>
              </a:rPr>
              <a:t>Chapter 1, Slide </a:t>
            </a:r>
            <a:fld id="{669D4DEB-D874-4ADF-B04C-13D103D870B7}" type="slidenum">
              <a:rPr lang="en-US" sz="1600">
                <a:solidFill>
                  <a:schemeClr val="bg1"/>
                </a:solidFill>
                <a:ea typeface="ＭＳ Ｐゴシック" charset="0"/>
                <a:cs typeface="+mn-cs"/>
              </a:rPr>
              <a:pPr>
                <a:defRPr/>
              </a:pPr>
              <a:t>‹#›</a:t>
            </a:fld>
            <a:endParaRPr lang="en-US" sz="1600" dirty="0">
              <a:solidFill>
                <a:schemeClr val="bg1"/>
              </a:solidFill>
              <a:ea typeface="ＭＳ Ｐゴシック" charset="0"/>
              <a:cs typeface="+mn-cs"/>
            </a:endParaRPr>
          </a:p>
        </p:txBody>
      </p:sp>
      <p:pic>
        <p:nvPicPr>
          <p:cNvPr id="1032" name="Picture 8" descr="Pearson_Strap_Bound_White"/>
          <p:cNvPicPr>
            <a:picLocks noChangeAspect="1" noChangeArrowheads="1"/>
          </p:cNvPicPr>
          <p:nvPr/>
        </p:nvPicPr>
        <p:blipFill>
          <a:blip r:embed="rId14"/>
          <a:srcRect/>
          <a:stretch>
            <a:fillRect/>
          </a:stretch>
        </p:blipFill>
        <p:spPr bwMode="auto">
          <a:xfrm>
            <a:off x="42863" y="6413500"/>
            <a:ext cx="1762125" cy="4937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med"/>
  <p:txStyles>
    <p:titleStyle>
      <a:lvl1pPr algn="l" rtl="0" eaLnBrk="0" fontAlgn="base" hangingPunct="0">
        <a:spcBef>
          <a:spcPct val="0"/>
        </a:spcBef>
        <a:spcAft>
          <a:spcPct val="0"/>
        </a:spcAft>
        <a:defRPr sz="3600">
          <a:solidFill>
            <a:srgbClr val="1A8608"/>
          </a:solidFill>
          <a:latin typeface="+mj-lt"/>
          <a:ea typeface="+mj-ea"/>
          <a:cs typeface="+mj-cs"/>
        </a:defRPr>
      </a:lvl1pPr>
      <a:lvl2pPr algn="l" rtl="0" eaLnBrk="0" fontAlgn="base" hangingPunct="0">
        <a:spcBef>
          <a:spcPct val="0"/>
        </a:spcBef>
        <a:spcAft>
          <a:spcPct val="0"/>
        </a:spcAft>
        <a:defRPr sz="3600">
          <a:solidFill>
            <a:srgbClr val="1A8608"/>
          </a:solidFill>
          <a:latin typeface="Arial" charset="0"/>
          <a:ea typeface="ＭＳ Ｐゴシック" charset="0"/>
          <a:cs typeface="Arial" charset="0"/>
        </a:defRPr>
      </a:lvl2pPr>
      <a:lvl3pPr algn="l" rtl="0" eaLnBrk="0" fontAlgn="base" hangingPunct="0">
        <a:spcBef>
          <a:spcPct val="0"/>
        </a:spcBef>
        <a:spcAft>
          <a:spcPct val="0"/>
        </a:spcAft>
        <a:defRPr sz="3600">
          <a:solidFill>
            <a:srgbClr val="1A8608"/>
          </a:solidFill>
          <a:latin typeface="Arial" charset="0"/>
          <a:ea typeface="ＭＳ Ｐゴシック" charset="0"/>
          <a:cs typeface="Arial" charset="0"/>
        </a:defRPr>
      </a:lvl3pPr>
      <a:lvl4pPr algn="l" rtl="0" eaLnBrk="0" fontAlgn="base" hangingPunct="0">
        <a:spcBef>
          <a:spcPct val="0"/>
        </a:spcBef>
        <a:spcAft>
          <a:spcPct val="0"/>
        </a:spcAft>
        <a:defRPr sz="3600">
          <a:solidFill>
            <a:srgbClr val="1A8608"/>
          </a:solidFill>
          <a:latin typeface="Arial" charset="0"/>
          <a:ea typeface="ＭＳ Ｐゴシック" charset="0"/>
          <a:cs typeface="Arial" charset="0"/>
        </a:defRPr>
      </a:lvl4pPr>
      <a:lvl5pPr algn="l" rtl="0" eaLnBrk="0" fontAlgn="base" hangingPunct="0">
        <a:spcBef>
          <a:spcPct val="0"/>
        </a:spcBef>
        <a:spcAft>
          <a:spcPct val="0"/>
        </a:spcAft>
        <a:defRPr sz="3600">
          <a:solidFill>
            <a:srgbClr val="1A8608"/>
          </a:solidFill>
          <a:latin typeface="Arial" charset="0"/>
          <a:ea typeface="ＭＳ Ｐゴシック" charset="0"/>
          <a:cs typeface="Arial" charset="0"/>
        </a:defRPr>
      </a:lvl5pPr>
      <a:lvl6pPr marL="457200" algn="l" rtl="0" fontAlgn="base">
        <a:spcBef>
          <a:spcPct val="0"/>
        </a:spcBef>
        <a:spcAft>
          <a:spcPct val="0"/>
        </a:spcAft>
        <a:defRPr sz="3600">
          <a:solidFill>
            <a:srgbClr val="1A8608"/>
          </a:solidFill>
          <a:latin typeface="Arial" charset="0"/>
          <a:ea typeface="ＭＳ Ｐゴシック" charset="0"/>
          <a:cs typeface="Arial" charset="0"/>
        </a:defRPr>
      </a:lvl6pPr>
      <a:lvl7pPr marL="914400" algn="l" rtl="0" fontAlgn="base">
        <a:spcBef>
          <a:spcPct val="0"/>
        </a:spcBef>
        <a:spcAft>
          <a:spcPct val="0"/>
        </a:spcAft>
        <a:defRPr sz="3600">
          <a:solidFill>
            <a:srgbClr val="1A8608"/>
          </a:solidFill>
          <a:latin typeface="Arial" charset="0"/>
          <a:ea typeface="ＭＳ Ｐゴシック" charset="0"/>
          <a:cs typeface="Arial" charset="0"/>
        </a:defRPr>
      </a:lvl7pPr>
      <a:lvl8pPr marL="1371600" algn="l" rtl="0" fontAlgn="base">
        <a:spcBef>
          <a:spcPct val="0"/>
        </a:spcBef>
        <a:spcAft>
          <a:spcPct val="0"/>
        </a:spcAft>
        <a:defRPr sz="3600">
          <a:solidFill>
            <a:srgbClr val="1A8608"/>
          </a:solidFill>
          <a:latin typeface="Arial" charset="0"/>
          <a:ea typeface="ＭＳ Ｐゴシック" charset="0"/>
          <a:cs typeface="Arial" charset="0"/>
        </a:defRPr>
      </a:lvl8pPr>
      <a:lvl9pPr marL="1828800" algn="l" rtl="0" fontAlgn="base">
        <a:spcBef>
          <a:spcPct val="0"/>
        </a:spcBef>
        <a:spcAft>
          <a:spcPct val="0"/>
        </a:spcAft>
        <a:defRPr sz="3600">
          <a:solidFill>
            <a:srgbClr val="1A8608"/>
          </a:solidFill>
          <a:latin typeface="Arial" charset="0"/>
          <a:ea typeface="ＭＳ Ｐゴシック" charset="0"/>
          <a:cs typeface="Arial" charset="0"/>
        </a:defRPr>
      </a:lvl9pPr>
    </p:titleStyle>
    <p:bodyStyle>
      <a:lvl1pPr marL="292100" indent="-292100" algn="l" rtl="0" eaLnBrk="0" fontAlgn="base" hangingPunct="0">
        <a:spcBef>
          <a:spcPct val="20000"/>
        </a:spcBef>
        <a:spcAft>
          <a:spcPct val="0"/>
        </a:spcAft>
        <a:buClr>
          <a:schemeClr val="accent1"/>
        </a:buClr>
        <a:buSzPct val="60000"/>
        <a:buFont typeface="Wingdings" pitchFamily="2" charset="2"/>
        <a:buChar char="n"/>
        <a:defRPr sz="2800">
          <a:solidFill>
            <a:schemeClr val="tx1"/>
          </a:solidFill>
          <a:latin typeface="+mn-lt"/>
          <a:ea typeface="+mn-ea"/>
          <a:cs typeface="+mn-cs"/>
        </a:defRPr>
      </a:lvl1pPr>
      <a:lvl2pPr marL="566738" indent="-254000" algn="l" rtl="0" eaLnBrk="0" fontAlgn="base" hangingPunct="0">
        <a:spcBef>
          <a:spcPct val="20000"/>
        </a:spcBef>
        <a:spcAft>
          <a:spcPct val="0"/>
        </a:spcAft>
        <a:buClr>
          <a:srgbClr val="EF9C51"/>
        </a:buClr>
        <a:buSzPct val="55000"/>
        <a:buFont typeface="Wingdings" pitchFamily="2" charset="2"/>
        <a:buChar char="n"/>
        <a:defRPr sz="2800">
          <a:solidFill>
            <a:schemeClr val="tx1"/>
          </a:solidFill>
          <a:latin typeface="+mn-lt"/>
          <a:ea typeface="Arial" charset="0"/>
          <a:cs typeface="+mn-cs"/>
        </a:defRPr>
      </a:lvl2pPr>
      <a:lvl3pPr marL="784225" indent="-215900" algn="l" rtl="0" eaLnBrk="0" fontAlgn="base" hangingPunct="0">
        <a:spcBef>
          <a:spcPct val="20000"/>
        </a:spcBef>
        <a:spcAft>
          <a:spcPct val="0"/>
        </a:spcAft>
        <a:buClr>
          <a:srgbClr val="FDDCA1"/>
        </a:buClr>
        <a:buSzPct val="50000"/>
        <a:buFont typeface="Wingdings" pitchFamily="2" charset="2"/>
        <a:buChar char="n"/>
        <a:defRPr sz="2400">
          <a:solidFill>
            <a:schemeClr val="tx1"/>
          </a:solidFill>
          <a:latin typeface="+mn-lt"/>
          <a:ea typeface="Arial" charset="0"/>
          <a:cs typeface="+mn-cs"/>
        </a:defRPr>
      </a:lvl3pPr>
      <a:lvl4pPr marL="1014413" indent="-228600" algn="l" rtl="0" eaLnBrk="0" fontAlgn="base" hangingPunct="0">
        <a:spcBef>
          <a:spcPct val="20000"/>
        </a:spcBef>
        <a:spcAft>
          <a:spcPct val="0"/>
        </a:spcAft>
        <a:buClr>
          <a:schemeClr val="hlink"/>
        </a:buClr>
        <a:buSzPct val="55000"/>
        <a:buFont typeface="Wingdings" pitchFamily="2" charset="2"/>
        <a:buChar char="n"/>
        <a:defRPr sz="2000">
          <a:solidFill>
            <a:schemeClr val="tx1"/>
          </a:solidFill>
          <a:latin typeface="+mn-lt"/>
          <a:ea typeface="Arial" charset="0"/>
          <a:cs typeface="+mn-cs"/>
        </a:defRPr>
      </a:lvl4pPr>
      <a:lvl5pPr marL="1206500" indent="-190500" algn="l" rtl="0" eaLnBrk="0" fontAlgn="base" hangingPunct="0">
        <a:spcBef>
          <a:spcPct val="20000"/>
        </a:spcBef>
        <a:spcAft>
          <a:spcPct val="0"/>
        </a:spcAft>
        <a:buClr>
          <a:srgbClr val="CCECFF"/>
        </a:buClr>
        <a:buSzPct val="50000"/>
        <a:buFont typeface="Wingdings" pitchFamily="2" charset="2"/>
        <a:buChar char="n"/>
        <a:defRPr sz="2000">
          <a:solidFill>
            <a:schemeClr val="tx1"/>
          </a:solidFill>
          <a:latin typeface="+mn-lt"/>
          <a:ea typeface="Arial" charset="0"/>
          <a:cs typeface="+mn-cs"/>
        </a:defRPr>
      </a:lvl5pPr>
      <a:lvl6pPr marL="16637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6pPr>
      <a:lvl7pPr marL="21209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7pPr>
      <a:lvl8pPr marL="25781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8pPr>
      <a:lvl9pPr marL="3035300" indent="-190500" algn="l" rtl="0" fontAlgn="base">
        <a:spcBef>
          <a:spcPct val="20000"/>
        </a:spcBef>
        <a:spcAft>
          <a:spcPct val="0"/>
        </a:spcAft>
        <a:buClr>
          <a:srgbClr val="CCECFF"/>
        </a:buClr>
        <a:buSzPct val="50000"/>
        <a:buFont typeface="Wingdings" charset="0"/>
        <a:buChar char="n"/>
        <a:defRPr sz="20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228600" y="457200"/>
            <a:ext cx="4213225" cy="1371600"/>
          </a:xfrm>
        </p:spPr>
        <p:txBody>
          <a:bodyPr/>
          <a:lstStyle/>
          <a:p>
            <a:pPr eaLnBrk="1" hangingPunct="1"/>
            <a:r>
              <a:rPr lang="en-US" sz="3200" smtClean="0"/>
              <a:t/>
            </a:r>
            <a:br>
              <a:rPr lang="en-US" sz="3200" smtClean="0"/>
            </a:br>
            <a:r>
              <a:rPr lang="en-US" sz="6000" smtClean="0"/>
              <a:t>Chapter  01</a:t>
            </a:r>
          </a:p>
        </p:txBody>
      </p:sp>
      <p:sp>
        <p:nvSpPr>
          <p:cNvPr id="15362" name="Rectangle 3"/>
          <p:cNvSpPr>
            <a:spLocks noGrp="1" noChangeArrowheads="1"/>
          </p:cNvSpPr>
          <p:nvPr>
            <p:ph type="subTitle" idx="1"/>
          </p:nvPr>
        </p:nvSpPr>
        <p:spPr>
          <a:xfrm>
            <a:off x="304800" y="2057400"/>
            <a:ext cx="4554538" cy="1752600"/>
          </a:xfrm>
        </p:spPr>
        <p:txBody>
          <a:bodyPr/>
          <a:lstStyle/>
          <a:p>
            <a:pPr algn="l" eaLnBrk="1" hangingPunct="1"/>
            <a:r>
              <a:rPr lang="en-US" sz="4000" smtClean="0"/>
              <a:t>Stats Starts Here</a:t>
            </a:r>
          </a:p>
        </p:txBody>
      </p:sp>
      <p:pic>
        <p:nvPicPr>
          <p:cNvPr id="15363" name="Picture 4" descr="SMW4e_Book_Cover"/>
          <p:cNvPicPr>
            <a:picLocks noChangeAspect="1" noChangeArrowheads="1"/>
          </p:cNvPicPr>
          <p:nvPr/>
        </p:nvPicPr>
        <p:blipFill>
          <a:blip r:embed="rId2"/>
          <a:srcRect/>
          <a:stretch>
            <a:fillRect/>
          </a:stretch>
        </p:blipFill>
        <p:spPr bwMode="auto">
          <a:xfrm>
            <a:off x="4859338" y="838200"/>
            <a:ext cx="3751262" cy="48006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smtClean="0"/>
              <a:t>Who (cont.)</a:t>
            </a:r>
          </a:p>
        </p:txBody>
      </p:sp>
      <p:sp>
        <p:nvSpPr>
          <p:cNvPr id="518147" name="Rectangle 3"/>
          <p:cNvSpPr>
            <a:spLocks noGrp="1" noChangeArrowheads="1"/>
          </p:cNvSpPr>
          <p:nvPr>
            <p:ph type="body" idx="1"/>
          </p:nvPr>
        </p:nvSpPr>
        <p:spPr/>
        <p:txBody>
          <a:bodyPr/>
          <a:lstStyle/>
          <a:p>
            <a:pPr marL="342900" indent="-342900" eaLnBrk="1" hangingPunct="1">
              <a:buFont typeface="Wingdings" charset="0"/>
              <a:buChar char="n"/>
              <a:defRPr/>
            </a:pPr>
            <a:r>
              <a:rPr lang="en-US" dirty="0"/>
              <a:t>Sometimes people just refer to data values as </a:t>
            </a:r>
            <a:r>
              <a:rPr lang="en-US" dirty="0">
                <a:solidFill>
                  <a:schemeClr val="accent1"/>
                </a:solidFill>
              </a:rPr>
              <a:t>observations</a:t>
            </a:r>
            <a:r>
              <a:rPr lang="en-US" dirty="0">
                <a:solidFill>
                  <a:schemeClr val="hlink"/>
                </a:solidFill>
              </a:rPr>
              <a:t> </a:t>
            </a:r>
            <a:r>
              <a:rPr lang="en-US" dirty="0"/>
              <a:t>and are not clear about the </a:t>
            </a:r>
            <a:r>
              <a:rPr lang="en-US" i="1" dirty="0"/>
              <a:t>Who</a:t>
            </a:r>
            <a:r>
              <a:rPr lang="en-US" dirty="0"/>
              <a:t>.</a:t>
            </a:r>
          </a:p>
          <a:p>
            <a:pPr marL="742950" lvl="1" indent="-285750" eaLnBrk="1" hangingPunct="1">
              <a:buFont typeface="Wingdings" charset="0"/>
              <a:buChar char="n"/>
              <a:defRPr/>
            </a:pPr>
            <a:r>
              <a:rPr lang="en-US" dirty="0"/>
              <a:t>But we need to know the </a:t>
            </a:r>
            <a:r>
              <a:rPr lang="en-US" i="1" dirty="0"/>
              <a:t>Who</a:t>
            </a:r>
            <a:r>
              <a:rPr lang="en-US" dirty="0"/>
              <a:t> of the data so we can learn what the data say</a:t>
            </a:r>
            <a:r>
              <a:rPr lang="en-US" dirty="0" smtClean="0"/>
              <a:t>.</a:t>
            </a:r>
          </a:p>
          <a:p>
            <a:pPr marL="468312" indent="-285750" eaLnBrk="1" hangingPunct="1">
              <a:buFont typeface="Wingdings" charset="0"/>
              <a:buChar char="n"/>
              <a:defRPr/>
            </a:pPr>
            <a:r>
              <a:rPr lang="en-US" dirty="0" smtClean="0"/>
              <a:t>In this course, we will discuss data collected from many different individuals. For example,</a:t>
            </a:r>
          </a:p>
          <a:p>
            <a:pPr marL="742950" lvl="1" indent="-285750" eaLnBrk="1" hangingPunct="1">
              <a:buFont typeface="Wingdings" charset="0"/>
              <a:buChar char="n"/>
              <a:defRPr/>
            </a:pPr>
            <a:r>
              <a:rPr lang="en-US" dirty="0" smtClean="0"/>
              <a:t>Students at your school</a:t>
            </a:r>
          </a:p>
          <a:p>
            <a:pPr marL="742950" lvl="1" indent="-285750" eaLnBrk="1" hangingPunct="1">
              <a:buFont typeface="Wingdings" charset="0"/>
              <a:buChar char="n"/>
              <a:defRPr/>
            </a:pPr>
            <a:r>
              <a:rPr lang="en-US" dirty="0" smtClean="0"/>
              <a:t>The 50 fastest roller coasters</a:t>
            </a:r>
          </a:p>
          <a:p>
            <a:pPr marL="742950" lvl="1" indent="-285750" eaLnBrk="1" hangingPunct="1">
              <a:buFont typeface="Wingdings" charset="0"/>
              <a:buChar char="n"/>
              <a:defRPr/>
            </a:pPr>
            <a:r>
              <a:rPr lang="en-US" dirty="0" smtClean="0"/>
              <a:t>Tomato plants</a:t>
            </a:r>
            <a:endParaRPr lang="en-US" dirty="0"/>
          </a:p>
        </p:txBody>
      </p:sp>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mtClean="0"/>
              <a:t>What and Why</a:t>
            </a:r>
          </a:p>
        </p:txBody>
      </p:sp>
      <p:sp>
        <p:nvSpPr>
          <p:cNvPr id="30722" name="Rectangle 3"/>
          <p:cNvSpPr>
            <a:spLocks noGrp="1" noChangeArrowheads="1"/>
          </p:cNvSpPr>
          <p:nvPr>
            <p:ph type="body" idx="1"/>
          </p:nvPr>
        </p:nvSpPr>
        <p:spPr/>
        <p:txBody>
          <a:bodyPr/>
          <a:lstStyle/>
          <a:p>
            <a:pPr marL="342900" indent="-342900" eaLnBrk="1" hangingPunct="1">
              <a:lnSpc>
                <a:spcPct val="90000"/>
              </a:lnSpc>
            </a:pPr>
            <a:r>
              <a:rPr lang="en-US" smtClean="0">
                <a:solidFill>
                  <a:schemeClr val="accent1"/>
                </a:solidFill>
              </a:rPr>
              <a:t>Variables</a:t>
            </a:r>
            <a:r>
              <a:rPr lang="en-US" smtClean="0"/>
              <a:t> are characteristics recorded about each individual. </a:t>
            </a:r>
          </a:p>
          <a:p>
            <a:pPr marL="342900" indent="-342900" eaLnBrk="1" hangingPunct="1">
              <a:lnSpc>
                <a:spcPct val="90000"/>
              </a:lnSpc>
            </a:pPr>
            <a:r>
              <a:rPr lang="en-US" smtClean="0"/>
              <a:t>The variables should have a name that identify </a:t>
            </a:r>
            <a:r>
              <a:rPr lang="en-US" i="1" smtClean="0"/>
              <a:t>What</a:t>
            </a:r>
            <a:r>
              <a:rPr lang="en-US" smtClean="0"/>
              <a:t> has been measured.</a:t>
            </a:r>
          </a:p>
          <a:p>
            <a:pPr marL="342900" indent="-342900" eaLnBrk="1" hangingPunct="1">
              <a:lnSpc>
                <a:spcPct val="90000"/>
              </a:lnSpc>
            </a:pPr>
            <a:r>
              <a:rPr lang="en-US" smtClean="0"/>
              <a:t>To understand variables, you must </a:t>
            </a:r>
            <a:r>
              <a:rPr lang="en-US" i="1" smtClean="0"/>
              <a:t>Think </a:t>
            </a:r>
            <a:r>
              <a:rPr lang="en-US" smtClean="0"/>
              <a:t>about what you want to know.</a:t>
            </a:r>
          </a:p>
        </p:txBody>
      </p:sp>
    </p:spTree>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mtClean="0"/>
              <a:t>What and Why (cont.)</a:t>
            </a:r>
          </a:p>
        </p:txBody>
      </p:sp>
      <p:sp>
        <p:nvSpPr>
          <p:cNvPr id="31746" name="Rectangle 3"/>
          <p:cNvSpPr>
            <a:spLocks noGrp="1" noChangeArrowheads="1"/>
          </p:cNvSpPr>
          <p:nvPr>
            <p:ph type="body" idx="1"/>
          </p:nvPr>
        </p:nvSpPr>
        <p:spPr>
          <a:xfrm>
            <a:off x="544513" y="1447800"/>
            <a:ext cx="8294687" cy="4724400"/>
          </a:xfrm>
        </p:spPr>
        <p:txBody>
          <a:bodyPr/>
          <a:lstStyle/>
          <a:p>
            <a:pPr marL="342900" indent="-342900" eaLnBrk="1" hangingPunct="1">
              <a:lnSpc>
                <a:spcPct val="90000"/>
              </a:lnSpc>
            </a:pPr>
            <a:r>
              <a:rPr lang="en-US" smtClean="0"/>
              <a:t>Some variables have units that tell how each value has been measured and tell the scale of the measurement.</a:t>
            </a:r>
          </a:p>
        </p:txBody>
      </p:sp>
      <p:pic>
        <p:nvPicPr>
          <p:cNvPr id="31747" name="Picture 4" descr="ta02-p10"/>
          <p:cNvPicPr>
            <a:picLocks noChangeAspect="1" noChangeArrowheads="1"/>
          </p:cNvPicPr>
          <p:nvPr/>
        </p:nvPicPr>
        <p:blipFill>
          <a:blip r:embed="rId2"/>
          <a:srcRect/>
          <a:stretch>
            <a:fillRect/>
          </a:stretch>
        </p:blipFill>
        <p:spPr bwMode="auto">
          <a:xfrm>
            <a:off x="2514600" y="2743200"/>
            <a:ext cx="4038600" cy="358775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smtClean="0"/>
              <a:t>What and Why (cont.)</a:t>
            </a:r>
          </a:p>
        </p:txBody>
      </p:sp>
      <p:sp>
        <p:nvSpPr>
          <p:cNvPr id="32770" name="Rectangle 3"/>
          <p:cNvSpPr>
            <a:spLocks noGrp="1" noChangeArrowheads="1"/>
          </p:cNvSpPr>
          <p:nvPr>
            <p:ph type="body" idx="1"/>
          </p:nvPr>
        </p:nvSpPr>
        <p:spPr/>
        <p:txBody>
          <a:bodyPr/>
          <a:lstStyle/>
          <a:p>
            <a:pPr marL="342900" indent="-342900" eaLnBrk="1" hangingPunct="1">
              <a:lnSpc>
                <a:spcPct val="90000"/>
              </a:lnSpc>
            </a:pPr>
            <a:r>
              <a:rPr lang="en-US" smtClean="0"/>
              <a:t>A </a:t>
            </a:r>
            <a:r>
              <a:rPr lang="en-US" smtClean="0">
                <a:solidFill>
                  <a:schemeClr val="accent1"/>
                </a:solidFill>
              </a:rPr>
              <a:t>categorical</a:t>
            </a:r>
            <a:r>
              <a:rPr lang="en-US" smtClean="0"/>
              <a:t> variable names categories and answers questions about how cases fall into those categories.</a:t>
            </a:r>
          </a:p>
          <a:p>
            <a:pPr marL="742950" lvl="1" indent="-285750" eaLnBrk="1" hangingPunct="1">
              <a:lnSpc>
                <a:spcPct val="90000"/>
              </a:lnSpc>
            </a:pPr>
            <a:r>
              <a:rPr lang="en-US" smtClean="0"/>
              <a:t>Categorical examples: sex, race, ethnicity</a:t>
            </a:r>
          </a:p>
          <a:p>
            <a:pPr marL="342900" indent="-342900" eaLnBrk="1" hangingPunct="1">
              <a:lnSpc>
                <a:spcPct val="90000"/>
              </a:lnSpc>
            </a:pPr>
            <a:r>
              <a:rPr lang="en-US" smtClean="0"/>
              <a:t>A </a:t>
            </a:r>
            <a:r>
              <a:rPr lang="en-US" smtClean="0">
                <a:solidFill>
                  <a:schemeClr val="accent1"/>
                </a:solidFill>
              </a:rPr>
              <a:t>quantitative</a:t>
            </a:r>
            <a:r>
              <a:rPr lang="en-US" smtClean="0"/>
              <a:t> variable is a measured variable (with units) that answers questions about the quantity of what is being measured.</a:t>
            </a:r>
          </a:p>
          <a:p>
            <a:pPr marL="742950" lvl="1" indent="-285750" eaLnBrk="1" hangingPunct="1">
              <a:lnSpc>
                <a:spcPct val="90000"/>
              </a:lnSpc>
            </a:pPr>
            <a:r>
              <a:rPr lang="en-US" smtClean="0"/>
              <a:t>Quantitative examples: income ($), height (inches), weight (pounds)</a:t>
            </a:r>
          </a:p>
        </p:txBody>
      </p:sp>
    </p:spTree>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pPr eaLnBrk="1" hangingPunct="1"/>
            <a:r>
              <a:rPr lang="en-US" smtClean="0"/>
              <a:t>What and Why (cont.)</a:t>
            </a:r>
          </a:p>
        </p:txBody>
      </p:sp>
      <p:sp>
        <p:nvSpPr>
          <p:cNvPr id="33794" name="Rectangle 3"/>
          <p:cNvSpPr>
            <a:spLocks noGrp="1" noChangeArrowheads="1"/>
          </p:cNvSpPr>
          <p:nvPr>
            <p:ph type="body" idx="1"/>
          </p:nvPr>
        </p:nvSpPr>
        <p:spPr/>
        <p:txBody>
          <a:bodyPr/>
          <a:lstStyle/>
          <a:p>
            <a:pPr marL="342900" indent="-342900" eaLnBrk="1" hangingPunct="1"/>
            <a:r>
              <a:rPr lang="en-US" smtClean="0"/>
              <a:t>The questions we ask a variable (the </a:t>
            </a:r>
            <a:r>
              <a:rPr lang="en-US" i="1" smtClean="0"/>
              <a:t>Why</a:t>
            </a:r>
            <a:r>
              <a:rPr lang="en-US" smtClean="0"/>
              <a:t> of our analysis) shape what we think about and how we treat the variable.</a:t>
            </a:r>
          </a:p>
        </p:txBody>
      </p:sp>
    </p:spTree>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smtClean="0"/>
              <a:t>Counts Count</a:t>
            </a:r>
          </a:p>
        </p:txBody>
      </p:sp>
      <p:sp>
        <p:nvSpPr>
          <p:cNvPr id="34818" name="Rectangle 3"/>
          <p:cNvSpPr>
            <a:spLocks noGrp="1" noChangeArrowheads="1"/>
          </p:cNvSpPr>
          <p:nvPr>
            <p:ph type="body" idx="1"/>
          </p:nvPr>
        </p:nvSpPr>
        <p:spPr/>
        <p:txBody>
          <a:bodyPr/>
          <a:lstStyle/>
          <a:p>
            <a:pPr marL="342900" indent="-342900" eaLnBrk="1" hangingPunct="1">
              <a:lnSpc>
                <a:spcPct val="90000"/>
              </a:lnSpc>
            </a:pPr>
            <a:r>
              <a:rPr lang="en-US" smtClean="0"/>
              <a:t>We usually use a frequency table for </a:t>
            </a:r>
            <a:r>
              <a:rPr lang="en-US" smtClean="0">
                <a:solidFill>
                  <a:schemeClr val="accent1"/>
                </a:solidFill>
              </a:rPr>
              <a:t>categorical</a:t>
            </a:r>
            <a:r>
              <a:rPr lang="en-US" smtClean="0"/>
              <a:t> variables.</a:t>
            </a:r>
          </a:p>
          <a:p>
            <a:pPr marL="342900" indent="-342900" eaLnBrk="1" hangingPunct="1">
              <a:lnSpc>
                <a:spcPct val="90000"/>
              </a:lnSpc>
            </a:pPr>
            <a:r>
              <a:rPr lang="en-US" smtClean="0"/>
              <a:t>For example, here is a frequency table for the question “What shipping method was chosen?”</a:t>
            </a:r>
          </a:p>
        </p:txBody>
      </p:sp>
      <p:pic>
        <p:nvPicPr>
          <p:cNvPr id="34819" name="Picture 4" descr="aitta02-03"/>
          <p:cNvPicPr>
            <a:picLocks noChangeAspect="1" noChangeArrowheads="1"/>
          </p:cNvPicPr>
          <p:nvPr/>
        </p:nvPicPr>
        <p:blipFill>
          <a:blip r:embed="rId2"/>
          <a:srcRect/>
          <a:stretch>
            <a:fillRect/>
          </a:stretch>
        </p:blipFill>
        <p:spPr bwMode="auto">
          <a:xfrm>
            <a:off x="2052638" y="3657600"/>
            <a:ext cx="4957762" cy="223520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mtClean="0"/>
              <a:t>Counts Count (cont.)</a:t>
            </a:r>
          </a:p>
        </p:txBody>
      </p:sp>
      <p:sp>
        <p:nvSpPr>
          <p:cNvPr id="35842" name="Rectangle 3"/>
          <p:cNvSpPr>
            <a:spLocks noGrp="1" noChangeArrowheads="1"/>
          </p:cNvSpPr>
          <p:nvPr>
            <p:ph type="body" idx="1"/>
          </p:nvPr>
        </p:nvSpPr>
        <p:spPr/>
        <p:txBody>
          <a:bodyPr/>
          <a:lstStyle/>
          <a:p>
            <a:pPr marL="342900" indent="-342900" eaLnBrk="1" hangingPunct="1">
              <a:lnSpc>
                <a:spcPct val="90000"/>
              </a:lnSpc>
            </a:pPr>
            <a:r>
              <a:rPr lang="en-US" smtClean="0"/>
              <a:t>When we focus on the amount of something,    we use counts differently. For example, Amazon might track the growth in the number of teenage customers each month to forecast CD sales    (the </a:t>
            </a:r>
            <a:r>
              <a:rPr lang="en-US" i="1" smtClean="0"/>
              <a:t>Why</a:t>
            </a:r>
            <a:r>
              <a:rPr lang="en-US" smtClean="0"/>
              <a:t>). </a:t>
            </a:r>
          </a:p>
          <a:p>
            <a:pPr marL="742950" lvl="1" indent="-285750" eaLnBrk="1" hangingPunct="1">
              <a:lnSpc>
                <a:spcPct val="90000"/>
              </a:lnSpc>
            </a:pPr>
            <a:r>
              <a:rPr lang="en-US" smtClean="0"/>
              <a:t>The </a:t>
            </a:r>
            <a:r>
              <a:rPr lang="en-US" i="1" smtClean="0"/>
              <a:t>What</a:t>
            </a:r>
            <a:r>
              <a:rPr lang="en-US" smtClean="0"/>
              <a:t> is </a:t>
            </a:r>
            <a:r>
              <a:rPr lang="en-US" i="1" smtClean="0"/>
              <a:t>teens</a:t>
            </a:r>
            <a:r>
              <a:rPr lang="en-US" smtClean="0"/>
              <a:t>,                                                   the </a:t>
            </a:r>
            <a:r>
              <a:rPr lang="en-US" i="1" smtClean="0"/>
              <a:t>Who</a:t>
            </a:r>
            <a:r>
              <a:rPr lang="en-US" smtClean="0"/>
              <a:t> is </a:t>
            </a:r>
            <a:r>
              <a:rPr lang="en-US" i="1" smtClean="0"/>
              <a:t>months</a:t>
            </a:r>
            <a:r>
              <a:rPr lang="en-US" smtClean="0"/>
              <a:t>,                                                  and the units are                                                </a:t>
            </a:r>
            <a:r>
              <a:rPr lang="en-US" i="1" smtClean="0"/>
              <a:t>number of                                                      teenage customers</a:t>
            </a:r>
            <a:r>
              <a:rPr lang="en-US" smtClean="0"/>
              <a:t>.</a:t>
            </a:r>
          </a:p>
        </p:txBody>
      </p:sp>
      <p:pic>
        <p:nvPicPr>
          <p:cNvPr id="35843" name="Picture 4" descr="aitta02-04"/>
          <p:cNvPicPr>
            <a:picLocks noChangeAspect="1" noChangeArrowheads="1"/>
          </p:cNvPicPr>
          <p:nvPr/>
        </p:nvPicPr>
        <p:blipFill>
          <a:blip r:embed="rId2"/>
          <a:srcRect/>
          <a:stretch>
            <a:fillRect/>
          </a:stretch>
        </p:blipFill>
        <p:spPr bwMode="auto">
          <a:xfrm>
            <a:off x="4876800" y="3581400"/>
            <a:ext cx="3676650" cy="276542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smtClean="0"/>
              <a:t>Quantities</a:t>
            </a:r>
          </a:p>
        </p:txBody>
      </p:sp>
      <p:sp>
        <p:nvSpPr>
          <p:cNvPr id="36866" name="Content Placeholder 2"/>
          <p:cNvSpPr>
            <a:spLocks noGrp="1"/>
          </p:cNvSpPr>
          <p:nvPr>
            <p:ph idx="1"/>
          </p:nvPr>
        </p:nvSpPr>
        <p:spPr>
          <a:xfrm>
            <a:off x="544513" y="1600200"/>
            <a:ext cx="4408487" cy="4572000"/>
          </a:xfrm>
        </p:spPr>
        <p:txBody>
          <a:bodyPr/>
          <a:lstStyle/>
          <a:p>
            <a:pPr eaLnBrk="1" hangingPunct="1"/>
            <a:r>
              <a:rPr lang="en-US" smtClean="0"/>
              <a:t>When the values you want to study are quantities, you are examining a </a:t>
            </a:r>
            <a:r>
              <a:rPr lang="en-US" smtClean="0">
                <a:solidFill>
                  <a:srgbClr val="8CC6EB"/>
                </a:solidFill>
              </a:rPr>
              <a:t>quantitative </a:t>
            </a:r>
            <a:r>
              <a:rPr lang="en-US" smtClean="0"/>
              <a:t>variable.</a:t>
            </a:r>
          </a:p>
          <a:p>
            <a:pPr eaLnBrk="1" hangingPunct="1"/>
            <a:r>
              <a:rPr lang="en-US" smtClean="0"/>
              <a:t>For example, the question “How many AP tests will you take?” is a quantitative variable.</a:t>
            </a:r>
          </a:p>
        </p:txBody>
      </p:sp>
      <p:graphicFrame>
        <p:nvGraphicFramePr>
          <p:cNvPr id="5" name="Table 4"/>
          <p:cNvGraphicFramePr>
            <a:graphicFrameLocks noGrp="1"/>
          </p:cNvGraphicFramePr>
          <p:nvPr/>
        </p:nvGraphicFramePr>
        <p:xfrm>
          <a:off x="5334000" y="1285875"/>
          <a:ext cx="3429000" cy="4487863"/>
        </p:xfrm>
        <a:graphic>
          <a:graphicData uri="http://schemas.openxmlformats.org/drawingml/2006/table">
            <a:tbl>
              <a:tblPr firstRow="1" bandRow="1">
                <a:tableStyleId>{FABFCF23-3B69-468F-B69F-88F6DE6A72F2}</a:tableStyleId>
              </a:tblPr>
              <a:tblGrid>
                <a:gridCol w="1714500"/>
                <a:gridCol w="1714500"/>
              </a:tblGrid>
              <a:tr h="580183">
                <a:tc>
                  <a:txBody>
                    <a:bodyPr/>
                    <a:lstStyle/>
                    <a:p>
                      <a:r>
                        <a:rPr lang="en-US" dirty="0" smtClean="0">
                          <a:solidFill>
                            <a:schemeClr val="tx1"/>
                          </a:solidFill>
                        </a:rPr>
                        <a:t>Student</a:t>
                      </a:r>
                      <a:endParaRPr lang="en-US" dirty="0">
                        <a:solidFill>
                          <a:schemeClr val="tx1"/>
                        </a:solidFill>
                      </a:endParaRPr>
                    </a:p>
                  </a:txBody>
                  <a:tcPr>
                    <a:lnB w="12700" cap="flat" cmpd="sng" algn="ctr">
                      <a:solidFill>
                        <a:scrgbClr r="0" g="0" b="0"/>
                      </a:solidFill>
                      <a:prstDash val="solid"/>
                      <a:round/>
                      <a:headEnd type="none" w="med" len="med"/>
                      <a:tailEnd type="none" w="med" len="med"/>
                    </a:lnB>
                  </a:tcPr>
                </a:tc>
                <a:tc>
                  <a:txBody>
                    <a:bodyPr/>
                    <a:lstStyle/>
                    <a:p>
                      <a:r>
                        <a:rPr lang="en-US" dirty="0" smtClean="0">
                          <a:solidFill>
                            <a:srgbClr val="000000"/>
                          </a:solidFill>
                        </a:rPr>
                        <a:t># of AP Exams</a:t>
                      </a:r>
                      <a:endParaRPr lang="en-US" dirty="0">
                        <a:solidFill>
                          <a:srgbClr val="000000"/>
                        </a:solidFill>
                      </a:endParaRPr>
                    </a:p>
                  </a:txBody>
                  <a:tcPr>
                    <a:lnB w="12700" cap="flat" cmpd="sng" algn="ctr">
                      <a:solidFill>
                        <a:scrgbClr r="0" g="0" b="0"/>
                      </a:solidFill>
                      <a:prstDash val="solid"/>
                      <a:round/>
                      <a:headEnd type="none" w="med" len="med"/>
                      <a:tailEnd type="none" w="med" len="med"/>
                    </a:lnB>
                  </a:tcPr>
                </a:tc>
              </a:tr>
              <a:tr h="427603">
                <a:tc>
                  <a:txBody>
                    <a:bodyPr/>
                    <a:lstStyle/>
                    <a:p>
                      <a:r>
                        <a:rPr lang="en-US" dirty="0" smtClean="0"/>
                        <a:t>Doug</a:t>
                      </a:r>
                      <a:endParaRPr lang="en-US" dirty="0"/>
                    </a:p>
                  </a:txBody>
                  <a:tcPr>
                    <a:lnT w="12700" cap="flat" cmpd="sng" algn="ctr">
                      <a:solidFill>
                        <a:scrgbClr r="0" g="0" b="0"/>
                      </a:solidFill>
                      <a:prstDash val="solid"/>
                      <a:round/>
                      <a:headEnd type="none" w="med" len="med"/>
                      <a:tailEnd type="none" w="med" len="med"/>
                    </a:lnT>
                  </a:tcPr>
                </a:tc>
                <a:tc>
                  <a:txBody>
                    <a:bodyPr/>
                    <a:lstStyle/>
                    <a:p>
                      <a:r>
                        <a:rPr lang="en-US" dirty="0" smtClean="0"/>
                        <a:t>2</a:t>
                      </a:r>
                      <a:endParaRPr lang="en-US" dirty="0"/>
                    </a:p>
                  </a:txBody>
                  <a:tcPr>
                    <a:lnT w="12700" cap="flat" cmpd="sng" algn="ctr">
                      <a:solidFill>
                        <a:scrgbClr r="0" g="0" b="0"/>
                      </a:solidFill>
                      <a:prstDash val="solid"/>
                      <a:round/>
                      <a:headEnd type="none" w="med" len="med"/>
                      <a:tailEnd type="none" w="med" len="med"/>
                    </a:lnT>
                  </a:tcPr>
                </a:tc>
              </a:tr>
              <a:tr h="427603">
                <a:tc>
                  <a:txBody>
                    <a:bodyPr/>
                    <a:lstStyle/>
                    <a:p>
                      <a:r>
                        <a:rPr lang="en-US" dirty="0" smtClean="0"/>
                        <a:t>Carl</a:t>
                      </a:r>
                      <a:endParaRPr lang="en-US" dirty="0"/>
                    </a:p>
                  </a:txBody>
                  <a:tcPr/>
                </a:tc>
                <a:tc>
                  <a:txBody>
                    <a:bodyPr/>
                    <a:lstStyle/>
                    <a:p>
                      <a:r>
                        <a:rPr lang="en-US" dirty="0" smtClean="0"/>
                        <a:t>4</a:t>
                      </a:r>
                      <a:endParaRPr lang="en-US" dirty="0"/>
                    </a:p>
                  </a:txBody>
                  <a:tcPr/>
                </a:tc>
              </a:tr>
              <a:tr h="427603">
                <a:tc>
                  <a:txBody>
                    <a:bodyPr/>
                    <a:lstStyle/>
                    <a:p>
                      <a:r>
                        <a:rPr lang="en-US" dirty="0" smtClean="0"/>
                        <a:t>Erica</a:t>
                      </a:r>
                      <a:endParaRPr lang="en-US" dirty="0"/>
                    </a:p>
                  </a:txBody>
                  <a:tcPr/>
                </a:tc>
                <a:tc>
                  <a:txBody>
                    <a:bodyPr/>
                    <a:lstStyle/>
                    <a:p>
                      <a:r>
                        <a:rPr lang="en-US" dirty="0" smtClean="0"/>
                        <a:t>7</a:t>
                      </a:r>
                      <a:endParaRPr lang="en-US" dirty="0"/>
                    </a:p>
                  </a:txBody>
                  <a:tcPr/>
                </a:tc>
              </a:tr>
              <a:tr h="427603">
                <a:tc>
                  <a:txBody>
                    <a:bodyPr/>
                    <a:lstStyle/>
                    <a:p>
                      <a:r>
                        <a:rPr lang="en-US" dirty="0" smtClean="0"/>
                        <a:t>Deanna</a:t>
                      </a:r>
                      <a:endParaRPr lang="en-US" dirty="0"/>
                    </a:p>
                  </a:txBody>
                  <a:tcPr/>
                </a:tc>
                <a:tc>
                  <a:txBody>
                    <a:bodyPr/>
                    <a:lstStyle/>
                    <a:p>
                      <a:r>
                        <a:rPr lang="en-US" dirty="0" smtClean="0"/>
                        <a:t>8</a:t>
                      </a:r>
                      <a:endParaRPr lang="en-US" dirty="0"/>
                    </a:p>
                  </a:txBody>
                  <a:tcPr/>
                </a:tc>
              </a:tr>
              <a:tr h="427603">
                <a:tc>
                  <a:txBody>
                    <a:bodyPr/>
                    <a:lstStyle/>
                    <a:p>
                      <a:r>
                        <a:rPr lang="en-US" dirty="0" smtClean="0"/>
                        <a:t>Jason</a:t>
                      </a:r>
                      <a:endParaRPr lang="en-US" dirty="0"/>
                    </a:p>
                  </a:txBody>
                  <a:tcPr/>
                </a:tc>
                <a:tc>
                  <a:txBody>
                    <a:bodyPr/>
                    <a:lstStyle/>
                    <a:p>
                      <a:r>
                        <a:rPr lang="en-US" dirty="0" smtClean="0"/>
                        <a:t>1</a:t>
                      </a:r>
                      <a:endParaRPr lang="en-US" dirty="0"/>
                    </a:p>
                  </a:txBody>
                  <a:tcPr/>
                </a:tc>
              </a:tr>
              <a:tr h="427603">
                <a:tc>
                  <a:txBody>
                    <a:bodyPr/>
                    <a:lstStyle/>
                    <a:p>
                      <a:r>
                        <a:rPr lang="en-US" dirty="0" smtClean="0"/>
                        <a:t>Corey</a:t>
                      </a:r>
                      <a:endParaRPr lang="en-US" dirty="0"/>
                    </a:p>
                  </a:txBody>
                  <a:tcPr/>
                </a:tc>
                <a:tc>
                  <a:txBody>
                    <a:bodyPr/>
                    <a:lstStyle/>
                    <a:p>
                      <a:r>
                        <a:rPr lang="en-US" dirty="0" smtClean="0"/>
                        <a:t>0</a:t>
                      </a:r>
                      <a:endParaRPr lang="en-US" dirty="0"/>
                    </a:p>
                  </a:txBody>
                  <a:tcPr/>
                </a:tc>
              </a:tr>
              <a:tr h="427603">
                <a:tc>
                  <a:txBody>
                    <a:bodyPr/>
                    <a:lstStyle/>
                    <a:p>
                      <a:r>
                        <a:rPr lang="en-US" dirty="0" smtClean="0"/>
                        <a:t>Michael</a:t>
                      </a:r>
                      <a:endParaRPr lang="en-US" dirty="0"/>
                    </a:p>
                  </a:txBody>
                  <a:tcPr/>
                </a:tc>
                <a:tc>
                  <a:txBody>
                    <a:bodyPr/>
                    <a:lstStyle/>
                    <a:p>
                      <a:r>
                        <a:rPr lang="en-US" dirty="0" smtClean="0"/>
                        <a:t>3</a:t>
                      </a:r>
                      <a:endParaRPr lang="en-US" dirty="0"/>
                    </a:p>
                  </a:txBody>
                  <a:tcPr/>
                </a:tc>
              </a:tr>
              <a:tr h="427603">
                <a:tc>
                  <a:txBody>
                    <a:bodyPr/>
                    <a:lstStyle/>
                    <a:p>
                      <a:r>
                        <a:rPr lang="en-US" dirty="0" smtClean="0"/>
                        <a:t>Paul</a:t>
                      </a:r>
                      <a:endParaRPr lang="en-US" dirty="0"/>
                    </a:p>
                  </a:txBody>
                  <a:tcPr/>
                </a:tc>
                <a:tc>
                  <a:txBody>
                    <a:bodyPr/>
                    <a:lstStyle/>
                    <a:p>
                      <a:r>
                        <a:rPr lang="en-US" dirty="0" smtClean="0"/>
                        <a:t>4</a:t>
                      </a:r>
                      <a:endParaRPr lang="en-US" dirty="0"/>
                    </a:p>
                  </a:txBody>
                  <a:tcPr/>
                </a:tc>
              </a:tr>
              <a:tr h="427603">
                <a:tc>
                  <a:txBody>
                    <a:bodyPr/>
                    <a:lstStyle/>
                    <a:p>
                      <a:r>
                        <a:rPr lang="en-US" dirty="0" smtClean="0"/>
                        <a:t>Adam</a:t>
                      </a:r>
                      <a:endParaRPr lang="en-US" dirty="0"/>
                    </a:p>
                  </a:txBody>
                  <a:tcPr/>
                </a:tc>
                <a:tc>
                  <a:txBody>
                    <a:bodyPr/>
                    <a:lstStyle/>
                    <a:p>
                      <a:r>
                        <a:rPr lang="en-US" dirty="0" smtClean="0"/>
                        <a:t>5</a:t>
                      </a:r>
                      <a:endParaRPr lang="en-US" dirty="0"/>
                    </a:p>
                  </a:txBody>
                  <a:tcPr/>
                </a:tc>
              </a:tr>
            </a:tbl>
          </a:graphicData>
        </a:graphic>
      </p:graphicFrame>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pPr eaLnBrk="1" hangingPunct="1"/>
            <a:r>
              <a:rPr lang="en-US" smtClean="0"/>
              <a:t>Quantities</a:t>
            </a:r>
          </a:p>
        </p:txBody>
      </p:sp>
      <p:sp>
        <p:nvSpPr>
          <p:cNvPr id="37890" name="Content Placeholder 2"/>
          <p:cNvSpPr>
            <a:spLocks noGrp="1"/>
          </p:cNvSpPr>
          <p:nvPr>
            <p:ph idx="1"/>
          </p:nvPr>
        </p:nvSpPr>
        <p:spPr>
          <a:xfrm>
            <a:off x="544513" y="1600200"/>
            <a:ext cx="4408487" cy="4572000"/>
          </a:xfrm>
        </p:spPr>
        <p:txBody>
          <a:bodyPr/>
          <a:lstStyle/>
          <a:p>
            <a:pPr eaLnBrk="1" hangingPunct="1"/>
            <a:r>
              <a:rPr lang="en-US" smtClean="0"/>
              <a:t>Another example of a quantitative variable is the question “How far did the catapult throw the soup can?”.</a:t>
            </a:r>
          </a:p>
        </p:txBody>
      </p:sp>
      <p:graphicFrame>
        <p:nvGraphicFramePr>
          <p:cNvPr id="5" name="Table 4"/>
          <p:cNvGraphicFramePr>
            <a:graphicFrameLocks noGrp="1"/>
          </p:cNvGraphicFramePr>
          <p:nvPr/>
        </p:nvGraphicFramePr>
        <p:xfrm>
          <a:off x="5334000" y="1285875"/>
          <a:ext cx="3429000" cy="4429125"/>
        </p:xfrm>
        <a:graphic>
          <a:graphicData uri="http://schemas.openxmlformats.org/drawingml/2006/table">
            <a:tbl>
              <a:tblPr firstRow="1" bandRow="1">
                <a:tableStyleId>{FABFCF23-3B69-468F-B69F-88F6DE6A72F2}</a:tableStyleId>
              </a:tblPr>
              <a:tblGrid>
                <a:gridCol w="1714500"/>
                <a:gridCol w="1714500"/>
              </a:tblGrid>
              <a:tr h="580183">
                <a:tc>
                  <a:txBody>
                    <a:bodyPr/>
                    <a:lstStyle/>
                    <a:p>
                      <a:r>
                        <a:rPr lang="en-US" dirty="0" smtClean="0">
                          <a:solidFill>
                            <a:srgbClr val="000000"/>
                          </a:solidFill>
                        </a:rPr>
                        <a:t>Catapult</a:t>
                      </a:r>
                      <a:endParaRPr lang="en-US" dirty="0">
                        <a:solidFill>
                          <a:srgbClr val="000000"/>
                        </a:solidFill>
                      </a:endParaRPr>
                    </a:p>
                  </a:txBody>
                  <a:tcPr>
                    <a:lnB w="12700" cap="flat" cmpd="sng" algn="ctr">
                      <a:solidFill>
                        <a:scrgbClr r="0" g="0" b="0"/>
                      </a:solidFill>
                      <a:prstDash val="solid"/>
                      <a:round/>
                      <a:headEnd type="none" w="med" len="med"/>
                      <a:tailEnd type="none" w="med" len="med"/>
                    </a:lnB>
                  </a:tcPr>
                </a:tc>
                <a:tc>
                  <a:txBody>
                    <a:bodyPr/>
                    <a:lstStyle/>
                    <a:p>
                      <a:r>
                        <a:rPr lang="en-US" dirty="0" smtClean="0">
                          <a:solidFill>
                            <a:srgbClr val="000000"/>
                          </a:solidFill>
                        </a:rPr>
                        <a:t>Distance (cm)</a:t>
                      </a:r>
                      <a:endParaRPr lang="en-US" dirty="0">
                        <a:solidFill>
                          <a:srgbClr val="000000"/>
                        </a:solidFill>
                      </a:endParaRPr>
                    </a:p>
                  </a:txBody>
                  <a:tcPr>
                    <a:lnB w="12700" cap="flat" cmpd="sng" algn="ctr">
                      <a:solidFill>
                        <a:scrgbClr r="0" g="0" b="0"/>
                      </a:solidFill>
                      <a:prstDash val="solid"/>
                      <a:round/>
                      <a:headEnd type="none" w="med" len="med"/>
                      <a:tailEnd type="none" w="med" len="med"/>
                    </a:lnB>
                  </a:tcPr>
                </a:tc>
              </a:tr>
              <a:tr h="427603">
                <a:tc>
                  <a:txBody>
                    <a:bodyPr/>
                    <a:lstStyle/>
                    <a:p>
                      <a:r>
                        <a:rPr lang="en-US" dirty="0" smtClean="0"/>
                        <a:t>A</a:t>
                      </a:r>
                      <a:endParaRPr lang="en-US" dirty="0"/>
                    </a:p>
                  </a:txBody>
                  <a:tcPr>
                    <a:lnT w="12700" cap="flat" cmpd="sng" algn="ctr">
                      <a:solidFill>
                        <a:scrgbClr r="0" g="0" b="0"/>
                      </a:solidFill>
                      <a:prstDash val="solid"/>
                      <a:round/>
                      <a:headEnd type="none" w="med" len="med"/>
                      <a:tailEnd type="none" w="med" len="med"/>
                    </a:lnT>
                  </a:tcPr>
                </a:tc>
                <a:tc>
                  <a:txBody>
                    <a:bodyPr/>
                    <a:lstStyle/>
                    <a:p>
                      <a:r>
                        <a:rPr lang="en-US" dirty="0" smtClean="0"/>
                        <a:t>67</a:t>
                      </a:r>
                      <a:endParaRPr lang="en-US" dirty="0"/>
                    </a:p>
                  </a:txBody>
                  <a:tcPr>
                    <a:lnT w="12700" cap="flat" cmpd="sng" algn="ctr">
                      <a:solidFill>
                        <a:scrgbClr r="0" g="0" b="0"/>
                      </a:solidFill>
                      <a:prstDash val="solid"/>
                      <a:round/>
                      <a:headEnd type="none" w="med" len="med"/>
                      <a:tailEnd type="none" w="med" len="med"/>
                    </a:lnT>
                  </a:tcPr>
                </a:tc>
              </a:tr>
              <a:tr h="427603">
                <a:tc>
                  <a:txBody>
                    <a:bodyPr/>
                    <a:lstStyle/>
                    <a:p>
                      <a:r>
                        <a:rPr lang="en-US" dirty="0" smtClean="0"/>
                        <a:t>B</a:t>
                      </a:r>
                      <a:endParaRPr lang="en-US" dirty="0"/>
                    </a:p>
                  </a:txBody>
                  <a:tcPr/>
                </a:tc>
                <a:tc>
                  <a:txBody>
                    <a:bodyPr/>
                    <a:lstStyle/>
                    <a:p>
                      <a:r>
                        <a:rPr lang="en-US" dirty="0" smtClean="0"/>
                        <a:t>55</a:t>
                      </a:r>
                      <a:endParaRPr lang="en-US" dirty="0"/>
                    </a:p>
                  </a:txBody>
                  <a:tcPr/>
                </a:tc>
              </a:tr>
              <a:tr h="427603">
                <a:tc>
                  <a:txBody>
                    <a:bodyPr/>
                    <a:lstStyle/>
                    <a:p>
                      <a:r>
                        <a:rPr lang="en-US" dirty="0" smtClean="0"/>
                        <a:t>C</a:t>
                      </a:r>
                      <a:endParaRPr lang="en-US" dirty="0"/>
                    </a:p>
                  </a:txBody>
                  <a:tcPr/>
                </a:tc>
                <a:tc>
                  <a:txBody>
                    <a:bodyPr/>
                    <a:lstStyle/>
                    <a:p>
                      <a:r>
                        <a:rPr lang="en-US" dirty="0" smtClean="0"/>
                        <a:t>79</a:t>
                      </a:r>
                      <a:endParaRPr lang="en-US" dirty="0"/>
                    </a:p>
                  </a:txBody>
                  <a:tcPr/>
                </a:tc>
              </a:tr>
              <a:tr h="427603">
                <a:tc>
                  <a:txBody>
                    <a:bodyPr/>
                    <a:lstStyle/>
                    <a:p>
                      <a:r>
                        <a:rPr lang="en-US" dirty="0" smtClean="0"/>
                        <a:t>D</a:t>
                      </a:r>
                      <a:endParaRPr lang="en-US" dirty="0"/>
                    </a:p>
                  </a:txBody>
                  <a:tcPr/>
                </a:tc>
                <a:tc>
                  <a:txBody>
                    <a:bodyPr/>
                    <a:lstStyle/>
                    <a:p>
                      <a:r>
                        <a:rPr lang="en-US" dirty="0" smtClean="0"/>
                        <a:t>112</a:t>
                      </a:r>
                      <a:endParaRPr lang="en-US" dirty="0"/>
                    </a:p>
                  </a:txBody>
                  <a:tcPr/>
                </a:tc>
              </a:tr>
              <a:tr h="427603">
                <a:tc>
                  <a:txBody>
                    <a:bodyPr/>
                    <a:lstStyle/>
                    <a:p>
                      <a:r>
                        <a:rPr lang="en-US" dirty="0" smtClean="0"/>
                        <a:t>E</a:t>
                      </a:r>
                      <a:endParaRPr lang="en-US" dirty="0"/>
                    </a:p>
                  </a:txBody>
                  <a:tcPr/>
                </a:tc>
                <a:tc>
                  <a:txBody>
                    <a:bodyPr/>
                    <a:lstStyle/>
                    <a:p>
                      <a:r>
                        <a:rPr lang="en-US" dirty="0" smtClean="0"/>
                        <a:t>13</a:t>
                      </a:r>
                      <a:endParaRPr lang="en-US" dirty="0"/>
                    </a:p>
                  </a:txBody>
                  <a:tcPr/>
                </a:tc>
              </a:tr>
              <a:tr h="427603">
                <a:tc>
                  <a:txBody>
                    <a:bodyPr/>
                    <a:lstStyle/>
                    <a:p>
                      <a:r>
                        <a:rPr lang="en-US" dirty="0" smtClean="0"/>
                        <a:t>F</a:t>
                      </a:r>
                      <a:endParaRPr lang="en-US" dirty="0"/>
                    </a:p>
                  </a:txBody>
                  <a:tcPr/>
                </a:tc>
                <a:tc>
                  <a:txBody>
                    <a:bodyPr/>
                    <a:lstStyle/>
                    <a:p>
                      <a:r>
                        <a:rPr lang="en-US" dirty="0" smtClean="0"/>
                        <a:t>98</a:t>
                      </a:r>
                      <a:endParaRPr lang="en-US" dirty="0"/>
                    </a:p>
                  </a:txBody>
                  <a:tcPr/>
                </a:tc>
              </a:tr>
              <a:tr h="427603">
                <a:tc>
                  <a:txBody>
                    <a:bodyPr/>
                    <a:lstStyle/>
                    <a:p>
                      <a:r>
                        <a:rPr lang="en-US" dirty="0" smtClean="0"/>
                        <a:t>G</a:t>
                      </a:r>
                      <a:endParaRPr lang="en-US" dirty="0"/>
                    </a:p>
                  </a:txBody>
                  <a:tcPr/>
                </a:tc>
                <a:tc>
                  <a:txBody>
                    <a:bodyPr/>
                    <a:lstStyle/>
                    <a:p>
                      <a:r>
                        <a:rPr lang="en-US" dirty="0" smtClean="0"/>
                        <a:t>137</a:t>
                      </a:r>
                      <a:endParaRPr lang="en-US" dirty="0"/>
                    </a:p>
                  </a:txBody>
                  <a:tcPr/>
                </a:tc>
              </a:tr>
              <a:tr h="427603">
                <a:tc>
                  <a:txBody>
                    <a:bodyPr/>
                    <a:lstStyle/>
                    <a:p>
                      <a:r>
                        <a:rPr lang="en-US" dirty="0" smtClean="0"/>
                        <a:t>H</a:t>
                      </a:r>
                      <a:endParaRPr lang="en-US" dirty="0"/>
                    </a:p>
                  </a:txBody>
                  <a:tcPr/>
                </a:tc>
                <a:tc>
                  <a:txBody>
                    <a:bodyPr/>
                    <a:lstStyle/>
                    <a:p>
                      <a:r>
                        <a:rPr lang="en-US" dirty="0" smtClean="0"/>
                        <a:t>67</a:t>
                      </a:r>
                      <a:endParaRPr lang="en-US" dirty="0"/>
                    </a:p>
                  </a:txBody>
                  <a:tcPr/>
                </a:tc>
              </a:tr>
              <a:tr h="427603">
                <a:tc>
                  <a:txBody>
                    <a:bodyPr/>
                    <a:lstStyle/>
                    <a:p>
                      <a:r>
                        <a:rPr lang="en-US" dirty="0" smtClean="0"/>
                        <a:t>I</a:t>
                      </a:r>
                      <a:endParaRPr lang="en-US" dirty="0"/>
                    </a:p>
                  </a:txBody>
                  <a:tcPr/>
                </a:tc>
                <a:tc>
                  <a:txBody>
                    <a:bodyPr/>
                    <a:lstStyle/>
                    <a:p>
                      <a:r>
                        <a:rPr lang="en-US" dirty="0" smtClean="0"/>
                        <a:t>178</a:t>
                      </a:r>
                      <a:endParaRPr lang="en-US" dirty="0"/>
                    </a:p>
                  </a:txBody>
                  <a:tcPr/>
                </a:tc>
              </a:tr>
            </a:tbl>
          </a:graphicData>
        </a:graphic>
      </p:graphicFrame>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smtClean="0"/>
              <a:t>Identifying Identifiers</a:t>
            </a:r>
          </a:p>
        </p:txBody>
      </p:sp>
      <p:sp>
        <p:nvSpPr>
          <p:cNvPr id="38914" name="Rectangle 3"/>
          <p:cNvSpPr>
            <a:spLocks noGrp="1" noChangeArrowheads="1"/>
          </p:cNvSpPr>
          <p:nvPr>
            <p:ph type="body" idx="1"/>
          </p:nvPr>
        </p:nvSpPr>
        <p:spPr/>
        <p:txBody>
          <a:bodyPr/>
          <a:lstStyle/>
          <a:p>
            <a:pPr marL="342900" indent="-342900" eaLnBrk="1" hangingPunct="1">
              <a:lnSpc>
                <a:spcPct val="90000"/>
              </a:lnSpc>
            </a:pPr>
            <a:r>
              <a:rPr lang="en-US" smtClean="0">
                <a:solidFill>
                  <a:schemeClr val="accent1"/>
                </a:solidFill>
              </a:rPr>
              <a:t>Identifier variables</a:t>
            </a:r>
            <a:r>
              <a:rPr lang="en-US" smtClean="0"/>
              <a:t> are categorical variables with exactly one individual in each category.</a:t>
            </a:r>
          </a:p>
          <a:p>
            <a:pPr marL="742950" lvl="1" indent="-285750" eaLnBrk="1" hangingPunct="1">
              <a:lnSpc>
                <a:spcPct val="90000"/>
              </a:lnSpc>
            </a:pPr>
            <a:r>
              <a:rPr lang="en-US" smtClean="0"/>
              <a:t>Examples: Social Security Number, ISBN, FedEx Tracking Number</a:t>
            </a:r>
          </a:p>
          <a:p>
            <a:pPr marL="342900" indent="-342900" eaLnBrk="1" hangingPunct="1">
              <a:lnSpc>
                <a:spcPct val="90000"/>
              </a:lnSpc>
            </a:pPr>
            <a:r>
              <a:rPr lang="en-US" smtClean="0"/>
              <a:t>Don’t analyze identifier variables.</a:t>
            </a:r>
          </a:p>
          <a:p>
            <a:pPr marL="342900" indent="-342900" eaLnBrk="1" hangingPunct="1">
              <a:lnSpc>
                <a:spcPct val="90000"/>
              </a:lnSpc>
            </a:pPr>
            <a:r>
              <a:rPr lang="en-US" smtClean="0"/>
              <a:t>Be careful not to consider all variables with one case per category, like </a:t>
            </a:r>
            <a:r>
              <a:rPr lang="en-US" i="1" smtClean="0"/>
              <a:t>year </a:t>
            </a:r>
            <a:r>
              <a:rPr lang="en-US" smtClean="0"/>
              <a:t>or </a:t>
            </a:r>
            <a:r>
              <a:rPr lang="en-US" i="1" smtClean="0"/>
              <a:t>name</a:t>
            </a:r>
            <a:r>
              <a:rPr lang="en-US" smtClean="0"/>
              <a:t>, as identifier variables.</a:t>
            </a:r>
          </a:p>
          <a:p>
            <a:pPr marL="742950" lvl="1" indent="-285750" eaLnBrk="1" hangingPunct="1">
              <a:lnSpc>
                <a:spcPct val="90000"/>
              </a:lnSpc>
            </a:pPr>
            <a:r>
              <a:rPr lang="en-US" smtClean="0"/>
              <a:t>The </a:t>
            </a:r>
            <a:r>
              <a:rPr lang="en-US" i="1" smtClean="0"/>
              <a:t>Why</a:t>
            </a:r>
            <a:r>
              <a:rPr lang="en-US" smtClean="0"/>
              <a:t> will help you decide how to treat identifier variables.</a:t>
            </a:r>
          </a:p>
          <a:p>
            <a:pPr marL="342900" indent="-342900" eaLnBrk="1" hangingPunct="1">
              <a:lnSpc>
                <a:spcPct val="90000"/>
              </a:lnSpc>
            </a:pPr>
            <a:endParaRPr lang="en-US" smtClean="0"/>
          </a:p>
        </p:txBody>
      </p:sp>
    </p:spTree>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smtClean="0"/>
              <a:t>Stats Starts Here</a:t>
            </a:r>
          </a:p>
        </p:txBody>
      </p:sp>
      <p:sp>
        <p:nvSpPr>
          <p:cNvPr id="16386" name="Rectangle 3"/>
          <p:cNvSpPr>
            <a:spLocks noGrp="1" noChangeArrowheads="1"/>
          </p:cNvSpPr>
          <p:nvPr>
            <p:ph type="body" idx="1"/>
          </p:nvPr>
        </p:nvSpPr>
        <p:spPr/>
        <p:txBody>
          <a:bodyPr/>
          <a:lstStyle/>
          <a:p>
            <a:pPr marL="342900" indent="-342900" eaLnBrk="1" hangingPunct="1"/>
            <a:r>
              <a:rPr lang="en-US" smtClean="0"/>
              <a:t>Statistics gets no respect, and</a:t>
            </a:r>
          </a:p>
          <a:p>
            <a:pPr marL="342900" indent="-342900" eaLnBrk="1" hangingPunct="1"/>
            <a:r>
              <a:rPr lang="en-US" smtClean="0"/>
              <a:t>Statistics courses are not necessarily chosen as fun electives, but</a:t>
            </a:r>
          </a:p>
          <a:p>
            <a:pPr marL="342900" indent="-342900" eaLnBrk="1" hangingPunct="1"/>
            <a:r>
              <a:rPr lang="en-US" smtClean="0"/>
              <a:t>Statistics can be fun! Learning to think clearly with data will open your eyes to seeing the world more clearly…</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smtClean="0"/>
              <a:t>Where, When, and How</a:t>
            </a:r>
          </a:p>
        </p:txBody>
      </p:sp>
      <p:sp>
        <p:nvSpPr>
          <p:cNvPr id="39938" name="Rectangle 3"/>
          <p:cNvSpPr>
            <a:spLocks noGrp="1" noChangeArrowheads="1"/>
          </p:cNvSpPr>
          <p:nvPr>
            <p:ph type="body" idx="1"/>
          </p:nvPr>
        </p:nvSpPr>
        <p:spPr/>
        <p:txBody>
          <a:bodyPr/>
          <a:lstStyle/>
          <a:p>
            <a:pPr marL="342900" indent="-342900" eaLnBrk="1" hangingPunct="1">
              <a:lnSpc>
                <a:spcPct val="90000"/>
              </a:lnSpc>
            </a:pPr>
            <a:r>
              <a:rPr lang="en-US" sz="3200" smtClean="0"/>
              <a:t>We need the </a:t>
            </a:r>
            <a:r>
              <a:rPr lang="en-US" sz="3200" i="1" smtClean="0"/>
              <a:t>Who,</a:t>
            </a:r>
            <a:r>
              <a:rPr lang="en-US" sz="3200" smtClean="0"/>
              <a:t> </a:t>
            </a:r>
            <a:r>
              <a:rPr lang="en-US" sz="3200" i="1" smtClean="0"/>
              <a:t>What</a:t>
            </a:r>
            <a:r>
              <a:rPr lang="en-US" sz="3200" smtClean="0"/>
              <a:t>, and </a:t>
            </a:r>
            <a:r>
              <a:rPr lang="en-US" sz="3200" i="1" smtClean="0"/>
              <a:t>Why</a:t>
            </a:r>
            <a:r>
              <a:rPr lang="en-US" sz="3200" smtClean="0"/>
              <a:t> to analyze data. But, the more we know, the more we understand.</a:t>
            </a:r>
          </a:p>
          <a:p>
            <a:pPr marL="342900" indent="-342900" eaLnBrk="1" hangingPunct="1">
              <a:lnSpc>
                <a:spcPct val="90000"/>
              </a:lnSpc>
            </a:pPr>
            <a:r>
              <a:rPr lang="en-US" sz="3200" i="1" smtClean="0"/>
              <a:t>When</a:t>
            </a:r>
            <a:r>
              <a:rPr lang="en-US" sz="3200" smtClean="0"/>
              <a:t> and </a:t>
            </a:r>
            <a:r>
              <a:rPr lang="en-US" sz="3200" i="1" smtClean="0"/>
              <a:t>Where</a:t>
            </a:r>
            <a:r>
              <a:rPr lang="en-US" sz="3200" smtClean="0"/>
              <a:t> give us some nice information about the context. </a:t>
            </a:r>
          </a:p>
          <a:p>
            <a:pPr marL="742950" lvl="1" indent="-285750" eaLnBrk="1" hangingPunct="1">
              <a:lnSpc>
                <a:spcPct val="90000"/>
              </a:lnSpc>
            </a:pPr>
            <a:r>
              <a:rPr lang="en-US" sz="3200" smtClean="0"/>
              <a:t>Example: Values recorded at a large public university may mean something different than similar values recorded at a small private college.</a:t>
            </a:r>
            <a:endParaRPr lang="en-US" sz="3200" i="1" smtClean="0"/>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sz="3200" smtClean="0"/>
              <a:t>Where, When, and How (cont.)</a:t>
            </a:r>
          </a:p>
        </p:txBody>
      </p:sp>
      <p:sp>
        <p:nvSpPr>
          <p:cNvPr id="40962" name="Rectangle 3"/>
          <p:cNvSpPr>
            <a:spLocks noGrp="1" noChangeArrowheads="1"/>
          </p:cNvSpPr>
          <p:nvPr>
            <p:ph type="body" idx="1"/>
          </p:nvPr>
        </p:nvSpPr>
        <p:spPr/>
        <p:txBody>
          <a:bodyPr/>
          <a:lstStyle/>
          <a:p>
            <a:pPr marL="342900" indent="-342900" eaLnBrk="1" hangingPunct="1"/>
            <a:r>
              <a:rPr lang="en-US" i="1" smtClean="0"/>
              <a:t>How</a:t>
            </a:r>
            <a:r>
              <a:rPr lang="en-US" smtClean="0"/>
              <a:t> the data are collected can make the difference between insight and nonsense. </a:t>
            </a:r>
          </a:p>
          <a:p>
            <a:pPr marL="742950" lvl="1" indent="-285750" eaLnBrk="1" hangingPunct="1"/>
            <a:r>
              <a:rPr lang="en-US" smtClean="0"/>
              <a:t>Example: Results from Internet surveys are often useless.</a:t>
            </a:r>
          </a:p>
          <a:p>
            <a:pPr marL="742950" lvl="1" indent="-285750" eaLnBrk="1" hangingPunct="1"/>
            <a:r>
              <a:rPr lang="en-US" smtClean="0"/>
              <a:t>In Unit III we will study </a:t>
            </a:r>
            <a:r>
              <a:rPr lang="en-US" i="1" smtClean="0"/>
              <a:t>How</a:t>
            </a:r>
            <a:r>
              <a:rPr lang="en-US" smtClean="0"/>
              <a:t> to collect data carefully.</a:t>
            </a:r>
          </a:p>
          <a:p>
            <a:pPr marL="342900" indent="-342900" eaLnBrk="1" hangingPunct="1"/>
            <a:r>
              <a:rPr lang="en-US" smtClean="0"/>
              <a:t>The first step of any data analysis should be to examine the W’s—this is a key part of the </a:t>
            </a:r>
            <a:r>
              <a:rPr lang="en-US" i="1" smtClean="0"/>
              <a:t>Think</a:t>
            </a:r>
            <a:r>
              <a:rPr lang="en-US" smtClean="0"/>
              <a:t> step of any analysis.</a:t>
            </a:r>
          </a:p>
        </p:txBody>
      </p:sp>
    </p:spTree>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p:txBody>
          <a:bodyPr/>
          <a:lstStyle/>
          <a:p>
            <a:pPr eaLnBrk="1" hangingPunct="1"/>
            <a:r>
              <a:rPr lang="en-US" smtClean="0"/>
              <a:t>What Can Go Wrong?</a:t>
            </a:r>
          </a:p>
        </p:txBody>
      </p:sp>
      <p:sp>
        <p:nvSpPr>
          <p:cNvPr id="41986" name="Rectangle 3"/>
          <p:cNvSpPr>
            <a:spLocks noGrp="1" noChangeArrowheads="1"/>
          </p:cNvSpPr>
          <p:nvPr>
            <p:ph type="body" idx="1"/>
          </p:nvPr>
        </p:nvSpPr>
        <p:spPr/>
        <p:txBody>
          <a:bodyPr/>
          <a:lstStyle/>
          <a:p>
            <a:pPr marL="342900" indent="-342900" eaLnBrk="1" hangingPunct="1"/>
            <a:r>
              <a:rPr lang="en-US" smtClean="0"/>
              <a:t>Don’t label a variable as categorical or quantitative without thinking about the question you want it to answer.</a:t>
            </a:r>
          </a:p>
          <a:p>
            <a:pPr marL="342900" indent="-342900" eaLnBrk="1" hangingPunct="1"/>
            <a:r>
              <a:rPr lang="en-US" smtClean="0"/>
              <a:t>Just because your variable’s values are numbers, don’t assume that it’s quantitative (i.e., think about jersey numbers or zip codes).</a:t>
            </a:r>
          </a:p>
          <a:p>
            <a:pPr marL="342900" indent="-342900" eaLnBrk="1" hangingPunct="1"/>
            <a:r>
              <a:rPr lang="en-US" smtClean="0"/>
              <a:t>Always be skeptical—don’t take data for granted.</a:t>
            </a:r>
          </a:p>
        </p:txBody>
      </p:sp>
    </p:spTree>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smtClean="0"/>
              <a:t>What have we learned?</a:t>
            </a:r>
          </a:p>
        </p:txBody>
      </p:sp>
      <p:sp>
        <p:nvSpPr>
          <p:cNvPr id="531459" name="Rectangle 3"/>
          <p:cNvSpPr>
            <a:spLocks noGrp="1" noChangeArrowheads="1"/>
          </p:cNvSpPr>
          <p:nvPr>
            <p:ph type="body" idx="1"/>
          </p:nvPr>
        </p:nvSpPr>
        <p:spPr/>
        <p:txBody>
          <a:bodyPr/>
          <a:lstStyle/>
          <a:p>
            <a:pPr marL="342900" indent="-342900" eaLnBrk="1" hangingPunct="1">
              <a:buFont typeface="Wingdings" charset="0"/>
              <a:buChar char="n"/>
              <a:defRPr/>
            </a:pPr>
            <a:r>
              <a:rPr lang="en-US" dirty="0" smtClean="0"/>
              <a:t>Statistics is about data</a:t>
            </a:r>
          </a:p>
          <a:p>
            <a:pPr marL="617538" lvl="1" indent="-342900" eaLnBrk="1" hangingPunct="1">
              <a:buFont typeface="Wingdings" charset="0"/>
              <a:buChar char="n"/>
              <a:defRPr/>
            </a:pPr>
            <a:r>
              <a:rPr lang="en-US" dirty="0" smtClean="0"/>
              <a:t>It helps us understand the world.</a:t>
            </a:r>
          </a:p>
          <a:p>
            <a:pPr marL="617538" lvl="1" indent="-342900" eaLnBrk="1" hangingPunct="1">
              <a:buFont typeface="Wingdings" charset="0"/>
              <a:buChar char="n"/>
              <a:defRPr/>
            </a:pPr>
            <a:r>
              <a:rPr lang="en-US" dirty="0" smtClean="0"/>
              <a:t>We seek to describe how much data varies.</a:t>
            </a:r>
          </a:p>
          <a:p>
            <a:pPr marL="342900" indent="-342900" eaLnBrk="1" hangingPunct="1">
              <a:buFont typeface="Wingdings" charset="0"/>
              <a:buChar char="n"/>
              <a:defRPr/>
            </a:pPr>
            <a:r>
              <a:rPr lang="en-US" dirty="0" smtClean="0"/>
              <a:t>Data </a:t>
            </a:r>
            <a:r>
              <a:rPr lang="en-US" dirty="0"/>
              <a:t>are information in a context.</a:t>
            </a:r>
          </a:p>
          <a:p>
            <a:pPr marL="742950" lvl="1" indent="-285750" eaLnBrk="1" hangingPunct="1">
              <a:buFont typeface="Wingdings" charset="0"/>
              <a:buChar char="n"/>
              <a:defRPr/>
            </a:pPr>
            <a:r>
              <a:rPr lang="en-US" dirty="0"/>
              <a:t>The W’s help with context.</a:t>
            </a:r>
          </a:p>
          <a:p>
            <a:pPr marL="742950" lvl="1" indent="-285750" eaLnBrk="1" hangingPunct="1">
              <a:buFont typeface="Wingdings" charset="0"/>
              <a:buChar char="n"/>
              <a:defRPr/>
            </a:pPr>
            <a:r>
              <a:rPr lang="en-US" dirty="0"/>
              <a:t>We must know the </a:t>
            </a:r>
            <a:r>
              <a:rPr lang="en-US" i="1" dirty="0"/>
              <a:t>Who</a:t>
            </a:r>
            <a:r>
              <a:rPr lang="en-US" dirty="0"/>
              <a:t> (cases), </a:t>
            </a:r>
            <a:r>
              <a:rPr lang="en-US" i="1" dirty="0"/>
              <a:t>What </a:t>
            </a:r>
            <a:r>
              <a:rPr lang="en-US" dirty="0"/>
              <a:t>(variables), and </a:t>
            </a:r>
            <a:r>
              <a:rPr lang="en-US" i="1" dirty="0"/>
              <a:t>Why</a:t>
            </a:r>
            <a:r>
              <a:rPr lang="en-US" dirty="0"/>
              <a:t> to be able to say anything useful about the data.</a:t>
            </a:r>
          </a:p>
        </p:txBody>
      </p:sp>
    </p:spTree>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mtClean="0"/>
              <a:t>What have we learned? (cont.)</a:t>
            </a:r>
          </a:p>
        </p:txBody>
      </p:sp>
      <p:sp>
        <p:nvSpPr>
          <p:cNvPr id="44034" name="Rectangle 3"/>
          <p:cNvSpPr>
            <a:spLocks noGrp="1" noChangeArrowheads="1"/>
          </p:cNvSpPr>
          <p:nvPr>
            <p:ph type="body" idx="1"/>
          </p:nvPr>
        </p:nvSpPr>
        <p:spPr/>
        <p:txBody>
          <a:bodyPr/>
          <a:lstStyle/>
          <a:p>
            <a:pPr marL="342900" indent="-342900" eaLnBrk="1" hangingPunct="1"/>
            <a:r>
              <a:rPr lang="en-US" smtClean="0"/>
              <a:t>We treat variables as </a:t>
            </a:r>
            <a:r>
              <a:rPr lang="en-US" i="1" smtClean="0"/>
              <a:t>categorical</a:t>
            </a:r>
            <a:r>
              <a:rPr lang="en-US" smtClean="0"/>
              <a:t> or </a:t>
            </a:r>
            <a:r>
              <a:rPr lang="en-US" i="1" smtClean="0"/>
              <a:t>quantitative.</a:t>
            </a:r>
            <a:endParaRPr lang="en-US" smtClean="0"/>
          </a:p>
          <a:p>
            <a:pPr marL="742950" lvl="1" indent="-285750" eaLnBrk="1" hangingPunct="1"/>
            <a:r>
              <a:rPr lang="en-US" smtClean="0"/>
              <a:t>Categorical variables identify a category for each case.</a:t>
            </a:r>
          </a:p>
          <a:p>
            <a:pPr marL="742950" lvl="1" indent="-285750" eaLnBrk="1" hangingPunct="1"/>
            <a:r>
              <a:rPr lang="en-US" smtClean="0"/>
              <a:t>Quantitative variables record measurements or amounts of something and must have units.</a:t>
            </a:r>
          </a:p>
        </p:txBody>
      </p:sp>
    </p:spTree>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smtClean="0"/>
              <a:t>AP Tips</a:t>
            </a:r>
          </a:p>
        </p:txBody>
      </p:sp>
      <p:sp>
        <p:nvSpPr>
          <p:cNvPr id="45058" name="Content Placeholder 2"/>
          <p:cNvSpPr>
            <a:spLocks noGrp="1"/>
          </p:cNvSpPr>
          <p:nvPr>
            <p:ph idx="1"/>
          </p:nvPr>
        </p:nvSpPr>
        <p:spPr/>
        <p:txBody>
          <a:bodyPr/>
          <a:lstStyle/>
          <a:p>
            <a:pPr eaLnBrk="1" hangingPunct="1"/>
            <a:r>
              <a:rPr lang="en-US" smtClean="0"/>
              <a:t>When reading an AP free response question, you will often </a:t>
            </a:r>
            <a:r>
              <a:rPr lang="en-US" b="1" smtClean="0"/>
              <a:t>first </a:t>
            </a:r>
            <a:r>
              <a:rPr lang="en-US" smtClean="0"/>
              <a:t>need to decide if the data is categorical or quantitative. If you make the wrong decision at the outset, you will probably earn a zero on the rubric!</a:t>
            </a:r>
          </a:p>
          <a:p>
            <a:pPr eaLnBrk="1" hangingPunct="1"/>
            <a:r>
              <a:rPr lang="en-US" smtClean="0"/>
              <a:t>In the next few chapters, you will be graphing both types of variables. Make sure you keep the two types of graphs clear in your mind. Again, making the right choice makes the difference between some credit and NO credit.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mtClean="0"/>
              <a:t>What Is (Are?) Statistics?</a:t>
            </a:r>
          </a:p>
        </p:txBody>
      </p:sp>
      <p:sp>
        <p:nvSpPr>
          <p:cNvPr id="17410" name="Rectangle 3"/>
          <p:cNvSpPr>
            <a:spLocks noGrp="1" noChangeArrowheads="1"/>
          </p:cNvSpPr>
          <p:nvPr>
            <p:ph type="body" idx="1"/>
          </p:nvPr>
        </p:nvSpPr>
        <p:spPr/>
        <p:txBody>
          <a:bodyPr/>
          <a:lstStyle/>
          <a:p>
            <a:pPr marL="342900" indent="-342900" eaLnBrk="1" hangingPunct="1"/>
            <a:r>
              <a:rPr lang="en-US" smtClean="0"/>
              <a:t>Statistics (the discipline) is a way of reasoning, along with collection of tools and methods, designed to help us understand the world.</a:t>
            </a:r>
          </a:p>
          <a:p>
            <a:pPr marL="342900" indent="-342900" eaLnBrk="1" hangingPunct="1"/>
            <a:r>
              <a:rPr lang="en-US" smtClean="0"/>
              <a:t>Statistics (plural) are particular calculations made from data. For example, the mean and the median are statistics.</a:t>
            </a:r>
          </a:p>
          <a:p>
            <a:pPr marL="342900" indent="-342900" eaLnBrk="1" hangingPunct="1"/>
            <a:r>
              <a:rPr lang="en-US" smtClean="0"/>
              <a:t>Data are values with a context.</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smtClean="0"/>
              <a:t>What is Statistics Really About?</a:t>
            </a:r>
          </a:p>
        </p:txBody>
      </p:sp>
      <p:sp>
        <p:nvSpPr>
          <p:cNvPr id="18434" name="Rectangle 3"/>
          <p:cNvSpPr>
            <a:spLocks noGrp="1" noChangeArrowheads="1"/>
          </p:cNvSpPr>
          <p:nvPr>
            <p:ph type="body" idx="1"/>
          </p:nvPr>
        </p:nvSpPr>
        <p:spPr/>
        <p:txBody>
          <a:bodyPr/>
          <a:lstStyle/>
          <a:p>
            <a:pPr marL="342900" indent="-342900" eaLnBrk="1" hangingPunct="1"/>
            <a:r>
              <a:rPr lang="en-US" smtClean="0"/>
              <a:t>Statistics is about variation.</a:t>
            </a:r>
          </a:p>
          <a:p>
            <a:pPr marL="342900" indent="-342900" eaLnBrk="1" hangingPunct="1"/>
            <a:r>
              <a:rPr lang="en-US" smtClean="0"/>
              <a:t>People have different opinions about important issues. It can be important to see how their answers vary.</a:t>
            </a:r>
          </a:p>
          <a:p>
            <a:pPr marL="342900" indent="-342900" eaLnBrk="1" hangingPunct="1"/>
            <a:r>
              <a:rPr lang="en-US" smtClean="0"/>
              <a:t>When we take measurements in an experiment, we expect individuals to be slightly different. How much difference is simply due to random variation? And when is a difference so large that we believe something other than random variation is at work? </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mtClean="0"/>
              <a:t>Think, Show, Tell</a:t>
            </a:r>
          </a:p>
        </p:txBody>
      </p:sp>
      <p:sp>
        <p:nvSpPr>
          <p:cNvPr id="19458" name="Rectangle 3"/>
          <p:cNvSpPr>
            <a:spLocks noGrp="1" noChangeArrowheads="1"/>
          </p:cNvSpPr>
          <p:nvPr>
            <p:ph type="body" idx="1"/>
          </p:nvPr>
        </p:nvSpPr>
        <p:spPr>
          <a:xfrm>
            <a:off x="544513" y="1600200"/>
            <a:ext cx="8280400" cy="4572000"/>
          </a:xfrm>
        </p:spPr>
        <p:txBody>
          <a:bodyPr/>
          <a:lstStyle/>
          <a:p>
            <a:pPr marL="342900" indent="-342900" eaLnBrk="1" hangingPunct="1">
              <a:lnSpc>
                <a:spcPct val="145000"/>
              </a:lnSpc>
            </a:pPr>
            <a:r>
              <a:rPr lang="en-US" sz="2400" smtClean="0"/>
              <a:t>There are three simple steps to doing Statistics right: </a:t>
            </a:r>
          </a:p>
          <a:p>
            <a:pPr marL="742950" lvl="1" indent="-285750" eaLnBrk="1" hangingPunct="1">
              <a:lnSpc>
                <a:spcPct val="145000"/>
              </a:lnSpc>
              <a:buClr>
                <a:schemeClr val="tx1"/>
              </a:buClr>
              <a:buFont typeface="Wingdings" pitchFamily="2" charset="2"/>
              <a:buNone/>
            </a:pPr>
            <a:r>
              <a:rPr lang="en-US" sz="2400" smtClean="0"/>
              <a:t>                 first. Know where you’re headed and why. </a:t>
            </a:r>
          </a:p>
          <a:p>
            <a:pPr marL="742950" lvl="1" indent="-285750" eaLnBrk="1" hangingPunct="1">
              <a:lnSpc>
                <a:spcPct val="145000"/>
              </a:lnSpc>
              <a:buClr>
                <a:schemeClr val="tx1"/>
              </a:buClr>
              <a:buFont typeface="Wingdings" pitchFamily="2" charset="2"/>
              <a:buNone/>
            </a:pPr>
            <a:r>
              <a:rPr lang="en-US" sz="2400" smtClean="0"/>
              <a:t>                 is about the mechanics of calculating statistics and making graphical displays, which are important (but are not the most important part of Statistics).</a:t>
            </a:r>
          </a:p>
          <a:p>
            <a:pPr marL="742950" lvl="1" indent="-285750" eaLnBrk="1" hangingPunct="1">
              <a:lnSpc>
                <a:spcPct val="145000"/>
              </a:lnSpc>
              <a:buClr>
                <a:schemeClr val="tx1"/>
              </a:buClr>
              <a:buFont typeface="Wingdings" pitchFamily="2" charset="2"/>
              <a:buNone/>
            </a:pPr>
            <a:r>
              <a:rPr lang="en-US" sz="2400" smtClean="0">
                <a:solidFill>
                  <a:srgbClr val="FF0066"/>
                </a:solidFill>
              </a:rPr>
              <a:t>                 </a:t>
            </a:r>
            <a:r>
              <a:rPr lang="en-US" sz="2400" smtClean="0"/>
              <a:t>what you’ve learned. You must explain your results so that someone else can understand your conclusions.</a:t>
            </a:r>
            <a:endParaRPr lang="en-US" sz="2400" smtClean="0">
              <a:solidFill>
                <a:srgbClr val="FF0066"/>
              </a:solidFill>
            </a:endParaRPr>
          </a:p>
        </p:txBody>
      </p:sp>
      <p:pic>
        <p:nvPicPr>
          <p:cNvPr id="19459" name="Picture 4" descr="Think"/>
          <p:cNvPicPr>
            <a:picLocks noChangeAspect="1" noChangeArrowheads="1"/>
          </p:cNvPicPr>
          <p:nvPr/>
        </p:nvPicPr>
        <p:blipFill>
          <a:blip r:embed="rId2"/>
          <a:srcRect/>
          <a:stretch>
            <a:fillRect/>
          </a:stretch>
        </p:blipFill>
        <p:spPr bwMode="auto">
          <a:xfrm>
            <a:off x="1295400" y="2346325"/>
            <a:ext cx="1066800" cy="485775"/>
          </a:xfrm>
          <a:prstGeom prst="rect">
            <a:avLst/>
          </a:prstGeom>
          <a:noFill/>
          <a:ln w="9525">
            <a:noFill/>
            <a:miter lim="800000"/>
            <a:headEnd/>
            <a:tailEnd/>
          </a:ln>
        </p:spPr>
      </p:pic>
      <p:pic>
        <p:nvPicPr>
          <p:cNvPr id="19460" name="Picture 5" descr="Show"/>
          <p:cNvPicPr>
            <a:picLocks noChangeAspect="1" noChangeArrowheads="1"/>
          </p:cNvPicPr>
          <p:nvPr/>
        </p:nvPicPr>
        <p:blipFill>
          <a:blip r:embed="rId3"/>
          <a:srcRect/>
          <a:stretch>
            <a:fillRect/>
          </a:stretch>
        </p:blipFill>
        <p:spPr bwMode="auto">
          <a:xfrm>
            <a:off x="1301750" y="2974975"/>
            <a:ext cx="1060450" cy="485775"/>
          </a:xfrm>
          <a:prstGeom prst="rect">
            <a:avLst/>
          </a:prstGeom>
          <a:noFill/>
          <a:ln w="9525">
            <a:noFill/>
            <a:miter lim="800000"/>
            <a:headEnd/>
            <a:tailEnd/>
          </a:ln>
        </p:spPr>
      </p:pic>
      <p:pic>
        <p:nvPicPr>
          <p:cNvPr id="19461" name="Picture 6" descr="Tell"/>
          <p:cNvPicPr>
            <a:picLocks noChangeAspect="1" noChangeArrowheads="1"/>
          </p:cNvPicPr>
          <p:nvPr/>
        </p:nvPicPr>
        <p:blipFill>
          <a:blip r:embed="rId4"/>
          <a:srcRect/>
          <a:stretch>
            <a:fillRect/>
          </a:stretch>
        </p:blipFill>
        <p:spPr bwMode="auto">
          <a:xfrm>
            <a:off x="1301750" y="4619625"/>
            <a:ext cx="1060450" cy="485775"/>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smtClean="0"/>
              <a:t>What Are Data?</a:t>
            </a:r>
          </a:p>
        </p:txBody>
      </p:sp>
      <p:sp>
        <p:nvSpPr>
          <p:cNvPr id="20482" name="Rectangle 3"/>
          <p:cNvSpPr>
            <a:spLocks noGrp="1" noChangeArrowheads="1"/>
          </p:cNvSpPr>
          <p:nvPr>
            <p:ph type="body" idx="1"/>
          </p:nvPr>
        </p:nvSpPr>
        <p:spPr/>
        <p:txBody>
          <a:bodyPr/>
          <a:lstStyle/>
          <a:p>
            <a:pPr marL="342900" indent="-342900" eaLnBrk="1" hangingPunct="1"/>
            <a:r>
              <a:rPr lang="en-US" smtClean="0"/>
              <a:t>Data can be numbers, record names, or other labels.</a:t>
            </a:r>
          </a:p>
          <a:p>
            <a:pPr marL="342900" indent="-342900" eaLnBrk="1" hangingPunct="1"/>
            <a:r>
              <a:rPr lang="en-US" smtClean="0"/>
              <a:t>Not all data represented by numbers are numerical data (e.g., 1 = male, 2 = female).</a:t>
            </a:r>
          </a:p>
          <a:p>
            <a:pPr marL="342900" indent="-342900" eaLnBrk="1" hangingPunct="1"/>
            <a:r>
              <a:rPr lang="en-US" smtClean="0"/>
              <a:t>Data are useless without their context…</a:t>
            </a:r>
          </a:p>
        </p:txBody>
      </p:sp>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smtClean="0"/>
              <a:t>The “W’s”</a:t>
            </a:r>
          </a:p>
        </p:txBody>
      </p:sp>
      <p:sp>
        <p:nvSpPr>
          <p:cNvPr id="22530" name="Rectangle 3"/>
          <p:cNvSpPr>
            <a:spLocks noGrp="1" noChangeArrowheads="1"/>
          </p:cNvSpPr>
          <p:nvPr>
            <p:ph type="body" idx="1"/>
          </p:nvPr>
        </p:nvSpPr>
        <p:spPr/>
        <p:txBody>
          <a:bodyPr/>
          <a:lstStyle/>
          <a:p>
            <a:pPr marL="342900" indent="-342900" eaLnBrk="1" hangingPunct="1">
              <a:lnSpc>
                <a:spcPct val="80000"/>
              </a:lnSpc>
            </a:pPr>
            <a:r>
              <a:rPr lang="en-US" sz="2400" smtClean="0"/>
              <a:t>To provide context we need the W’s</a:t>
            </a:r>
          </a:p>
          <a:p>
            <a:pPr marL="742950" lvl="1" indent="-285750" eaLnBrk="1" hangingPunct="1">
              <a:lnSpc>
                <a:spcPct val="80000"/>
              </a:lnSpc>
            </a:pPr>
            <a:r>
              <a:rPr lang="en-US" sz="2400" smtClean="0"/>
              <a:t>Who</a:t>
            </a:r>
          </a:p>
          <a:p>
            <a:pPr marL="742950" lvl="1" indent="-285750" eaLnBrk="1" hangingPunct="1">
              <a:lnSpc>
                <a:spcPct val="80000"/>
              </a:lnSpc>
            </a:pPr>
            <a:r>
              <a:rPr lang="en-US" sz="2400" smtClean="0"/>
              <a:t>What (and in what units)</a:t>
            </a:r>
          </a:p>
          <a:p>
            <a:pPr marL="742950" lvl="1" indent="-285750" eaLnBrk="1" hangingPunct="1">
              <a:lnSpc>
                <a:spcPct val="80000"/>
              </a:lnSpc>
            </a:pPr>
            <a:r>
              <a:rPr lang="en-US" sz="2400" smtClean="0"/>
              <a:t>When</a:t>
            </a:r>
          </a:p>
          <a:p>
            <a:pPr marL="742950" lvl="1" indent="-285750" eaLnBrk="1" hangingPunct="1">
              <a:lnSpc>
                <a:spcPct val="80000"/>
              </a:lnSpc>
            </a:pPr>
            <a:r>
              <a:rPr lang="en-US" sz="2400" smtClean="0"/>
              <a:t>Where</a:t>
            </a:r>
          </a:p>
          <a:p>
            <a:pPr marL="742950" lvl="1" indent="-285750" eaLnBrk="1" hangingPunct="1">
              <a:lnSpc>
                <a:spcPct val="80000"/>
              </a:lnSpc>
            </a:pPr>
            <a:r>
              <a:rPr lang="en-US" sz="2400" smtClean="0"/>
              <a:t>Why (if possible)</a:t>
            </a:r>
          </a:p>
          <a:p>
            <a:pPr marL="742950" lvl="1" indent="-285750" eaLnBrk="1" hangingPunct="1">
              <a:lnSpc>
                <a:spcPct val="80000"/>
              </a:lnSpc>
            </a:pPr>
            <a:r>
              <a:rPr lang="en-US" sz="2400" smtClean="0"/>
              <a:t>and How</a:t>
            </a:r>
          </a:p>
          <a:p>
            <a:pPr marL="742950" lvl="1" indent="-285750" eaLnBrk="1" hangingPunct="1">
              <a:lnSpc>
                <a:spcPct val="80000"/>
              </a:lnSpc>
              <a:buFont typeface="Wingdings" pitchFamily="2" charset="2"/>
              <a:buNone/>
            </a:pPr>
            <a:r>
              <a:rPr lang="en-US" smtClean="0"/>
              <a:t>of the data.</a:t>
            </a:r>
          </a:p>
          <a:p>
            <a:pPr marL="342900" indent="-342900" eaLnBrk="1" hangingPunct="1">
              <a:lnSpc>
                <a:spcPct val="80000"/>
              </a:lnSpc>
            </a:pPr>
            <a:r>
              <a:rPr lang="en-US" sz="2400" smtClean="0"/>
              <a:t>Note: the answers to “who” and “what” are essential.</a:t>
            </a:r>
          </a:p>
          <a:p>
            <a:pPr marL="342900" indent="-342900" eaLnBrk="1" hangingPunct="1">
              <a:lnSpc>
                <a:spcPct val="80000"/>
              </a:lnSpc>
            </a:pPr>
            <a:r>
              <a:rPr lang="en-US" sz="2400" smtClean="0"/>
              <a:t>Note: Unit III will be devoted to How we collect data.</a:t>
            </a:r>
          </a:p>
        </p:txBody>
      </p:sp>
      <p:pic>
        <p:nvPicPr>
          <p:cNvPr id="22531" name="Picture 4" descr="2___"/>
          <p:cNvPicPr>
            <a:picLocks noChangeAspect="1" noChangeArrowheads="1"/>
          </p:cNvPicPr>
          <p:nvPr/>
        </p:nvPicPr>
        <p:blipFill>
          <a:blip r:embed="rId3"/>
          <a:srcRect/>
          <a:stretch>
            <a:fillRect/>
          </a:stretch>
        </p:blipFill>
        <p:spPr bwMode="auto">
          <a:xfrm>
            <a:off x="5029200" y="2178050"/>
            <a:ext cx="2743200" cy="208915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2" descr="aitta02-02"/>
          <p:cNvPicPr>
            <a:picLocks noChangeAspect="1" noChangeArrowheads="1"/>
          </p:cNvPicPr>
          <p:nvPr/>
        </p:nvPicPr>
        <p:blipFill>
          <a:blip r:embed="rId3"/>
          <a:srcRect/>
          <a:stretch>
            <a:fillRect/>
          </a:stretch>
        </p:blipFill>
        <p:spPr bwMode="auto">
          <a:xfrm>
            <a:off x="381000" y="2851150"/>
            <a:ext cx="8458200" cy="1374775"/>
          </a:xfrm>
          <a:prstGeom prst="rect">
            <a:avLst/>
          </a:prstGeom>
          <a:noFill/>
          <a:ln w="9525">
            <a:noFill/>
            <a:miter lim="800000"/>
            <a:headEnd/>
            <a:tailEnd/>
          </a:ln>
        </p:spPr>
      </p:pic>
      <p:sp>
        <p:nvSpPr>
          <p:cNvPr id="24578" name="Rectangle 3"/>
          <p:cNvSpPr>
            <a:spLocks noGrp="1" noChangeArrowheads="1"/>
          </p:cNvSpPr>
          <p:nvPr>
            <p:ph type="title"/>
          </p:nvPr>
        </p:nvSpPr>
        <p:spPr/>
        <p:txBody>
          <a:bodyPr/>
          <a:lstStyle/>
          <a:p>
            <a:pPr eaLnBrk="1" hangingPunct="1"/>
            <a:r>
              <a:rPr lang="en-US" smtClean="0"/>
              <a:t>Data Tables</a:t>
            </a:r>
          </a:p>
        </p:txBody>
      </p:sp>
      <p:sp>
        <p:nvSpPr>
          <p:cNvPr id="24579" name="Rectangle 4"/>
          <p:cNvSpPr>
            <a:spLocks noGrp="1" noChangeArrowheads="1"/>
          </p:cNvSpPr>
          <p:nvPr>
            <p:ph type="body" idx="1"/>
          </p:nvPr>
        </p:nvSpPr>
        <p:spPr/>
        <p:txBody>
          <a:bodyPr/>
          <a:lstStyle/>
          <a:p>
            <a:pPr marL="342900" indent="-342900" eaLnBrk="1" hangingPunct="1"/>
            <a:r>
              <a:rPr lang="en-US" smtClean="0"/>
              <a:t>The following </a:t>
            </a:r>
            <a:r>
              <a:rPr lang="en-US" smtClean="0">
                <a:solidFill>
                  <a:schemeClr val="accent1"/>
                </a:solidFill>
              </a:rPr>
              <a:t>data table</a:t>
            </a:r>
            <a:r>
              <a:rPr lang="en-US" smtClean="0">
                <a:solidFill>
                  <a:srgbClr val="FF0066"/>
                </a:solidFill>
              </a:rPr>
              <a:t> </a:t>
            </a:r>
            <a:r>
              <a:rPr lang="en-US" smtClean="0"/>
              <a:t>clearly shows the context of the data presented:</a:t>
            </a:r>
          </a:p>
          <a:p>
            <a:pPr marL="342900" indent="-342900" eaLnBrk="1" hangingPunct="1"/>
            <a:endParaRPr lang="en-US" smtClean="0"/>
          </a:p>
          <a:p>
            <a:pPr marL="342900" indent="-342900" eaLnBrk="1" hangingPunct="1"/>
            <a:endParaRPr lang="en-US" smtClean="0"/>
          </a:p>
          <a:p>
            <a:pPr marL="342900" indent="-342900" eaLnBrk="1" hangingPunct="1"/>
            <a:endParaRPr lang="en-US" smtClean="0"/>
          </a:p>
          <a:p>
            <a:pPr marL="342900" indent="-342900" eaLnBrk="1" hangingPunct="1"/>
            <a:endParaRPr lang="en-US" smtClean="0"/>
          </a:p>
          <a:p>
            <a:pPr marL="342900" indent="-342900" eaLnBrk="1" hangingPunct="1"/>
            <a:r>
              <a:rPr lang="en-US" smtClean="0"/>
              <a:t>Notice that this data table tells us the </a:t>
            </a:r>
            <a:r>
              <a:rPr lang="en-US" i="1" smtClean="0"/>
              <a:t>What </a:t>
            </a:r>
            <a:r>
              <a:rPr lang="en-US" smtClean="0"/>
              <a:t>(column) and </a:t>
            </a:r>
            <a:r>
              <a:rPr lang="en-US" i="1" smtClean="0"/>
              <a:t>Who</a:t>
            </a:r>
            <a:r>
              <a:rPr lang="en-US" smtClean="0"/>
              <a:t> (row) for these data.</a:t>
            </a:r>
          </a:p>
        </p:txBody>
      </p:sp>
    </p:spTree>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smtClean="0"/>
              <a:t>Who</a:t>
            </a:r>
          </a:p>
        </p:txBody>
      </p:sp>
      <p:sp>
        <p:nvSpPr>
          <p:cNvPr id="26626" name="Rectangle 3"/>
          <p:cNvSpPr>
            <a:spLocks noGrp="1" noChangeArrowheads="1"/>
          </p:cNvSpPr>
          <p:nvPr>
            <p:ph type="body" idx="1"/>
          </p:nvPr>
        </p:nvSpPr>
        <p:spPr/>
        <p:txBody>
          <a:bodyPr/>
          <a:lstStyle/>
          <a:p>
            <a:pPr marL="342900" indent="-342900" eaLnBrk="1" hangingPunct="1"/>
            <a:r>
              <a:rPr lang="en-US" smtClean="0"/>
              <a:t>The </a:t>
            </a:r>
            <a:r>
              <a:rPr lang="en-US" i="1" smtClean="0"/>
              <a:t>Who</a:t>
            </a:r>
            <a:r>
              <a:rPr lang="en-US" smtClean="0"/>
              <a:t> of the data tells us the individual </a:t>
            </a:r>
            <a:r>
              <a:rPr lang="en-US" smtClean="0">
                <a:solidFill>
                  <a:schemeClr val="accent1"/>
                </a:solidFill>
              </a:rPr>
              <a:t>cases</a:t>
            </a:r>
            <a:r>
              <a:rPr lang="en-US" smtClean="0">
                <a:solidFill>
                  <a:schemeClr val="hlink"/>
                </a:solidFill>
              </a:rPr>
              <a:t> </a:t>
            </a:r>
            <a:r>
              <a:rPr lang="en-US" smtClean="0"/>
              <a:t>for which (or whom) we have collected data.</a:t>
            </a:r>
          </a:p>
          <a:p>
            <a:pPr marL="742950" lvl="1" indent="-285750" eaLnBrk="1" hangingPunct="1"/>
            <a:r>
              <a:rPr lang="en-US" smtClean="0"/>
              <a:t>Individuals who answer a survey are called </a:t>
            </a:r>
            <a:r>
              <a:rPr lang="en-US" smtClean="0">
                <a:solidFill>
                  <a:schemeClr val="accent1"/>
                </a:solidFill>
              </a:rPr>
              <a:t>respondents</a:t>
            </a:r>
            <a:r>
              <a:rPr lang="en-US" smtClean="0"/>
              <a:t>.</a:t>
            </a:r>
          </a:p>
          <a:p>
            <a:pPr marL="742950" lvl="1" indent="-285750" eaLnBrk="1" hangingPunct="1"/>
            <a:r>
              <a:rPr lang="en-US" smtClean="0"/>
              <a:t>People on whom we experiment are called </a:t>
            </a:r>
            <a:r>
              <a:rPr lang="en-US" smtClean="0">
                <a:solidFill>
                  <a:schemeClr val="accent1"/>
                </a:solidFill>
              </a:rPr>
              <a:t>subjects</a:t>
            </a:r>
            <a:r>
              <a:rPr lang="en-US" smtClean="0">
                <a:solidFill>
                  <a:srgbClr val="FF0066"/>
                </a:solidFill>
              </a:rPr>
              <a:t> </a:t>
            </a:r>
            <a:r>
              <a:rPr lang="en-US" smtClean="0"/>
              <a:t>or </a:t>
            </a:r>
            <a:r>
              <a:rPr lang="en-US" smtClean="0">
                <a:solidFill>
                  <a:schemeClr val="accent1"/>
                </a:solidFill>
              </a:rPr>
              <a:t>participants</a:t>
            </a:r>
            <a:r>
              <a:rPr lang="en-US" smtClean="0"/>
              <a:t>.</a:t>
            </a:r>
          </a:p>
          <a:p>
            <a:pPr marL="742950" lvl="1" indent="-285750" eaLnBrk="1" hangingPunct="1"/>
            <a:r>
              <a:rPr lang="en-US" smtClean="0"/>
              <a:t>Animals, plants, and inanimate subjects are called </a:t>
            </a:r>
            <a:r>
              <a:rPr lang="en-US" smtClean="0">
                <a:solidFill>
                  <a:schemeClr val="accent1"/>
                </a:solidFill>
              </a:rPr>
              <a:t>experimental units</a:t>
            </a:r>
            <a:r>
              <a:rPr lang="en-US" smtClean="0"/>
              <a:t>.</a:t>
            </a:r>
          </a:p>
        </p:txBody>
      </p:sp>
    </p:spTree>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Blends">
  <a:themeElements>
    <a:clrScheme name="1_Blends 10">
      <a:dk1>
        <a:srgbClr val="000000"/>
      </a:dk1>
      <a:lt1>
        <a:srgbClr val="FFFFFF"/>
      </a:lt1>
      <a:dk2>
        <a:srgbClr val="19385F"/>
      </a:dk2>
      <a:lt2>
        <a:srgbClr val="4D4D4D"/>
      </a:lt2>
      <a:accent1>
        <a:srgbClr val="8CC6EB"/>
      </a:accent1>
      <a:accent2>
        <a:srgbClr val="FFCF01"/>
      </a:accent2>
      <a:accent3>
        <a:srgbClr val="FFFFFF"/>
      </a:accent3>
      <a:accent4>
        <a:srgbClr val="000000"/>
      </a:accent4>
      <a:accent5>
        <a:srgbClr val="C5DFF3"/>
      </a:accent5>
      <a:accent6>
        <a:srgbClr val="E7BB01"/>
      </a:accent6>
      <a:hlink>
        <a:srgbClr val="E35C01"/>
      </a:hlink>
      <a:folHlink>
        <a:srgbClr val="00CC99"/>
      </a:folHlink>
    </a:clrScheme>
    <a:fontScheme name="1_Blends">
      <a:majorFont>
        <a:latin typeface="Arial"/>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1_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1_Blends 8">
        <a:dk1>
          <a:srgbClr val="000000"/>
        </a:dk1>
        <a:lt1>
          <a:srgbClr val="FFFFFF"/>
        </a:lt1>
        <a:dk2>
          <a:srgbClr val="19385F"/>
        </a:dk2>
        <a:lt2>
          <a:srgbClr val="4D4D4D"/>
        </a:lt2>
        <a:accent1>
          <a:srgbClr val="FF6600"/>
        </a:accent1>
        <a:accent2>
          <a:srgbClr val="FFCF01"/>
        </a:accent2>
        <a:accent3>
          <a:srgbClr val="FFFFFF"/>
        </a:accent3>
        <a:accent4>
          <a:srgbClr val="000000"/>
        </a:accent4>
        <a:accent5>
          <a:srgbClr val="FFB8AA"/>
        </a:accent5>
        <a:accent6>
          <a:srgbClr val="E7BB01"/>
        </a:accent6>
        <a:hlink>
          <a:srgbClr val="8CC6EB"/>
        </a:hlink>
        <a:folHlink>
          <a:srgbClr val="00CC99"/>
        </a:folHlink>
      </a:clrScheme>
      <a:clrMap bg1="lt1" tx1="dk1" bg2="lt2" tx2="dk2" accent1="accent1" accent2="accent2" accent3="accent3" accent4="accent4" accent5="accent5" accent6="accent6" hlink="hlink" folHlink="folHlink"/>
    </a:extraClrScheme>
    <a:extraClrScheme>
      <a:clrScheme name="1_Blends 9">
        <a:dk1>
          <a:srgbClr val="000000"/>
        </a:dk1>
        <a:lt1>
          <a:srgbClr val="FFFFFF"/>
        </a:lt1>
        <a:dk2>
          <a:srgbClr val="19385F"/>
        </a:dk2>
        <a:lt2>
          <a:srgbClr val="4D4D4D"/>
        </a:lt2>
        <a:accent1>
          <a:srgbClr val="E35C01"/>
        </a:accent1>
        <a:accent2>
          <a:srgbClr val="FFCF01"/>
        </a:accent2>
        <a:accent3>
          <a:srgbClr val="FFFFFF"/>
        </a:accent3>
        <a:accent4>
          <a:srgbClr val="000000"/>
        </a:accent4>
        <a:accent5>
          <a:srgbClr val="EFB5AA"/>
        </a:accent5>
        <a:accent6>
          <a:srgbClr val="E7BB01"/>
        </a:accent6>
        <a:hlink>
          <a:srgbClr val="8CC6EB"/>
        </a:hlink>
        <a:folHlink>
          <a:srgbClr val="00CC99"/>
        </a:folHlink>
      </a:clrScheme>
      <a:clrMap bg1="lt1" tx1="dk1" bg2="lt2" tx2="dk2" accent1="accent1" accent2="accent2" accent3="accent3" accent4="accent4" accent5="accent5" accent6="accent6" hlink="hlink" folHlink="folHlink"/>
    </a:extraClrScheme>
    <a:extraClrScheme>
      <a:clrScheme name="1_Blends 10">
        <a:dk1>
          <a:srgbClr val="000000"/>
        </a:dk1>
        <a:lt1>
          <a:srgbClr val="FFFFFF"/>
        </a:lt1>
        <a:dk2>
          <a:srgbClr val="19385F"/>
        </a:dk2>
        <a:lt2>
          <a:srgbClr val="4D4D4D"/>
        </a:lt2>
        <a:accent1>
          <a:srgbClr val="8CC6EB"/>
        </a:accent1>
        <a:accent2>
          <a:srgbClr val="FFCF01"/>
        </a:accent2>
        <a:accent3>
          <a:srgbClr val="FFFFFF"/>
        </a:accent3>
        <a:accent4>
          <a:srgbClr val="000000"/>
        </a:accent4>
        <a:accent5>
          <a:srgbClr val="C5DFF3"/>
        </a:accent5>
        <a:accent6>
          <a:srgbClr val="E7BB01"/>
        </a:accent6>
        <a:hlink>
          <a:srgbClr val="E35C01"/>
        </a:hlink>
        <a:folHlink>
          <a:srgbClr val="00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1046</TotalTime>
  <Words>1128</Words>
  <Application>Microsoft Office PowerPoint</Application>
  <PresentationFormat>Letter Paper (8.5x11 in)</PresentationFormat>
  <Paragraphs>155</Paragraphs>
  <Slides>25</Slides>
  <Notes>5</Notes>
  <HiddenSlides>0</HiddenSlides>
  <MMClips>0</MMClips>
  <ScaleCrop>false</ScaleCrop>
  <HeadingPairs>
    <vt:vector size="6" baseType="variant">
      <vt:variant>
        <vt:lpstr>Fonts Used</vt:lpstr>
      </vt:variant>
      <vt:variant>
        <vt:i4>4</vt:i4>
      </vt:variant>
      <vt:variant>
        <vt:lpstr>Design Template</vt:lpstr>
      </vt:variant>
      <vt:variant>
        <vt:i4>1</vt:i4>
      </vt:variant>
      <vt:variant>
        <vt:lpstr>Slide Titles</vt:lpstr>
      </vt:variant>
      <vt:variant>
        <vt:i4>25</vt:i4>
      </vt:variant>
    </vt:vector>
  </HeadingPairs>
  <TitlesOfParts>
    <vt:vector size="30" baseType="lpstr">
      <vt:lpstr>Arial</vt:lpstr>
      <vt:lpstr>ＭＳ Ｐゴシック</vt:lpstr>
      <vt:lpstr>Wingdings</vt:lpstr>
      <vt:lpstr>Tahoma</vt:lpstr>
      <vt:lpstr>1_Blends</vt:lpstr>
      <vt:lpstr> Chapter  01</vt:lpstr>
      <vt:lpstr>Stats Starts Here</vt:lpstr>
      <vt:lpstr>What Is (Are?) Statistics?</vt:lpstr>
      <vt:lpstr>What is Statistics Really About?</vt:lpstr>
      <vt:lpstr>Think, Show, Tell</vt:lpstr>
      <vt:lpstr>What Are Data?</vt:lpstr>
      <vt:lpstr>The “W’s”</vt:lpstr>
      <vt:lpstr>Data Tables</vt:lpstr>
      <vt:lpstr>Who</vt:lpstr>
      <vt:lpstr>Who (cont.)</vt:lpstr>
      <vt:lpstr>What and Why</vt:lpstr>
      <vt:lpstr>What and Why (cont.)</vt:lpstr>
      <vt:lpstr>What and Why (cont.)</vt:lpstr>
      <vt:lpstr>What and Why (cont.)</vt:lpstr>
      <vt:lpstr>Counts Count</vt:lpstr>
      <vt:lpstr>Counts Count (cont.)</vt:lpstr>
      <vt:lpstr>Quantities</vt:lpstr>
      <vt:lpstr>Quantities</vt:lpstr>
      <vt:lpstr>Identifying Identifiers</vt:lpstr>
      <vt:lpstr>Where, When, and How</vt:lpstr>
      <vt:lpstr>Where, When, and How (cont.)</vt:lpstr>
      <vt:lpstr>What Can Go Wrong?</vt:lpstr>
      <vt:lpstr>What have we learned?</vt:lpstr>
      <vt:lpstr>What have we learned? (cont.)</vt:lpstr>
      <vt:lpstr>AP Tips</vt:lpstr>
    </vt:vector>
  </TitlesOfParts>
  <Company>(c) 2010 Pearson Education, Inc. All rights reserved.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dc:title>
  <dc:subject>Stats Start Here</dc:subject>
  <dc:creator>David Bock</dc:creator>
  <cp:lastModifiedBy>Christine Stavrou</cp:lastModifiedBy>
  <cp:revision>52</cp:revision>
  <cp:lastPrinted>2001-11-04T00:51:13Z</cp:lastPrinted>
  <dcterms:created xsi:type="dcterms:W3CDTF">2005-02-25T19:46:41Z</dcterms:created>
  <dcterms:modified xsi:type="dcterms:W3CDTF">2014-01-28T14:45:14Z</dcterms:modified>
</cp:coreProperties>
</file>