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30"/>
  </p:notesMasterIdLst>
  <p:handoutMasterIdLst>
    <p:handoutMasterId r:id="rId31"/>
  </p:handoutMasterIdLst>
  <p:sldIdLst>
    <p:sldId id="284" r:id="rId2"/>
    <p:sldId id="260" r:id="rId3"/>
    <p:sldId id="261" r:id="rId4"/>
    <p:sldId id="262" r:id="rId5"/>
    <p:sldId id="283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86" r:id="rId20"/>
    <p:sldId id="276" r:id="rId21"/>
    <p:sldId id="277" r:id="rId22"/>
    <p:sldId id="278" r:id="rId23"/>
    <p:sldId id="280" r:id="rId24"/>
    <p:sldId id="288" r:id="rId25"/>
    <p:sldId id="281" r:id="rId26"/>
    <p:sldId id="285" r:id="rId27"/>
    <p:sldId id="287" r:id="rId28"/>
    <p:sldId id="289" r:id="rId29"/>
  </p:sldIdLst>
  <p:sldSz cx="9144000" cy="6858000" type="letter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 Wegleitner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8ECF8"/>
    <a:srgbClr val="FDDCA1"/>
    <a:srgbClr val="B8F6FE"/>
    <a:srgbClr val="CCECFF"/>
    <a:srgbClr val="EF9C51"/>
    <a:srgbClr val="8CC6EB"/>
    <a:srgbClr val="193A61"/>
    <a:srgbClr val="E8F3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754" autoAdjust="0"/>
    <p:restoredTop sz="94747" autoAdjust="0"/>
  </p:normalViewPr>
  <p:slideViewPr>
    <p:cSldViewPr snapToObjects="1">
      <p:cViewPr varScale="1">
        <p:scale>
          <a:sx n="62" d="100"/>
          <a:sy n="62" d="100"/>
        </p:scale>
        <p:origin x="-2208" y="-84"/>
      </p:cViewPr>
      <p:guideLst>
        <p:guide orient="horz" pos="3120"/>
        <p:guide pos="16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2544" y="91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DC3FA6B8-047D-4942-AF2D-4A068B1606B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7F30A95A-377C-4FB8-B061-146E3F0DABE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Note: Simpson’s Paradox is not an AP-topic.</a:t>
            </a: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946C5A7C-1EAF-45DB-AA70-BB8088C98007}" type="slidenum">
              <a:rPr lang="en-CA" smtClean="0">
                <a:latin typeface="Tahoma" pitchFamily="34" charset="0"/>
                <a:ea typeface="ＭＳ Ｐゴシック" pitchFamily="34" charset="-128"/>
              </a:rPr>
              <a:pPr>
                <a:defRPr/>
              </a:pPr>
              <a:t>23</a:t>
            </a:fld>
            <a:endParaRPr lang="en-CA" smtClean="0">
              <a:latin typeface="Tahom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0764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3213"/>
            <a:ext cx="60769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13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7263" y="1600200"/>
            <a:ext cx="407193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3213"/>
            <a:ext cx="8305800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600200"/>
            <a:ext cx="829468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3748" name="Rectangle 4"/>
          <p:cNvSpPr>
            <a:spLocks noChangeArrowheads="1"/>
          </p:cNvSpPr>
          <p:nvPr/>
        </p:nvSpPr>
        <p:spPr bwMode="auto">
          <a:xfrm>
            <a:off x="6653213" y="62880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 algn="r">
              <a:defRPr/>
            </a:pPr>
            <a:endParaRPr lang="en-US" sz="1600">
              <a:solidFill>
                <a:srgbClr val="F3F5E7"/>
              </a:solidFill>
              <a:ea typeface="ＭＳ Ｐゴシック" charset="0"/>
              <a:cs typeface="+mn-cs"/>
            </a:endParaRPr>
          </a:p>
          <a:p>
            <a:pPr algn="r">
              <a:defRPr/>
            </a:pPr>
            <a:r>
              <a:rPr lang="en-US" sz="1600">
                <a:solidFill>
                  <a:srgbClr val="F3F5E7"/>
                </a:solidFill>
                <a:ea typeface="ＭＳ Ｐゴシック" charset="0"/>
                <a:cs typeface="+mn-cs"/>
              </a:rPr>
              <a:t>1-</a:t>
            </a:r>
            <a:fld id="{E2081955-4424-42C7-855C-EA8FA18A89F3}" type="slidenum">
              <a:rPr lang="en-US" sz="1600">
                <a:solidFill>
                  <a:srgbClr val="F3F5E7"/>
                </a:solidFill>
                <a:ea typeface="ＭＳ Ｐゴシック" charset="0"/>
                <a:cs typeface="+mn-cs"/>
              </a:rPr>
              <a:pPr algn="r">
                <a:defRPr/>
              </a:pPr>
              <a:t>‹#›</a:t>
            </a:fld>
            <a:endParaRPr lang="en-US" sz="1600">
              <a:solidFill>
                <a:srgbClr val="F3F5E7"/>
              </a:solidFill>
              <a:ea typeface="ＭＳ Ｐゴシック" charset="0"/>
              <a:cs typeface="+mn-cs"/>
            </a:endParaRPr>
          </a:p>
        </p:txBody>
      </p:sp>
      <p:sp>
        <p:nvSpPr>
          <p:cNvPr id="543749" name="Rectangle 5"/>
          <p:cNvSpPr>
            <a:spLocks noChangeArrowheads="1"/>
          </p:cNvSpPr>
          <p:nvPr/>
        </p:nvSpPr>
        <p:spPr bwMode="gray">
          <a:xfrm>
            <a:off x="0" y="6424613"/>
            <a:ext cx="9144000" cy="452437"/>
          </a:xfrm>
          <a:prstGeom prst="rect">
            <a:avLst/>
          </a:prstGeom>
          <a:solidFill>
            <a:srgbClr val="166F07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lIns="0" tIns="0" rIns="0" bIns="0" anchor="ctr"/>
          <a:lstStyle/>
          <a:p>
            <a:pPr>
              <a:defRPr/>
            </a:pPr>
            <a:r>
              <a:rPr lang="en-US" sz="1200">
                <a:solidFill>
                  <a:srgbClr val="F3F5E7"/>
                </a:solidFill>
                <a:ea typeface="ＭＳ Ｐゴシック" charset="0"/>
                <a:cs typeface="+mn-cs"/>
              </a:rPr>
              <a:t>                                            Copyright © 2015, 2010, 2007 Pearson Education, Inc.</a:t>
            </a:r>
          </a:p>
        </p:txBody>
      </p:sp>
      <p:pic>
        <p:nvPicPr>
          <p:cNvPr id="1030" name="Picture 6" descr="Pearson_Bound_White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626100" y="6408738"/>
            <a:ext cx="14557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3751" name="Rectangle 7"/>
          <p:cNvSpPr>
            <a:spLocks noChangeArrowheads="1"/>
          </p:cNvSpPr>
          <p:nvPr/>
        </p:nvSpPr>
        <p:spPr bwMode="auto">
          <a:xfrm>
            <a:off x="7067550" y="6496050"/>
            <a:ext cx="2133600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/>
          <a:p>
            <a:pPr>
              <a:defRPr/>
            </a:pPr>
            <a:r>
              <a:rPr lang="en-US" sz="1600" dirty="0">
                <a:solidFill>
                  <a:schemeClr val="bg1"/>
                </a:solidFill>
                <a:ea typeface="ＭＳ Ｐゴシック" charset="0"/>
                <a:cs typeface="+mn-cs"/>
              </a:rPr>
              <a:t>Chapter 2, Slide </a:t>
            </a:r>
            <a:fld id="{86D67504-0963-4119-9CC6-59DEAFF0ABBA}" type="slidenum">
              <a:rPr lang="en-US" sz="1600">
                <a:solidFill>
                  <a:schemeClr val="bg1"/>
                </a:solidFill>
                <a:ea typeface="ＭＳ Ｐゴシック" charset="0"/>
                <a:cs typeface="+mn-cs"/>
              </a:rPr>
              <a:pPr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ea typeface="ＭＳ Ｐゴシック" charset="0"/>
              <a:cs typeface="+mn-cs"/>
            </a:endParaRPr>
          </a:p>
        </p:txBody>
      </p:sp>
      <p:pic>
        <p:nvPicPr>
          <p:cNvPr id="1032" name="Picture 8" descr="Pearson_Strap_Bound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863" y="6413500"/>
            <a:ext cx="17621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1A8608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292100" indent="-2921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254000" algn="l" rtl="0" eaLnBrk="0" fontAlgn="base" hangingPunct="0">
        <a:spcBef>
          <a:spcPct val="20000"/>
        </a:spcBef>
        <a:spcAft>
          <a:spcPct val="0"/>
        </a:spcAft>
        <a:buClr>
          <a:srgbClr val="EF9C51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784225" indent="-215900" algn="l" rtl="0" eaLnBrk="0" fontAlgn="base" hangingPunct="0">
        <a:spcBef>
          <a:spcPct val="20000"/>
        </a:spcBef>
        <a:spcAft>
          <a:spcPct val="0"/>
        </a:spcAft>
        <a:buClr>
          <a:srgbClr val="FDDCA1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014413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1206500" indent="-190500" algn="l" rtl="0" eaLnBrk="0" fontAlgn="base" hangingPunct="0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16637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1209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25781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035300" indent="-190500" algn="l" rtl="0" fontAlgn="base">
        <a:spcBef>
          <a:spcPct val="20000"/>
        </a:spcBef>
        <a:spcAft>
          <a:spcPct val="0"/>
        </a:spcAft>
        <a:buClr>
          <a:srgbClr val="CCECFF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457200"/>
            <a:ext cx="4213225" cy="1371600"/>
          </a:xfrm>
        </p:spPr>
        <p:txBody>
          <a:bodyPr/>
          <a:lstStyle/>
          <a:p>
            <a:pPr eaLnBrk="1" hangingPunct="1"/>
            <a:r>
              <a:rPr lang="en-US" sz="3200" smtClean="0"/>
              <a:t/>
            </a:r>
            <a:br>
              <a:rPr lang="en-US" sz="3200" smtClean="0"/>
            </a:br>
            <a:r>
              <a:rPr lang="en-US" sz="6000" smtClean="0"/>
              <a:t>Chapter  2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057400"/>
            <a:ext cx="4554538" cy="2133600"/>
          </a:xfrm>
        </p:spPr>
        <p:txBody>
          <a:bodyPr/>
          <a:lstStyle/>
          <a:p>
            <a:pPr algn="l" eaLnBrk="1" hangingPunct="1"/>
            <a:r>
              <a:rPr lang="en-US" sz="4000" smtClean="0"/>
              <a:t>Displaying and Describing Categorical Data</a:t>
            </a:r>
          </a:p>
        </p:txBody>
      </p:sp>
      <p:pic>
        <p:nvPicPr>
          <p:cNvPr id="15363" name="Picture 4" descr="SMW4e_Book_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9338" y="838200"/>
            <a:ext cx="375126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10000"/>
              </a:lnSpc>
            </a:pPr>
            <a:r>
              <a:rPr lang="en-US" sz="2400" smtClean="0"/>
              <a:t>When you are interested in parts of the whole, a </a:t>
            </a:r>
            <a:r>
              <a:rPr lang="en-US" sz="2400" smtClean="0">
                <a:solidFill>
                  <a:schemeClr val="hlink"/>
                </a:solidFill>
              </a:rPr>
              <a:t>pie chart</a:t>
            </a:r>
            <a:r>
              <a:rPr lang="en-US" sz="2400" smtClean="0"/>
              <a:t> might be your display of choice.  </a:t>
            </a:r>
          </a:p>
          <a:p>
            <a:pPr marL="342900" indent="-342900" eaLnBrk="1" hangingPunct="1">
              <a:lnSpc>
                <a:spcPct val="110000"/>
              </a:lnSpc>
            </a:pPr>
            <a:r>
              <a:rPr lang="en-US" sz="2400" smtClean="0"/>
              <a:t>Pie charts show the whole                                                        group of cases as a circle. </a:t>
            </a:r>
          </a:p>
          <a:p>
            <a:pPr marL="342900" indent="-342900" eaLnBrk="1" hangingPunct="1">
              <a:lnSpc>
                <a:spcPct val="110000"/>
              </a:lnSpc>
            </a:pPr>
            <a:r>
              <a:rPr lang="en-US" sz="2400" smtClean="0"/>
              <a:t>They slice the circle into                                                        pieces whose size is                                                          proportional to the                                                              fraction of the whole                                                                      in each category.</a:t>
            </a:r>
          </a:p>
          <a:p>
            <a:pPr marL="342900" indent="-342900"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Pie Charts</a:t>
            </a:r>
          </a:p>
        </p:txBody>
      </p:sp>
      <p:pic>
        <p:nvPicPr>
          <p:cNvPr id="24579" name="Picture 4" descr="03-05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817813"/>
            <a:ext cx="4267200" cy="363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305800" cy="992188"/>
          </a:xfrm>
        </p:spPr>
        <p:txBody>
          <a:bodyPr/>
          <a:lstStyle/>
          <a:p>
            <a:pPr eaLnBrk="1" hangingPunct="1"/>
            <a:r>
              <a:rPr lang="en-US" smtClean="0"/>
              <a:t>Contingency Tables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1295400"/>
            <a:ext cx="8294688" cy="45720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z="2200" smtClean="0"/>
              <a:t>A </a:t>
            </a:r>
            <a:r>
              <a:rPr lang="en-US" sz="2200" smtClean="0">
                <a:solidFill>
                  <a:schemeClr val="hlink"/>
                </a:solidFill>
              </a:rPr>
              <a:t>contingency table</a:t>
            </a:r>
            <a:r>
              <a:rPr lang="en-US" sz="2200" smtClean="0"/>
              <a:t> allows us to look at two categorical variables together. 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200" smtClean="0"/>
              <a:t>It shows how individuals are distributed along each variable, contingent on the value of the other variable.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200" smtClean="0"/>
              <a:t>Example: we can examine the class of ticket and whether a person survived the </a:t>
            </a:r>
            <a:r>
              <a:rPr lang="en-US" sz="2200" i="1" smtClean="0"/>
              <a:t>Titanic</a:t>
            </a:r>
            <a:r>
              <a:rPr lang="en-US" sz="2200" smtClean="0"/>
              <a:t>: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en-US" sz="2200" smtClean="0"/>
          </a:p>
          <a:p>
            <a:pPr marL="342900" indent="-342900" eaLnBrk="1" hangingPunct="1">
              <a:lnSpc>
                <a:spcPct val="90000"/>
              </a:lnSpc>
            </a:pPr>
            <a:endParaRPr lang="en-US" sz="2200" smtClean="0"/>
          </a:p>
          <a:p>
            <a:pPr marL="342900" indent="-342900" eaLnBrk="1" hangingPunct="1">
              <a:lnSpc>
                <a:spcPct val="90000"/>
              </a:lnSpc>
            </a:pPr>
            <a:endParaRPr lang="en-US" sz="2200" smtClean="0"/>
          </a:p>
          <a:p>
            <a:pPr marL="342900" indent="-342900" eaLnBrk="1" hangingPunct="1">
              <a:lnSpc>
                <a:spcPct val="90000"/>
              </a:lnSpc>
            </a:pPr>
            <a:endParaRPr lang="en-US" sz="2200" smtClean="0"/>
          </a:p>
          <a:p>
            <a:pPr marL="342900" indent="-342900" eaLnBrk="1" hangingPunct="1">
              <a:lnSpc>
                <a:spcPct val="90000"/>
              </a:lnSpc>
            </a:pPr>
            <a:endParaRPr lang="en-US" sz="2200" smtClean="0"/>
          </a:p>
        </p:txBody>
      </p:sp>
      <p:pic>
        <p:nvPicPr>
          <p:cNvPr id="25603" name="Picture 4" descr="ta03-04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5900" y="3505200"/>
            <a:ext cx="6134100" cy="270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type="title"/>
          </p:nvPr>
        </p:nvSpPr>
        <p:spPr>
          <a:xfrm>
            <a:off x="544513" y="152400"/>
            <a:ext cx="8305800" cy="992188"/>
          </a:xfrm>
        </p:spPr>
        <p:txBody>
          <a:bodyPr/>
          <a:lstStyle/>
          <a:p>
            <a:pPr eaLnBrk="1" hangingPunct="1"/>
            <a:r>
              <a:rPr lang="en-US" smtClean="0"/>
              <a:t>Contingency Tables (cont.)</a:t>
            </a:r>
          </a:p>
        </p:txBody>
      </p:sp>
      <p:sp>
        <p:nvSpPr>
          <p:cNvPr id="2662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55625" y="1295400"/>
            <a:ext cx="8294688" cy="45720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z="2200" smtClean="0"/>
              <a:t>The margins of the table, both on the right and on the bottom, give totals and the frequency distributions for each of the variables.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200" smtClean="0"/>
              <a:t>Each frequency distribution is called a </a:t>
            </a:r>
            <a:r>
              <a:rPr lang="en-US" sz="2200" smtClean="0">
                <a:solidFill>
                  <a:schemeClr val="hlink"/>
                </a:solidFill>
              </a:rPr>
              <a:t>marginal distribution</a:t>
            </a:r>
            <a:r>
              <a:rPr lang="en-US" sz="2200" smtClean="0"/>
              <a:t> of its respective variable.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200" smtClean="0"/>
              <a:t>The marginal distribution of </a:t>
            </a:r>
            <a:r>
              <a:rPr lang="en-US" sz="2200" i="1" smtClean="0"/>
              <a:t>Survival</a:t>
            </a:r>
            <a:r>
              <a:rPr lang="en-US" sz="2200" smtClean="0"/>
              <a:t> is:</a:t>
            </a:r>
          </a:p>
          <a:p>
            <a:pPr marL="742950" lvl="1" indent="-28575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200" smtClean="0"/>
          </a:p>
        </p:txBody>
      </p:sp>
      <p:grpSp>
        <p:nvGrpSpPr>
          <p:cNvPr id="26627" name="Group 1"/>
          <p:cNvGrpSpPr>
            <a:grpSpLocks/>
          </p:cNvGrpSpPr>
          <p:nvPr/>
        </p:nvGrpSpPr>
        <p:grpSpPr bwMode="auto">
          <a:xfrm>
            <a:off x="1684338" y="3449638"/>
            <a:ext cx="6134100" cy="2701925"/>
            <a:chOff x="1683608" y="3448844"/>
            <a:chExt cx="6134100" cy="2703512"/>
          </a:xfrm>
        </p:grpSpPr>
        <p:pic>
          <p:nvPicPr>
            <p:cNvPr id="26628" name="Picture 5" descr="ta03-04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83608" y="3448844"/>
              <a:ext cx="6134100" cy="2703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629" name="Oval 6" descr="Pink tissue paper"/>
            <p:cNvSpPr>
              <a:spLocks noChangeArrowheads="1"/>
            </p:cNvSpPr>
            <p:nvPr/>
          </p:nvSpPr>
          <p:spPr bwMode="auto">
            <a:xfrm>
              <a:off x="6824048" y="4495800"/>
              <a:ext cx="762000" cy="1066800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Contingency Tables (cont.)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z="2200" smtClean="0"/>
              <a:t>Each </a:t>
            </a:r>
            <a:r>
              <a:rPr lang="en-US" sz="2200" smtClean="0">
                <a:solidFill>
                  <a:schemeClr val="hlink"/>
                </a:solidFill>
              </a:rPr>
              <a:t>cell</a:t>
            </a:r>
            <a:r>
              <a:rPr lang="en-US" sz="2200" smtClean="0"/>
              <a:t> of the table gives the count for a combination of values of the two values.</a:t>
            </a:r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z="2200" smtClean="0"/>
              <a:t>For example, the second cell in the crew column tells us that 673 crew members died when the </a:t>
            </a:r>
            <a:r>
              <a:rPr lang="en-US" sz="2200" i="1" smtClean="0"/>
              <a:t>Titanic</a:t>
            </a:r>
            <a:r>
              <a:rPr lang="en-US" sz="2200" smtClean="0"/>
              <a:t> sunk.</a:t>
            </a:r>
          </a:p>
        </p:txBody>
      </p:sp>
      <p:grpSp>
        <p:nvGrpSpPr>
          <p:cNvPr id="27651" name="Group 4"/>
          <p:cNvGrpSpPr>
            <a:grpSpLocks/>
          </p:cNvGrpSpPr>
          <p:nvPr/>
        </p:nvGrpSpPr>
        <p:grpSpPr bwMode="auto">
          <a:xfrm>
            <a:off x="1143000" y="3317875"/>
            <a:ext cx="6819900" cy="3006725"/>
            <a:chOff x="792" y="2090"/>
            <a:chExt cx="4296" cy="1894"/>
          </a:xfrm>
        </p:grpSpPr>
        <p:pic>
          <p:nvPicPr>
            <p:cNvPr id="27652" name="Picture 5" descr="ta03-04a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92" y="2090"/>
              <a:ext cx="4296" cy="18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7653" name="Oval 6" descr="Pink tissue paper"/>
            <p:cNvSpPr>
              <a:spLocks noChangeArrowheads="1"/>
            </p:cNvSpPr>
            <p:nvPr/>
          </p:nvSpPr>
          <p:spPr bwMode="auto">
            <a:xfrm>
              <a:off x="3840" y="3248"/>
              <a:ext cx="432" cy="240"/>
            </a:xfrm>
            <a:prstGeom prst="ellips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544513" y="152400"/>
            <a:ext cx="8305800" cy="992188"/>
          </a:xfrm>
        </p:spPr>
        <p:txBody>
          <a:bodyPr/>
          <a:lstStyle/>
          <a:p>
            <a:pPr eaLnBrk="1" hangingPunct="1"/>
            <a:r>
              <a:rPr lang="en-US" smtClean="0"/>
              <a:t>Conditional Distributions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371600"/>
            <a:ext cx="8294687" cy="4572000"/>
          </a:xfrm>
        </p:spPr>
        <p:txBody>
          <a:bodyPr/>
          <a:lstStyle/>
          <a:p>
            <a:pPr marL="342900" indent="-342900" eaLnBrk="1" hangingPunct="1"/>
            <a:r>
              <a:rPr lang="en-US" smtClean="0"/>
              <a:t>A </a:t>
            </a:r>
            <a:r>
              <a:rPr lang="en-US" smtClean="0">
                <a:solidFill>
                  <a:schemeClr val="hlink"/>
                </a:solidFill>
              </a:rPr>
              <a:t>conditional distribution </a:t>
            </a:r>
            <a:r>
              <a:rPr lang="en-US" smtClean="0"/>
              <a:t>shows the distribution of one variable for just the individuals who satisfy some condition on another variable.</a:t>
            </a:r>
          </a:p>
          <a:p>
            <a:pPr marL="742950" lvl="1" indent="-285750" eaLnBrk="1" hangingPunct="1"/>
            <a:r>
              <a:rPr lang="en-US" smtClean="0"/>
              <a:t>The following is the conditional distribution of ticket </a:t>
            </a:r>
            <a:r>
              <a:rPr lang="en-US" i="1" smtClean="0"/>
              <a:t>Class</a:t>
            </a:r>
            <a:r>
              <a:rPr lang="en-US" smtClean="0"/>
              <a:t>, conditional on having survived:</a:t>
            </a:r>
          </a:p>
        </p:txBody>
      </p:sp>
      <p:pic>
        <p:nvPicPr>
          <p:cNvPr id="28675" name="Picture 4" descr="ta03-07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810000"/>
            <a:ext cx="7100888" cy="233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Distributions (cont.)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42950" lvl="1" indent="-285750" eaLnBrk="1" hangingPunct="1"/>
            <a:r>
              <a:rPr lang="en-US" smtClean="0"/>
              <a:t>The following is the conditional distribution of ticket </a:t>
            </a:r>
            <a:r>
              <a:rPr lang="en-US" i="1" smtClean="0"/>
              <a:t>Class</a:t>
            </a:r>
            <a:r>
              <a:rPr lang="en-US" smtClean="0"/>
              <a:t>, conditional on having perished:</a:t>
            </a:r>
          </a:p>
          <a:p>
            <a:pPr marL="342900" indent="-342900" eaLnBrk="1" hangingPunct="1"/>
            <a:endParaRPr lang="en-US" smtClean="0"/>
          </a:p>
        </p:txBody>
      </p:sp>
      <p:pic>
        <p:nvPicPr>
          <p:cNvPr id="29699" name="Picture 4" descr="ta03-08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3124200"/>
            <a:ext cx="7262812" cy="23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Distributions (cont.)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600200"/>
            <a:ext cx="8170862" cy="4572000"/>
          </a:xfrm>
        </p:spPr>
        <p:txBody>
          <a:bodyPr/>
          <a:lstStyle/>
          <a:p>
            <a:pPr marL="342900" indent="-342900" eaLnBrk="1" hangingPunct="1"/>
            <a:r>
              <a:rPr lang="en-US" sz="2600" smtClean="0"/>
              <a:t>The conditional distributions tell us that there is a difference in class for those who survived and those who perished.</a:t>
            </a:r>
          </a:p>
          <a:p>
            <a:pPr marL="342900" indent="-342900" eaLnBrk="1" hangingPunct="1"/>
            <a:endParaRPr lang="en-US" sz="2600" smtClean="0"/>
          </a:p>
          <a:p>
            <a:pPr marL="342900" indent="-342900" eaLnBrk="1" hangingPunct="1"/>
            <a:r>
              <a:rPr lang="en-US" sz="2600" smtClean="0"/>
              <a:t>This is better                                                                    shown with                                                                           pie charts of                                                                           the two                                                                distributions: </a:t>
            </a:r>
          </a:p>
        </p:txBody>
      </p:sp>
      <p:pic>
        <p:nvPicPr>
          <p:cNvPr id="30723" name="Picture 4" descr="03-06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784475"/>
            <a:ext cx="528637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Conditional Distributions (cont.)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4525963"/>
          </a:xfrm>
        </p:spPr>
        <p:txBody>
          <a:bodyPr/>
          <a:lstStyle/>
          <a:p>
            <a:pPr marL="342900" indent="-342900" eaLnBrk="1" hangingPunct="1"/>
            <a:r>
              <a:rPr lang="en-US" smtClean="0"/>
              <a:t>We see that the distribution of </a:t>
            </a:r>
            <a:r>
              <a:rPr lang="en-US" i="1" smtClean="0"/>
              <a:t>Class </a:t>
            </a:r>
            <a:r>
              <a:rPr lang="en-US" smtClean="0"/>
              <a:t>for the survivors is different from that of the nonsurvivors.</a:t>
            </a:r>
          </a:p>
          <a:p>
            <a:pPr marL="342900" indent="-342900" eaLnBrk="1" hangingPunct="1"/>
            <a:r>
              <a:rPr lang="en-US" smtClean="0"/>
              <a:t>This leads us to believe that </a:t>
            </a:r>
            <a:r>
              <a:rPr lang="en-US" i="1" smtClean="0"/>
              <a:t>Class</a:t>
            </a:r>
            <a:r>
              <a:rPr lang="en-US" smtClean="0"/>
              <a:t> and </a:t>
            </a:r>
            <a:r>
              <a:rPr lang="en-US" i="1" smtClean="0"/>
              <a:t>Survival</a:t>
            </a:r>
            <a:r>
              <a:rPr lang="en-US" smtClean="0"/>
              <a:t> are associated, that they are not independent.</a:t>
            </a:r>
          </a:p>
          <a:p>
            <a:pPr marL="342900" indent="-342900" eaLnBrk="1" hangingPunct="1"/>
            <a:r>
              <a:rPr lang="en-US" smtClean="0"/>
              <a:t>The variables would be considered </a:t>
            </a:r>
            <a:r>
              <a:rPr lang="en-US" smtClean="0">
                <a:solidFill>
                  <a:schemeClr val="hlink"/>
                </a:solidFill>
              </a:rPr>
              <a:t>independent</a:t>
            </a:r>
            <a:r>
              <a:rPr lang="en-US" smtClean="0"/>
              <a:t> when the distribution of one variable in a contingency table is the same for all categories of the other variable.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Segmented Bar Charts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4513" y="1577975"/>
            <a:ext cx="4070350" cy="50292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/>
              <a:t>A </a:t>
            </a:r>
            <a:r>
              <a:rPr lang="en-US" sz="2400" smtClean="0">
                <a:solidFill>
                  <a:schemeClr val="hlink"/>
                </a:solidFill>
              </a:rPr>
              <a:t>segmented bar chart</a:t>
            </a:r>
            <a:r>
              <a:rPr lang="en-US" sz="2400" smtClean="0"/>
              <a:t> displays the same information as a pie chart, but in the form of bars instead of circles.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/>
              <a:t>Each bar is treated as the “whole” and is divided proportionally into segments corresponding to the percentage in each group.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/>
              <a:t>Here is the segmented bar chart for ticket </a:t>
            </a:r>
            <a:r>
              <a:rPr lang="en-US" sz="2400" i="1" smtClean="0"/>
              <a:t>Class</a:t>
            </a:r>
            <a:r>
              <a:rPr lang="en-US" sz="2400" smtClean="0"/>
              <a:t> by </a:t>
            </a:r>
            <a:r>
              <a:rPr lang="en-US" sz="2400" i="1" smtClean="0"/>
              <a:t>Survival</a:t>
            </a:r>
            <a:r>
              <a:rPr lang="en-US" sz="2400" smtClean="0"/>
              <a:t> status:</a:t>
            </a:r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68850" y="1600200"/>
            <a:ext cx="4070350" cy="4572000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None/>
            </a:pPr>
            <a:r>
              <a:rPr lang="en-US" sz="2400" smtClean="0"/>
              <a:t>  </a:t>
            </a:r>
          </a:p>
        </p:txBody>
      </p:sp>
      <p:pic>
        <p:nvPicPr>
          <p:cNvPr id="32772" name="Picture 5" descr="03_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2825" y="1577975"/>
            <a:ext cx="40163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Segmented Bar Charts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4513" y="1577975"/>
            <a:ext cx="4070350" cy="5029200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z="2400" smtClean="0"/>
              <a:t>Note that using percentages is crucial. It allows us to compare groups of different sample sizes.</a:t>
            </a: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68850" y="1600200"/>
            <a:ext cx="4070350" cy="4572000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None/>
            </a:pPr>
            <a:r>
              <a:rPr lang="en-US" sz="2400" smtClean="0"/>
              <a:t>  </a:t>
            </a:r>
          </a:p>
        </p:txBody>
      </p:sp>
      <p:pic>
        <p:nvPicPr>
          <p:cNvPr id="33796" name="Picture 5" descr="03_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22825" y="1577975"/>
            <a:ext cx="401637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Three Rules of Data Analysis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z="2400" smtClean="0"/>
              <a:t>The three rules of data analysis won’t be difficult to remember:</a:t>
            </a:r>
          </a:p>
          <a:p>
            <a:pPr marL="1371600" lvl="2" indent="-457200" eaLnBrk="1" hangingPunct="1">
              <a:buClr>
                <a:schemeClr val="tx1"/>
              </a:buClr>
              <a:buSzPct val="90000"/>
              <a:buFontTx/>
              <a:buAutoNum type="arabicPeriod"/>
            </a:pPr>
            <a:r>
              <a:rPr lang="en-US" smtClean="0">
                <a:solidFill>
                  <a:schemeClr val="hlink"/>
                </a:solidFill>
              </a:rPr>
              <a:t>Make a picture</a:t>
            </a:r>
            <a:r>
              <a:rPr lang="en-US" smtClean="0"/>
              <a:t>—things may be revealed that are not obvious in the raw data. These will be things to </a:t>
            </a:r>
            <a:r>
              <a:rPr lang="en-US" i="1" smtClean="0"/>
              <a:t>think</a:t>
            </a:r>
            <a:r>
              <a:rPr lang="en-US" smtClean="0"/>
              <a:t> about.</a:t>
            </a:r>
          </a:p>
          <a:p>
            <a:pPr marL="1371600" lvl="2" indent="-457200" eaLnBrk="1" hangingPunct="1">
              <a:buClr>
                <a:schemeClr val="tx1"/>
              </a:buClr>
              <a:buSzPct val="90000"/>
              <a:buFontTx/>
              <a:buAutoNum type="arabicPeriod"/>
            </a:pPr>
            <a:r>
              <a:rPr lang="en-US" smtClean="0">
                <a:solidFill>
                  <a:schemeClr val="hlink"/>
                </a:solidFill>
              </a:rPr>
              <a:t>Make a picture</a:t>
            </a:r>
            <a:r>
              <a:rPr lang="en-US" smtClean="0"/>
              <a:t>—important features of and patterns in the data will </a:t>
            </a:r>
            <a:r>
              <a:rPr lang="en-US" i="1" smtClean="0"/>
              <a:t>show</a:t>
            </a:r>
            <a:r>
              <a:rPr lang="en-US" smtClean="0"/>
              <a:t> up. You may also see things that you did not expect.</a:t>
            </a:r>
          </a:p>
          <a:p>
            <a:pPr marL="1371600" lvl="2" indent="-457200" eaLnBrk="1" hangingPunct="1">
              <a:buClr>
                <a:schemeClr val="tx1"/>
              </a:buClr>
              <a:buSzPct val="90000"/>
              <a:buFontTx/>
              <a:buAutoNum type="arabicPeriod"/>
            </a:pPr>
            <a:r>
              <a:rPr lang="en-US" smtClean="0">
                <a:solidFill>
                  <a:schemeClr val="hlink"/>
                </a:solidFill>
              </a:rPr>
              <a:t>Make a picture</a:t>
            </a:r>
            <a:r>
              <a:rPr lang="en-US" smtClean="0"/>
              <a:t>—the best way to </a:t>
            </a:r>
            <a:r>
              <a:rPr lang="en-US" i="1" smtClean="0"/>
              <a:t>tell</a:t>
            </a:r>
            <a:r>
              <a:rPr lang="en-US" smtClean="0"/>
              <a:t> others about your data is with a well-chosen picture.</a:t>
            </a:r>
            <a:endParaRPr lang="en-US" sz="20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2" descr="ait03-p30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095500"/>
            <a:ext cx="7162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Don’t violate the area principle. 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en-US" smtClean="0"/>
          </a:p>
          <a:p>
            <a:pPr marL="342900" indent="-342900" eaLnBrk="1" hangingPunct="1">
              <a:lnSpc>
                <a:spcPct val="90000"/>
              </a:lnSpc>
            </a:pPr>
            <a:endParaRPr lang="en-US" smtClean="0"/>
          </a:p>
          <a:p>
            <a:pPr marL="342900" indent="-342900" eaLnBrk="1" hangingPunct="1">
              <a:lnSpc>
                <a:spcPct val="90000"/>
              </a:lnSpc>
            </a:pPr>
            <a:endParaRPr lang="en-US" smtClean="0"/>
          </a:p>
          <a:p>
            <a:pPr marL="342900" indent="-342900" eaLnBrk="1" hangingPunct="1">
              <a:lnSpc>
                <a:spcPct val="90000"/>
              </a:lnSpc>
            </a:pPr>
            <a:endParaRPr lang="en-US" smtClean="0"/>
          </a:p>
          <a:p>
            <a:pPr marL="342900" indent="-342900" eaLnBrk="1" hangingPunct="1">
              <a:lnSpc>
                <a:spcPct val="90000"/>
              </a:lnSpc>
            </a:pPr>
            <a:endParaRPr lang="en-US" smtClean="0"/>
          </a:p>
          <a:p>
            <a:pPr marL="342900" indent="-342900" eaLnBrk="1" hangingPunct="1">
              <a:lnSpc>
                <a:spcPct val="90000"/>
              </a:lnSpc>
            </a:pPr>
            <a:endParaRPr lang="en-US" smtClean="0"/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While some people might like the pie chart on the left better, it is harder to compare fractions of the whole, which a flat pie chart does easily.</a:t>
            </a:r>
          </a:p>
        </p:txBody>
      </p:sp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Go Wrong?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Go Wrong? (cont.)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Keep it honest—make sure your display shows what it says it shows.</a:t>
            </a:r>
          </a:p>
          <a:p>
            <a:pPr marL="342900" indent="-342900" eaLnBrk="1" hangingPunct="1">
              <a:lnSpc>
                <a:spcPct val="90000"/>
              </a:lnSpc>
            </a:pPr>
            <a:endParaRPr lang="en-US" smtClean="0"/>
          </a:p>
          <a:p>
            <a:pPr marL="342900" indent="-342900" eaLnBrk="1" hangingPunct="1">
              <a:lnSpc>
                <a:spcPct val="90000"/>
              </a:lnSpc>
            </a:pPr>
            <a:endParaRPr lang="en-US" smtClean="0"/>
          </a:p>
          <a:p>
            <a:pPr marL="342900" indent="-342900" eaLnBrk="1" hangingPunct="1">
              <a:lnSpc>
                <a:spcPct val="90000"/>
              </a:lnSpc>
            </a:pPr>
            <a:endParaRPr lang="en-US" smtClean="0"/>
          </a:p>
          <a:p>
            <a:pPr marL="342900" indent="-342900" eaLnBrk="1" hangingPunct="1">
              <a:lnSpc>
                <a:spcPct val="90000"/>
              </a:lnSpc>
            </a:pPr>
            <a:endParaRPr lang="en-US" smtClean="0"/>
          </a:p>
          <a:p>
            <a:pPr marL="342900" indent="-342900" eaLnBrk="1" hangingPunct="1">
              <a:lnSpc>
                <a:spcPct val="90000"/>
              </a:lnSpc>
            </a:pPr>
            <a:endParaRPr lang="en-US" smtClean="0"/>
          </a:p>
          <a:p>
            <a:pPr marL="742950" lvl="1" indent="-285750" eaLnBrk="1" hangingPunct="1">
              <a:lnSpc>
                <a:spcPct val="90000"/>
              </a:lnSpc>
            </a:pPr>
            <a:r>
              <a:rPr lang="en-US" smtClean="0"/>
              <a:t>This plot of the percentage of high-school students who engage in specified dangerous behaviors has a problem. Can you see it?</a:t>
            </a:r>
          </a:p>
        </p:txBody>
      </p:sp>
      <p:pic>
        <p:nvPicPr>
          <p:cNvPr id="35843" name="Picture 4" descr="ait03-p30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47925" y="2628900"/>
            <a:ext cx="418147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Can Go Wrong? (cont.)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Don’t confuse similar-sounding percentages—pay particular attention to the wording of the context. For example:</a:t>
            </a:r>
          </a:p>
          <a:p>
            <a:pPr marL="617538" lvl="1" indent="-342900" eaLnBrk="1" hangingPunct="1">
              <a:lnSpc>
                <a:spcPct val="90000"/>
              </a:lnSpc>
            </a:pPr>
            <a:r>
              <a:rPr lang="en-US" smtClean="0"/>
              <a:t>What percentage of seniors are males?</a:t>
            </a:r>
          </a:p>
          <a:p>
            <a:pPr marL="617538" lvl="1" indent="-342900" eaLnBrk="1" hangingPunct="1">
              <a:lnSpc>
                <a:spcPct val="90000"/>
              </a:lnSpc>
            </a:pPr>
            <a:r>
              <a:rPr lang="en-US" smtClean="0"/>
              <a:t>What percentage of males are seniors?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Don’t forget to look at the variables separately too—examine the marginal distributions, since it is important to know how many cases are in each category.</a:t>
            </a: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4" descr="p24"/>
          <p:cNvPicPr>
            <a:picLocks noChangeAspect="1" noChangeArrowheads="1"/>
          </p:cNvPicPr>
          <p:nvPr/>
        </p:nvPicPr>
        <p:blipFill>
          <a:blip r:embed="rId3"/>
          <a:srcRect r="3610"/>
          <a:stretch>
            <a:fillRect/>
          </a:stretch>
        </p:blipFill>
        <p:spPr bwMode="auto">
          <a:xfrm>
            <a:off x="4800600" y="3733800"/>
            <a:ext cx="24447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25463" y="152400"/>
            <a:ext cx="8305800" cy="992188"/>
          </a:xfrm>
        </p:spPr>
        <p:txBody>
          <a:bodyPr/>
          <a:lstStyle/>
          <a:p>
            <a:pPr eaLnBrk="1" hangingPunct="1"/>
            <a:r>
              <a:rPr lang="en-US" smtClean="0"/>
              <a:t>What Can Go Wrong? (cont.)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1168400"/>
            <a:ext cx="8294687" cy="4572000"/>
          </a:xfrm>
        </p:spPr>
        <p:txBody>
          <a:bodyPr/>
          <a:lstStyle/>
          <a:p>
            <a:pPr marL="342900" indent="-342900" eaLnBrk="1" hangingPunct="1"/>
            <a:r>
              <a:rPr lang="en-US" smtClean="0"/>
              <a:t>Don’t overstate your case—don’t claim something you can’t.</a:t>
            </a:r>
          </a:p>
          <a:p>
            <a:pPr marL="342900" indent="-342900" eaLnBrk="1" hangingPunct="1">
              <a:buFont typeface="Wingdings" pitchFamily="2" charset="2"/>
              <a:buNone/>
            </a:pPr>
            <a:endParaRPr lang="en-US" sz="1600" smtClean="0"/>
          </a:p>
          <a:p>
            <a:pPr marL="342900" indent="-342900" eaLnBrk="1" hangingPunct="1"/>
            <a:r>
              <a:rPr lang="en-US" smtClean="0"/>
              <a:t>Don’t use unfair or silly averages—this could lead to </a:t>
            </a:r>
            <a:r>
              <a:rPr lang="en-US" smtClean="0">
                <a:solidFill>
                  <a:schemeClr val="hlink"/>
                </a:solidFill>
              </a:rPr>
              <a:t>Simpson’s Paradox</a:t>
            </a:r>
            <a:r>
              <a:rPr lang="en-US" smtClean="0"/>
              <a:t>, so be careful when you average one variable across different levels of a second variable.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Teaching tip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Simpson’s paradox is not an AP topic. It can be an interesting part of a class discussion or a group activity/exploration. But it is a topic that you may chose, in the interest of time and pace, to skip altogether.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have we learned?</a:t>
            </a:r>
            <a:r>
              <a:rPr lang="en-US" smtClean="0">
                <a:solidFill>
                  <a:srgbClr val="FF6600"/>
                </a:solidFill>
              </a:rPr>
              <a:t> 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We can summarize categorical data by counting the number of cases in each category (expressing these as counts or percents).</a:t>
            </a:r>
          </a:p>
          <a:p>
            <a:pPr marL="342900" indent="-342900" eaLnBrk="1" hangingPunct="1"/>
            <a:r>
              <a:rPr lang="en-US" smtClean="0"/>
              <a:t>We can display the distribution in a bar chart or pie chart.</a:t>
            </a:r>
          </a:p>
          <a:p>
            <a:pPr marL="342900" indent="-342900" eaLnBrk="1" hangingPunct="1"/>
            <a:r>
              <a:rPr lang="en-US" smtClean="0"/>
              <a:t>And, we can examine two-way tables called contingency tables, examining marginal and/or conditional distributions of the variables.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 Tips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Labels and scales on all graphs are required for full credit.</a:t>
            </a:r>
          </a:p>
        </p:txBody>
      </p:sp>
      <p:pic>
        <p:nvPicPr>
          <p:cNvPr id="41987" name="Picture 3" descr="convincin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038" y="3014663"/>
            <a:ext cx="792480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 Tips, cont.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Checking for independence is a VERY important idea in this course. We will revisit this topic in Chapter 14 and again in Chapter 25!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 Tips, cont.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Segmented bar graphs are powerful. But only when the categories add to a meaningful total. Take a look at the 2010 AP exam, problem #6. Why can this graph not be segmented? </a:t>
            </a:r>
          </a:p>
          <a:p>
            <a:pPr eaLnBrk="1" hangingPunct="1"/>
            <a:r>
              <a:rPr lang="en-US" smtClean="0"/>
              <a:t>There are many different correct graphs for this problem. How many can you make?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Frequency Tables: Making Piles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We can “pile” the data by counting the number of data values in each category of interest.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We can organize these </a:t>
            </a:r>
            <a:r>
              <a:rPr lang="en-US" smtClean="0">
                <a:solidFill>
                  <a:schemeClr val="hlink"/>
                </a:solidFill>
              </a:rPr>
              <a:t>counts</a:t>
            </a:r>
            <a:r>
              <a:rPr lang="en-US" smtClean="0"/>
              <a:t> into a </a:t>
            </a:r>
            <a:r>
              <a:rPr lang="en-US" smtClean="0">
                <a:solidFill>
                  <a:schemeClr val="hlink"/>
                </a:solidFill>
              </a:rPr>
              <a:t>frequency table</a:t>
            </a:r>
            <a:r>
              <a:rPr lang="en-US" smtClean="0"/>
              <a:t>, which records the totals and the category names.</a:t>
            </a:r>
          </a:p>
        </p:txBody>
      </p:sp>
      <p:pic>
        <p:nvPicPr>
          <p:cNvPr id="17411" name="Picture 4" descr="ta03-02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4113" y="3686175"/>
            <a:ext cx="429577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Frequency Tables: Making Piles (cont.)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A </a:t>
            </a:r>
            <a:r>
              <a:rPr lang="en-US" smtClean="0">
                <a:solidFill>
                  <a:schemeClr val="hlink"/>
                </a:solidFill>
              </a:rPr>
              <a:t>relative frequency table</a:t>
            </a:r>
            <a:r>
              <a:rPr lang="en-US" smtClean="0"/>
              <a:t> is similar, but gives the percentages (instead of counts) for each category.</a:t>
            </a:r>
          </a:p>
        </p:txBody>
      </p:sp>
      <p:pic>
        <p:nvPicPr>
          <p:cNvPr id="18435" name="Picture 4" descr="ta03-0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05063" y="3276600"/>
            <a:ext cx="43338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Frequency Tables: Making Piles (cont.)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Both types of tables show how cases are distributed across the categories.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They describe the </a:t>
            </a:r>
            <a:r>
              <a:rPr lang="en-US" smtClean="0">
                <a:solidFill>
                  <a:schemeClr val="hlink"/>
                </a:solidFill>
              </a:rPr>
              <a:t>distribution</a:t>
            </a:r>
            <a:r>
              <a:rPr lang="en-US" smtClean="0"/>
              <a:t> of a categorical variable because they name the possible categories and tell how frequently each occurs.</a:t>
            </a:r>
          </a:p>
          <a:p>
            <a:pPr marL="342900" indent="-342900" eaLnBrk="1" hangingPunct="1">
              <a:lnSpc>
                <a:spcPct val="90000"/>
              </a:lnSpc>
            </a:pPr>
            <a:r>
              <a:rPr lang="en-US" smtClean="0"/>
              <a:t>Pro-tip: </a:t>
            </a:r>
            <a:r>
              <a:rPr lang="en-US" smtClean="0">
                <a:solidFill>
                  <a:schemeClr val="hlink"/>
                </a:solidFill>
              </a:rPr>
              <a:t>relative frequency </a:t>
            </a:r>
            <a:r>
              <a:rPr lang="en-US" smtClean="0"/>
              <a:t>is just a fancy name for percent.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What’s Wrong With This Picture?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mtClean="0"/>
              <a:t>You might think that 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n-US" smtClean="0"/>
              <a:t>a good way to show 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n-US" smtClean="0"/>
              <a:t>the </a:t>
            </a:r>
            <a:r>
              <a:rPr lang="en-US" i="1" smtClean="0"/>
              <a:t>Titanic</a:t>
            </a:r>
            <a:r>
              <a:rPr lang="en-US" smtClean="0"/>
              <a:t> data is </a:t>
            </a:r>
          </a:p>
          <a:p>
            <a:pPr marL="342900" indent="-342900" eaLnBrk="1" hangingPunct="1">
              <a:buFont typeface="Wingdings" pitchFamily="2" charset="2"/>
              <a:buNone/>
            </a:pPr>
            <a:r>
              <a:rPr lang="en-US" smtClean="0"/>
              <a:t>with this display:</a:t>
            </a:r>
          </a:p>
          <a:p>
            <a:pPr marL="342900" indent="-342900" eaLnBrk="1" hangingPunct="1"/>
            <a:endParaRPr lang="en-US" smtClean="0"/>
          </a:p>
          <a:p>
            <a:pPr marL="342900" indent="-342900" eaLnBrk="1" hangingPunct="1"/>
            <a:endParaRPr lang="en-US" smtClean="0"/>
          </a:p>
          <a:p>
            <a:pPr marL="342900" indent="-342900" eaLnBrk="1" hangingPunct="1">
              <a:buFont typeface="Wingdings" pitchFamily="2" charset="2"/>
              <a:buNone/>
            </a:pPr>
            <a:endParaRPr lang="en-US" smtClean="0"/>
          </a:p>
          <a:p>
            <a:pPr marL="342900" indent="-342900" eaLnBrk="1" hangingPunct="1"/>
            <a:endParaRPr lang="en-US" smtClean="0"/>
          </a:p>
          <a:p>
            <a:pPr marL="342900" indent="-342900" eaLnBrk="1" hangingPunct="1"/>
            <a:endParaRPr lang="en-US" smtClean="0"/>
          </a:p>
        </p:txBody>
      </p:sp>
      <p:pic>
        <p:nvPicPr>
          <p:cNvPr id="20483" name="Picture 4" descr="03_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32325" y="1447800"/>
            <a:ext cx="4103688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Area Principle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/>
            <a:r>
              <a:rPr lang="en-US" sz="2600" smtClean="0"/>
              <a:t>The ship display makes it look like most of the people on the </a:t>
            </a:r>
            <a:r>
              <a:rPr lang="en-US" sz="2600" i="1" smtClean="0"/>
              <a:t>Titanic</a:t>
            </a:r>
            <a:r>
              <a:rPr lang="en-US" sz="2600" smtClean="0"/>
              <a:t> were crew members, with a few passengers along for the ride.</a:t>
            </a:r>
          </a:p>
          <a:p>
            <a:pPr marL="342900" indent="-342900" eaLnBrk="1" hangingPunct="1"/>
            <a:r>
              <a:rPr lang="en-US" sz="2600" smtClean="0"/>
              <a:t>When we look at each ship, we see the </a:t>
            </a:r>
            <a:r>
              <a:rPr lang="en-US" sz="2600" i="1" smtClean="0"/>
              <a:t>area</a:t>
            </a:r>
            <a:r>
              <a:rPr lang="en-US" sz="2600" smtClean="0"/>
              <a:t> taken up by the ship, instead of the </a:t>
            </a:r>
            <a:r>
              <a:rPr lang="en-US" sz="2600" i="1" smtClean="0"/>
              <a:t>length </a:t>
            </a:r>
            <a:r>
              <a:rPr lang="en-US" sz="2600" smtClean="0"/>
              <a:t>of the ship.</a:t>
            </a:r>
          </a:p>
          <a:p>
            <a:pPr marL="342900" indent="-342900" eaLnBrk="1" hangingPunct="1"/>
            <a:r>
              <a:rPr lang="en-US" sz="2600" smtClean="0"/>
              <a:t>The ship display violates the </a:t>
            </a:r>
            <a:r>
              <a:rPr lang="en-US" sz="2600" smtClean="0">
                <a:solidFill>
                  <a:schemeClr val="hlink"/>
                </a:solidFill>
              </a:rPr>
              <a:t>area principle</a:t>
            </a:r>
            <a:r>
              <a:rPr lang="en-US" sz="2600" smtClean="0"/>
              <a:t>: </a:t>
            </a:r>
          </a:p>
          <a:p>
            <a:pPr marL="742950" lvl="1" indent="-285750" eaLnBrk="1" hangingPunct="1"/>
            <a:r>
              <a:rPr lang="en-US" sz="2600" smtClean="0"/>
              <a:t>The area occupied by a part of the graph should correspond to the size of the value it represents.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Bar Charts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110000"/>
              </a:lnSpc>
              <a:buFont typeface="Wingdings" charset="0"/>
              <a:buChar char="n"/>
              <a:defRPr/>
            </a:pPr>
            <a:r>
              <a:rPr lang="en-US" sz="2200" dirty="0"/>
              <a:t>A </a:t>
            </a:r>
            <a:r>
              <a:rPr lang="en-US" sz="2200" dirty="0">
                <a:solidFill>
                  <a:schemeClr val="hlink"/>
                </a:solidFill>
              </a:rPr>
              <a:t>bar chart</a:t>
            </a:r>
            <a:r>
              <a:rPr lang="en-US" sz="2200" dirty="0"/>
              <a:t> displays the distribution of a categorical variable, showing the counts for each category next to each other for easy comparison.</a:t>
            </a:r>
          </a:p>
          <a:p>
            <a:pPr marL="342900" indent="-342900" eaLnBrk="1" hangingPunct="1">
              <a:lnSpc>
                <a:spcPct val="110000"/>
              </a:lnSpc>
              <a:buFont typeface="Wingdings" charset="0"/>
              <a:buChar char="n"/>
              <a:defRPr/>
            </a:pPr>
            <a:r>
              <a:rPr lang="en-US" sz="2200" dirty="0"/>
              <a:t>A bar chart stays true                                                                            to the area principle</a:t>
            </a:r>
            <a:r>
              <a:rPr lang="en-US" sz="2200" dirty="0" smtClean="0"/>
              <a:t>.</a:t>
            </a:r>
          </a:p>
          <a:p>
            <a:pPr marL="342900" indent="-342900" eaLnBrk="1" hangingPunct="1">
              <a:lnSpc>
                <a:spcPct val="110000"/>
              </a:lnSpc>
              <a:buFont typeface="Wingdings" charset="0"/>
              <a:buChar char="n"/>
              <a:defRPr/>
            </a:pPr>
            <a:r>
              <a:rPr lang="en-US" sz="2200" dirty="0" smtClean="0"/>
              <a:t>The bars are usually</a:t>
            </a:r>
          </a:p>
          <a:p>
            <a:pPr marL="0" indent="0" eaLnBrk="1" hangingPunct="1">
              <a:lnSpc>
                <a:spcPct val="110000"/>
              </a:lnSpc>
              <a:buFont typeface="Wingdings" charset="0"/>
              <a:buNone/>
              <a:defRPr/>
            </a:pPr>
            <a:r>
              <a:rPr lang="en-US" sz="2200" dirty="0"/>
              <a:t> </a:t>
            </a:r>
            <a:r>
              <a:rPr lang="en-US" sz="2200" dirty="0" smtClean="0"/>
              <a:t>    spaced apart to make</a:t>
            </a:r>
          </a:p>
          <a:p>
            <a:pPr marL="0" indent="0" eaLnBrk="1" hangingPunct="1">
              <a:lnSpc>
                <a:spcPct val="110000"/>
              </a:lnSpc>
              <a:buFont typeface="Wingdings" charset="0"/>
              <a:buNone/>
              <a:defRPr/>
            </a:pPr>
            <a:r>
              <a:rPr lang="en-US" sz="2200" dirty="0"/>
              <a:t> </a:t>
            </a:r>
            <a:r>
              <a:rPr lang="en-US" sz="2200" dirty="0" smtClean="0"/>
              <a:t>    the graph more </a:t>
            </a:r>
          </a:p>
          <a:p>
            <a:pPr marL="0" indent="0" eaLnBrk="1" hangingPunct="1">
              <a:lnSpc>
                <a:spcPct val="110000"/>
              </a:lnSpc>
              <a:buFont typeface="Wingdings" charset="0"/>
              <a:buNone/>
              <a:defRPr/>
            </a:pPr>
            <a:r>
              <a:rPr lang="en-US" sz="2200" dirty="0"/>
              <a:t> </a:t>
            </a:r>
            <a:r>
              <a:rPr lang="en-US" sz="2200" dirty="0" smtClean="0"/>
              <a:t>    readable.</a:t>
            </a:r>
            <a:endParaRPr lang="en-US" sz="2200" dirty="0"/>
          </a:p>
          <a:p>
            <a:pPr marL="342900" indent="-342900" eaLnBrk="1" hangingPunct="1">
              <a:lnSpc>
                <a:spcPct val="110000"/>
              </a:lnSpc>
              <a:buFont typeface="Wingdings" charset="0"/>
              <a:buNone/>
              <a:defRPr/>
            </a:pPr>
            <a:endParaRPr lang="en-US" sz="2200" dirty="0"/>
          </a:p>
        </p:txBody>
      </p:sp>
      <p:pic>
        <p:nvPicPr>
          <p:cNvPr id="22531" name="Picture 4" descr="03-03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2743200"/>
            <a:ext cx="4800600" cy="365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Bar Charts (cont.)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eaLnBrk="1" hangingPunct="1">
              <a:buFont typeface="Wingdings" charset="0"/>
              <a:buChar char="n"/>
              <a:defRPr/>
            </a:pPr>
            <a:r>
              <a:rPr lang="en-US" sz="2200" dirty="0"/>
              <a:t>A </a:t>
            </a:r>
            <a:r>
              <a:rPr lang="en-US" sz="2200" dirty="0">
                <a:solidFill>
                  <a:schemeClr val="hlink"/>
                </a:solidFill>
              </a:rPr>
              <a:t>relative frequency</a:t>
            </a:r>
            <a:r>
              <a:rPr lang="en-US" sz="2200" dirty="0"/>
              <a:t> </a:t>
            </a:r>
            <a:r>
              <a:rPr lang="en-US" sz="2200" dirty="0">
                <a:solidFill>
                  <a:schemeClr val="hlink"/>
                </a:solidFill>
              </a:rPr>
              <a:t>bar chart</a:t>
            </a:r>
            <a:r>
              <a:rPr lang="en-US" sz="2200" dirty="0"/>
              <a:t> displays the relative </a:t>
            </a:r>
            <a:r>
              <a:rPr lang="en-US" sz="2200" i="1" dirty="0"/>
              <a:t>proportion</a:t>
            </a:r>
            <a:r>
              <a:rPr lang="en-US" sz="2200" dirty="0"/>
              <a:t> of counts for each category.</a:t>
            </a:r>
          </a:p>
          <a:p>
            <a:pPr marL="342900" indent="-342900" eaLnBrk="1" hangingPunct="1">
              <a:buFont typeface="Wingdings" charset="0"/>
              <a:buChar char="n"/>
              <a:defRPr/>
            </a:pPr>
            <a:r>
              <a:rPr lang="en-US" sz="2200" dirty="0"/>
              <a:t>A relative frequency bar chart also stays true to the area principle. </a:t>
            </a:r>
          </a:p>
          <a:p>
            <a:pPr marL="342900" indent="-342900" eaLnBrk="1" hangingPunct="1">
              <a:buFont typeface="Wingdings" charset="0"/>
              <a:buChar char="n"/>
              <a:defRPr/>
            </a:pPr>
            <a:r>
              <a:rPr lang="en-US" sz="2200" dirty="0"/>
              <a:t>Replacing counts                                                                                   with percentages                                                                                    in the ship data</a:t>
            </a:r>
            <a:r>
              <a:rPr lang="en-US" sz="2200" dirty="0" smtClean="0"/>
              <a:t>:</a:t>
            </a:r>
          </a:p>
          <a:p>
            <a:pPr marL="342900" indent="-342900" eaLnBrk="1" hangingPunct="1">
              <a:buFont typeface="Wingdings" charset="0"/>
              <a:buChar char="n"/>
              <a:defRPr/>
            </a:pPr>
            <a:r>
              <a:rPr lang="en-US" sz="2200" dirty="0" smtClean="0"/>
              <a:t>Doesn’t look much</a:t>
            </a: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200" dirty="0"/>
              <a:t> </a:t>
            </a:r>
            <a:r>
              <a:rPr lang="en-US" sz="2200" dirty="0" smtClean="0"/>
              <a:t>    different, does it?</a:t>
            </a:r>
            <a:endParaRPr lang="en-US" sz="2200" dirty="0"/>
          </a:p>
          <a:p>
            <a:pPr marL="342900" indent="-342900" eaLnBrk="1" hangingPunct="1">
              <a:buFont typeface="Wingdings" charset="0"/>
              <a:buNone/>
              <a:defRPr/>
            </a:pPr>
            <a:endParaRPr lang="en-US" sz="2200" dirty="0"/>
          </a:p>
        </p:txBody>
      </p:sp>
      <p:pic>
        <p:nvPicPr>
          <p:cNvPr id="23555" name="Picture 4" descr="03-04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3049588"/>
            <a:ext cx="4648200" cy="338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ends">
  <a:themeElements>
    <a:clrScheme name="Blends 10">
      <a:dk1>
        <a:srgbClr val="000000"/>
      </a:dk1>
      <a:lt1>
        <a:srgbClr val="FFFFFF"/>
      </a:lt1>
      <a:dk2>
        <a:srgbClr val="19385F"/>
      </a:dk2>
      <a:lt2>
        <a:srgbClr val="4D4D4D"/>
      </a:lt2>
      <a:accent1>
        <a:srgbClr val="8CC6EB"/>
      </a:accent1>
      <a:accent2>
        <a:srgbClr val="FFCF01"/>
      </a:accent2>
      <a:accent3>
        <a:srgbClr val="FFFFFF"/>
      </a:accent3>
      <a:accent4>
        <a:srgbClr val="000000"/>
      </a:accent4>
      <a:accent5>
        <a:srgbClr val="C5DFF3"/>
      </a:accent5>
      <a:accent6>
        <a:srgbClr val="E7BB01"/>
      </a:accent6>
      <a:hlink>
        <a:srgbClr val="E35C01"/>
      </a:hlink>
      <a:folHlink>
        <a:srgbClr val="00CC99"/>
      </a:folHlink>
    </a:clrScheme>
    <a:fontScheme name="Blends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8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FF6600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9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E35C01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EFB5AA"/>
        </a:accent5>
        <a:accent6>
          <a:srgbClr val="E7BB01"/>
        </a:accent6>
        <a:hlink>
          <a:srgbClr val="8CC6EB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10">
        <a:dk1>
          <a:srgbClr val="000000"/>
        </a:dk1>
        <a:lt1>
          <a:srgbClr val="FFFFFF"/>
        </a:lt1>
        <a:dk2>
          <a:srgbClr val="19385F"/>
        </a:dk2>
        <a:lt2>
          <a:srgbClr val="4D4D4D"/>
        </a:lt2>
        <a:accent1>
          <a:srgbClr val="8CC6EB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C5DFF3"/>
        </a:accent5>
        <a:accent6>
          <a:srgbClr val="E7BB01"/>
        </a:accent6>
        <a:hlink>
          <a:srgbClr val="E35C01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989</TotalTime>
  <Words>1141</Words>
  <Application>Microsoft Office PowerPoint</Application>
  <PresentationFormat>Letter Paper (8.5x11 in)</PresentationFormat>
  <Paragraphs>123</Paragraphs>
  <Slides>28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ＭＳ Ｐゴシック</vt:lpstr>
      <vt:lpstr>Wingdings</vt:lpstr>
      <vt:lpstr>Tahoma</vt:lpstr>
      <vt:lpstr>Blends</vt:lpstr>
      <vt:lpstr> Chapter  2</vt:lpstr>
      <vt:lpstr>The Three Rules of Data Analysis</vt:lpstr>
      <vt:lpstr>Frequency Tables: Making Piles</vt:lpstr>
      <vt:lpstr>Frequency Tables: Making Piles (cont.)</vt:lpstr>
      <vt:lpstr>Frequency Tables: Making Piles (cont.)</vt:lpstr>
      <vt:lpstr>What’s Wrong With This Picture?</vt:lpstr>
      <vt:lpstr>The Area Principle</vt:lpstr>
      <vt:lpstr>Bar Charts</vt:lpstr>
      <vt:lpstr>Bar Charts (cont.)</vt:lpstr>
      <vt:lpstr>Pie Charts</vt:lpstr>
      <vt:lpstr>Contingency Tables</vt:lpstr>
      <vt:lpstr>Contingency Tables (cont.)</vt:lpstr>
      <vt:lpstr>Contingency Tables (cont.)</vt:lpstr>
      <vt:lpstr>Conditional Distributions</vt:lpstr>
      <vt:lpstr>Conditional Distributions (cont.)</vt:lpstr>
      <vt:lpstr>Conditional Distributions (cont.)</vt:lpstr>
      <vt:lpstr>Conditional Distributions (cont.)</vt:lpstr>
      <vt:lpstr>Segmented Bar Charts</vt:lpstr>
      <vt:lpstr>Segmented Bar Charts</vt:lpstr>
      <vt:lpstr>What Can Go Wrong?</vt:lpstr>
      <vt:lpstr>What Can Go Wrong? (cont.)</vt:lpstr>
      <vt:lpstr>What Can Go Wrong? (cont.)</vt:lpstr>
      <vt:lpstr>What Can Go Wrong? (cont.)</vt:lpstr>
      <vt:lpstr>Teaching tip</vt:lpstr>
      <vt:lpstr>What have we learned? </vt:lpstr>
      <vt:lpstr>AP Tips</vt:lpstr>
      <vt:lpstr>AP Tips, cont.</vt:lpstr>
      <vt:lpstr>AP Tips, cont.</vt:lpstr>
    </vt:vector>
  </TitlesOfParts>
  <Company>Copyright © 2010, 2007, 2004 Pearson Education,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subject>Displaying and Describing Categorical Data</dc:subject>
  <dc:creator>David Bock</dc:creator>
  <cp:lastModifiedBy>Christine Stavrou</cp:lastModifiedBy>
  <cp:revision>53</cp:revision>
  <cp:lastPrinted>2001-11-04T00:51:13Z</cp:lastPrinted>
  <dcterms:created xsi:type="dcterms:W3CDTF">2005-02-25T19:46:41Z</dcterms:created>
  <dcterms:modified xsi:type="dcterms:W3CDTF">2014-01-28T14:46:05Z</dcterms:modified>
</cp:coreProperties>
</file>