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4"/>
  </p:notesMasterIdLst>
  <p:handoutMasterIdLst>
    <p:handoutMasterId r:id="rId15"/>
  </p:handoutMasterIdLst>
  <p:sldIdLst>
    <p:sldId id="312" r:id="rId2"/>
    <p:sldId id="309" r:id="rId3"/>
    <p:sldId id="274" r:id="rId4"/>
    <p:sldId id="285" r:id="rId5"/>
    <p:sldId id="310" r:id="rId6"/>
    <p:sldId id="313" r:id="rId7"/>
    <p:sldId id="302" r:id="rId8"/>
    <p:sldId id="311" r:id="rId9"/>
    <p:sldId id="304" r:id="rId10"/>
    <p:sldId id="288" r:id="rId11"/>
    <p:sldId id="290" r:id="rId12"/>
    <p:sldId id="314" r:id="rId13"/>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Wegleitn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8ECF8"/>
    <a:srgbClr val="FDDCA1"/>
    <a:srgbClr val="B8F6FE"/>
    <a:srgbClr val="CCECFF"/>
    <a:srgbClr val="EF9C51"/>
    <a:srgbClr val="8CC6EB"/>
    <a:srgbClr val="193A61"/>
    <a:srgbClr val="E8F3F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464" autoAdjust="0"/>
    <p:restoredTop sz="94747" autoAdjust="0"/>
  </p:normalViewPr>
  <p:slideViewPr>
    <p:cSldViewPr snapToObjects="1">
      <p:cViewPr varScale="1">
        <p:scale>
          <a:sx n="62" d="100"/>
          <a:sy n="62" d="100"/>
        </p:scale>
        <p:origin x="-2208" y="-84"/>
      </p:cViewPr>
      <p:guideLst>
        <p:guide orient="horz" pos="3120"/>
        <p:guide pos="1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80"/>
    </p:cViewPr>
  </p:sorterViewPr>
  <p:notesViewPr>
    <p:cSldViewPr snapToObjects="1">
      <p:cViewPr>
        <p:scale>
          <a:sx n="100" d="100"/>
          <a:sy n="100" d="100"/>
        </p:scale>
        <p:origin x="-2648" y="88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latin typeface="Tahoma" charset="0"/>
                <a:ea typeface="ＭＳ Ｐゴシック" charset="0"/>
                <a:cs typeface="+mn-cs"/>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ahoma" charset="0"/>
                <a:ea typeface="ＭＳ Ｐゴシック" charset="0"/>
                <a:cs typeface="+mn-cs"/>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latin typeface="Tahoma" charset="0"/>
                <a:ea typeface="ＭＳ Ｐゴシック" charset="0"/>
                <a:cs typeface="+mn-cs"/>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Tahoma" charset="0"/>
                <a:ea typeface="ＭＳ Ｐゴシック" charset="0"/>
                <a:cs typeface="+mn-cs"/>
              </a:defRPr>
            </a:lvl1pPr>
          </a:lstStyle>
          <a:p>
            <a:pPr>
              <a:defRPr/>
            </a:pPr>
            <a:fld id="{F9DAE76C-87FE-41FE-829F-73DA13E857F6}" type="slidenum">
              <a:rPr lang="en-CA"/>
              <a:pPr>
                <a:defRPr/>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defRPr sz="1200">
                <a:latin typeface="Tahoma" charset="0"/>
                <a:ea typeface="ＭＳ Ｐゴシック" charset="0"/>
                <a:cs typeface="+mn-cs"/>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ahoma" charset="0"/>
                <a:ea typeface="ＭＳ Ｐゴシック" charset="0"/>
                <a:cs typeface="+mn-cs"/>
              </a:defRPr>
            </a:lvl1pPr>
          </a:lstStyle>
          <a:p>
            <a:pPr>
              <a:defRPr/>
            </a:pPr>
            <a:endParaRPr lang="en-C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defRPr sz="1200">
                <a:latin typeface="Tahoma" charset="0"/>
                <a:ea typeface="ＭＳ Ｐゴシック" charset="0"/>
                <a:cs typeface="+mn-cs"/>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a:defRPr sz="1200">
                <a:latin typeface="Tahoma" charset="0"/>
                <a:ea typeface="ＭＳ Ｐゴシック" charset="0"/>
                <a:cs typeface="+mn-cs"/>
              </a:defRPr>
            </a:lvl1pPr>
          </a:lstStyle>
          <a:p>
            <a:pPr>
              <a:defRPr/>
            </a:pPr>
            <a:fld id="{3FEC39EB-D889-41EA-A9FD-6F7B0654DFA0}" type="slidenum">
              <a:rPr lang="en-CA"/>
              <a:pPr>
                <a:defRPr/>
              </a:pPr>
              <a:t>‹#›</a:t>
            </a:fld>
            <a:endParaRPr lang="en-C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6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p:spPr>
        <p:txBody>
          <a:bodyPr/>
          <a:lstStyle/>
          <a:p>
            <a:pPr eaLnBrk="1" hangingPunct="1"/>
            <a:r>
              <a:rPr lang="en-US" smtClean="0">
                <a:ea typeface="ＭＳ Ｐゴシック" pitchFamily="34" charset="-128"/>
              </a:rPr>
              <a:t>A: Both distributions are skewed to the right, but summer is skewed more strongly. Summer has a much lower center than winter. The spread of winter is much less variable than summer.</a:t>
            </a:r>
          </a:p>
        </p:txBody>
      </p:sp>
      <p:sp>
        <p:nvSpPr>
          <p:cNvPr id="17411" name="Slide Number Placeholder 3"/>
          <p:cNvSpPr>
            <a:spLocks noGrp="1"/>
          </p:cNvSpPr>
          <p:nvPr>
            <p:ph type="sldNum" sz="quarter" idx="5"/>
          </p:nvPr>
        </p:nvSpPr>
        <p:spPr>
          <a:ln>
            <a:miter lim="800000"/>
            <a:headEnd/>
            <a:tailEnd/>
          </a:ln>
        </p:spPr>
        <p:txBody>
          <a:bodyPr/>
          <a:lstStyle/>
          <a:p>
            <a:pPr>
              <a:defRPr/>
            </a:pPr>
            <a:fld id="{AC97FD0D-9300-4E79-9A6B-80309F8AED3F}" type="slidenum">
              <a:rPr lang="en-CA" smtClean="0">
                <a:latin typeface="Tahoma" pitchFamily="34" charset="0"/>
                <a:ea typeface="ＭＳ Ｐゴシック" pitchFamily="34" charset="-128"/>
              </a:rPr>
              <a:pPr>
                <a:defRPr/>
              </a:pPr>
              <a:t>2</a:t>
            </a:fld>
            <a:endParaRPr lang="en-CA" smtClean="0">
              <a:latin typeface="Tahoma"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p:spPr>
        <p:txBody>
          <a:bodyPr/>
          <a:lstStyle/>
          <a:p>
            <a:pPr eaLnBrk="1" hangingPunct="1"/>
            <a:r>
              <a:rPr lang="en-US" smtClean="0">
                <a:ea typeface="ＭＳ Ｐゴシック" pitchFamily="34" charset="-128"/>
              </a:rPr>
              <a:t>The asterisk indicates outliers that are 3 or more IQR’s from the quartiles. This is a common convention and will be used throughout the text. However, the AP test has yet to use this notation.</a:t>
            </a:r>
          </a:p>
        </p:txBody>
      </p:sp>
      <p:sp>
        <p:nvSpPr>
          <p:cNvPr id="19459" name="Slide Number Placeholder 3"/>
          <p:cNvSpPr>
            <a:spLocks noGrp="1"/>
          </p:cNvSpPr>
          <p:nvPr>
            <p:ph type="sldNum" sz="quarter" idx="5"/>
          </p:nvPr>
        </p:nvSpPr>
        <p:spPr>
          <a:ln>
            <a:miter lim="800000"/>
            <a:headEnd/>
            <a:tailEnd/>
          </a:ln>
        </p:spPr>
        <p:txBody>
          <a:bodyPr/>
          <a:lstStyle/>
          <a:p>
            <a:pPr>
              <a:defRPr/>
            </a:pPr>
            <a:fld id="{5273377C-DC98-4822-B6ED-4FBAAACC8CED}" type="slidenum">
              <a:rPr lang="en-CA" smtClean="0">
                <a:latin typeface="Tahoma" pitchFamily="34" charset="0"/>
                <a:ea typeface="ＭＳ Ｐゴシック" pitchFamily="34" charset="-128"/>
              </a:rPr>
              <a:pPr>
                <a:defRPr/>
              </a:pPr>
              <a:t>3</a:t>
            </a:fld>
            <a:endParaRPr lang="en-CA" smtClean="0">
              <a:latin typeface="Tahoma"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4513" y="1600200"/>
            <a:ext cx="40703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7263" y="1600200"/>
            <a:ext cx="4071937"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3213"/>
            <a:ext cx="8305800" cy="992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44513" y="1600200"/>
            <a:ext cx="8294687" cy="45720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5492" name="Rectangle 4"/>
          <p:cNvSpPr>
            <a:spLocks noChangeArrowheads="1"/>
          </p:cNvSpPr>
          <p:nvPr/>
        </p:nvSpPr>
        <p:spPr bwMode="auto">
          <a:xfrm>
            <a:off x="6653213" y="6288088"/>
            <a:ext cx="2133600" cy="476250"/>
          </a:xfrm>
          <a:prstGeom prst="rect">
            <a:avLst/>
          </a:prstGeom>
          <a:noFill/>
          <a:ln>
            <a:noFill/>
          </a:ln>
          <a:effectLst/>
          <a:extLst>
            <a:ext uri="{909E8E84-426E-40DD-AFC4-6F175D3DCCD1}"/>
            <a:ext uri="{91240B29-F687-4F45-9708-019B960494DF}"/>
            <a:ext uri="{AF507438-7753-43E0-B8FC-AC1667EBCBE1}"/>
          </a:extLst>
        </p:spPr>
        <p:txBody>
          <a:bodyPr/>
          <a:lstStyle/>
          <a:p>
            <a:pPr algn="r">
              <a:defRPr/>
            </a:pPr>
            <a:endParaRPr lang="en-US" sz="1600" dirty="0">
              <a:solidFill>
                <a:srgbClr val="F3F5E7"/>
              </a:solidFill>
              <a:ea typeface="ＭＳ Ｐゴシック" charset="0"/>
              <a:cs typeface="+mn-cs"/>
            </a:endParaRPr>
          </a:p>
          <a:p>
            <a:pPr algn="r">
              <a:defRPr/>
            </a:pPr>
            <a:r>
              <a:rPr lang="en-US" sz="1600" dirty="0">
                <a:solidFill>
                  <a:srgbClr val="F3F5E7"/>
                </a:solidFill>
                <a:ea typeface="ＭＳ Ｐゴシック" charset="0"/>
                <a:cs typeface="+mn-cs"/>
              </a:rPr>
              <a:t>1-</a:t>
            </a:r>
            <a:fld id="{B08DFDCA-7FE7-4E26-9F63-C72B3427FEE6}" type="slidenum">
              <a:rPr lang="en-US" sz="1600">
                <a:solidFill>
                  <a:srgbClr val="F3F5E7"/>
                </a:solidFill>
                <a:ea typeface="ＭＳ Ｐゴシック" charset="0"/>
                <a:cs typeface="+mn-cs"/>
              </a:rPr>
              <a:pPr algn="r">
                <a:defRPr/>
              </a:pPr>
              <a:t>‹#›</a:t>
            </a:fld>
            <a:endParaRPr lang="en-US" sz="1600" dirty="0">
              <a:solidFill>
                <a:srgbClr val="F3F5E7"/>
              </a:solidFill>
              <a:ea typeface="ＭＳ Ｐゴシック" charset="0"/>
              <a:cs typeface="+mn-cs"/>
            </a:endParaRPr>
          </a:p>
        </p:txBody>
      </p:sp>
      <p:sp>
        <p:nvSpPr>
          <p:cNvPr id="575493" name="Rectangle 5"/>
          <p:cNvSpPr>
            <a:spLocks noChangeArrowheads="1"/>
          </p:cNvSpPr>
          <p:nvPr/>
        </p:nvSpPr>
        <p:spPr bwMode="gray">
          <a:xfrm>
            <a:off x="0" y="6424613"/>
            <a:ext cx="9144000" cy="452437"/>
          </a:xfrm>
          <a:prstGeom prst="rect">
            <a:avLst/>
          </a:prstGeom>
          <a:solidFill>
            <a:srgbClr val="166F07"/>
          </a:solidFill>
          <a:ln>
            <a:noFill/>
          </a:ln>
          <a:effectLst/>
          <a:extLst>
            <a:ext uri="{91240B29-F687-4F45-9708-019B960494DF}"/>
            <a:ext uri="{AF507438-7753-43E0-B8FC-AC1667EBCBE1}"/>
          </a:extLst>
        </p:spPr>
        <p:txBody>
          <a:bodyPr wrap="none" lIns="0" tIns="0" rIns="0" bIns="0" anchor="ctr"/>
          <a:lstStyle/>
          <a:p>
            <a:pPr>
              <a:defRPr/>
            </a:pPr>
            <a:r>
              <a:rPr lang="en-US" sz="1200" dirty="0">
                <a:solidFill>
                  <a:srgbClr val="F3F5E7"/>
                </a:solidFill>
                <a:ea typeface="ＭＳ Ｐゴシック" charset="0"/>
                <a:cs typeface="+mn-cs"/>
              </a:rPr>
              <a:t>                                            Copyright © 2015, 2010, 2007 Pearson Education, Inc.</a:t>
            </a:r>
          </a:p>
        </p:txBody>
      </p:sp>
      <p:pic>
        <p:nvPicPr>
          <p:cNvPr id="1030" name="Picture 6" descr="Pearson_Bound_White"/>
          <p:cNvPicPr>
            <a:picLocks noChangeAspect="1" noChangeArrowheads="1"/>
          </p:cNvPicPr>
          <p:nvPr/>
        </p:nvPicPr>
        <p:blipFill>
          <a:blip r:embed="rId13"/>
          <a:srcRect/>
          <a:stretch>
            <a:fillRect/>
          </a:stretch>
        </p:blipFill>
        <p:spPr bwMode="auto">
          <a:xfrm>
            <a:off x="5626100" y="6408738"/>
            <a:ext cx="1455738" cy="469900"/>
          </a:xfrm>
          <a:prstGeom prst="rect">
            <a:avLst/>
          </a:prstGeom>
          <a:noFill/>
          <a:ln w="9525">
            <a:noFill/>
            <a:miter lim="800000"/>
            <a:headEnd/>
            <a:tailEnd/>
          </a:ln>
        </p:spPr>
      </p:pic>
      <p:sp>
        <p:nvSpPr>
          <p:cNvPr id="575495" name="Rectangle 7"/>
          <p:cNvSpPr>
            <a:spLocks noChangeArrowheads="1"/>
          </p:cNvSpPr>
          <p:nvPr/>
        </p:nvSpPr>
        <p:spPr bwMode="auto">
          <a:xfrm>
            <a:off x="7067550" y="6496050"/>
            <a:ext cx="2133600" cy="233363"/>
          </a:xfrm>
          <a:prstGeom prst="rect">
            <a:avLst/>
          </a:prstGeom>
          <a:noFill/>
          <a:ln>
            <a:noFill/>
          </a:ln>
          <a:effectLst/>
          <a:extLst>
            <a:ext uri="{909E8E84-426E-40DD-AFC4-6F175D3DCCD1}"/>
            <a:ext uri="{91240B29-F687-4F45-9708-019B960494DF}"/>
            <a:ext uri="{AF507438-7753-43E0-B8FC-AC1667EBCBE1}"/>
          </a:extLst>
        </p:spPr>
        <p:txBody>
          <a:bodyPr/>
          <a:lstStyle/>
          <a:p>
            <a:pPr>
              <a:defRPr/>
            </a:pPr>
            <a:r>
              <a:rPr lang="en-US" sz="1600" dirty="0">
                <a:solidFill>
                  <a:schemeClr val="bg1"/>
                </a:solidFill>
                <a:ea typeface="ＭＳ Ｐゴシック" charset="0"/>
                <a:cs typeface="+mn-cs"/>
              </a:rPr>
              <a:t>Chapter 4, Slide </a:t>
            </a:r>
            <a:fld id="{6B0DA61A-9E18-4DB7-9661-D6D01320F811}" type="slidenum">
              <a:rPr lang="en-US" sz="1600">
                <a:solidFill>
                  <a:schemeClr val="bg1"/>
                </a:solidFill>
                <a:ea typeface="ＭＳ Ｐゴシック" charset="0"/>
                <a:cs typeface="+mn-cs"/>
              </a:rPr>
              <a:pPr>
                <a:defRPr/>
              </a:pPr>
              <a:t>‹#›</a:t>
            </a:fld>
            <a:endParaRPr lang="en-US" sz="1600" dirty="0">
              <a:solidFill>
                <a:schemeClr val="bg1"/>
              </a:solidFill>
              <a:ea typeface="ＭＳ Ｐゴシック" charset="0"/>
              <a:cs typeface="+mn-cs"/>
            </a:endParaRPr>
          </a:p>
        </p:txBody>
      </p:sp>
      <p:pic>
        <p:nvPicPr>
          <p:cNvPr id="1032" name="Picture 8" descr="Pearson_Strap_Bound_White"/>
          <p:cNvPicPr>
            <a:picLocks noChangeAspect="1" noChangeArrowheads="1"/>
          </p:cNvPicPr>
          <p:nvPr/>
        </p:nvPicPr>
        <p:blipFill>
          <a:blip r:embed="rId14"/>
          <a:srcRect/>
          <a:stretch>
            <a:fillRect/>
          </a:stretch>
        </p:blipFill>
        <p:spPr bwMode="auto">
          <a:xfrm>
            <a:off x="42863" y="6413500"/>
            <a:ext cx="1762125" cy="493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spd="med"/>
  <p:txStyles>
    <p:titleStyle>
      <a:lvl1pPr algn="l" rtl="0" eaLnBrk="0" fontAlgn="base" hangingPunct="0">
        <a:spcBef>
          <a:spcPct val="0"/>
        </a:spcBef>
        <a:spcAft>
          <a:spcPct val="0"/>
        </a:spcAft>
        <a:defRPr sz="3600">
          <a:solidFill>
            <a:srgbClr val="1A8608"/>
          </a:solidFill>
          <a:latin typeface="+mj-lt"/>
          <a:ea typeface="+mj-ea"/>
          <a:cs typeface="+mj-cs"/>
        </a:defRPr>
      </a:lvl1pPr>
      <a:lvl2pPr algn="l" rtl="0" eaLnBrk="0" fontAlgn="base" hangingPunct="0">
        <a:spcBef>
          <a:spcPct val="0"/>
        </a:spcBef>
        <a:spcAft>
          <a:spcPct val="0"/>
        </a:spcAft>
        <a:defRPr sz="3600">
          <a:solidFill>
            <a:srgbClr val="1A8608"/>
          </a:solidFill>
          <a:latin typeface="Arial" charset="0"/>
          <a:ea typeface="ＭＳ Ｐゴシック" charset="0"/>
          <a:cs typeface="Arial" charset="0"/>
        </a:defRPr>
      </a:lvl2pPr>
      <a:lvl3pPr algn="l" rtl="0" eaLnBrk="0" fontAlgn="base" hangingPunct="0">
        <a:spcBef>
          <a:spcPct val="0"/>
        </a:spcBef>
        <a:spcAft>
          <a:spcPct val="0"/>
        </a:spcAft>
        <a:defRPr sz="3600">
          <a:solidFill>
            <a:srgbClr val="1A8608"/>
          </a:solidFill>
          <a:latin typeface="Arial" charset="0"/>
          <a:ea typeface="ＭＳ Ｐゴシック" charset="0"/>
          <a:cs typeface="Arial" charset="0"/>
        </a:defRPr>
      </a:lvl3pPr>
      <a:lvl4pPr algn="l" rtl="0" eaLnBrk="0" fontAlgn="base" hangingPunct="0">
        <a:spcBef>
          <a:spcPct val="0"/>
        </a:spcBef>
        <a:spcAft>
          <a:spcPct val="0"/>
        </a:spcAft>
        <a:defRPr sz="3600">
          <a:solidFill>
            <a:srgbClr val="1A8608"/>
          </a:solidFill>
          <a:latin typeface="Arial" charset="0"/>
          <a:ea typeface="ＭＳ Ｐゴシック" charset="0"/>
          <a:cs typeface="Arial" charset="0"/>
        </a:defRPr>
      </a:lvl4pPr>
      <a:lvl5pPr algn="l" rtl="0" eaLnBrk="0" fontAlgn="base" hangingPunct="0">
        <a:spcBef>
          <a:spcPct val="0"/>
        </a:spcBef>
        <a:spcAft>
          <a:spcPct val="0"/>
        </a:spcAft>
        <a:defRPr sz="3600">
          <a:solidFill>
            <a:srgbClr val="1A8608"/>
          </a:solidFill>
          <a:latin typeface="Arial" charset="0"/>
          <a:ea typeface="ＭＳ Ｐゴシック" charset="0"/>
          <a:cs typeface="Arial" charset="0"/>
        </a:defRPr>
      </a:lvl5pPr>
      <a:lvl6pPr marL="457200" algn="l" rtl="0" fontAlgn="base">
        <a:spcBef>
          <a:spcPct val="0"/>
        </a:spcBef>
        <a:spcAft>
          <a:spcPct val="0"/>
        </a:spcAft>
        <a:defRPr sz="3600">
          <a:solidFill>
            <a:srgbClr val="1A8608"/>
          </a:solidFill>
          <a:latin typeface="Arial" charset="0"/>
          <a:ea typeface="ＭＳ Ｐゴシック" charset="0"/>
          <a:cs typeface="Arial" charset="0"/>
        </a:defRPr>
      </a:lvl6pPr>
      <a:lvl7pPr marL="914400" algn="l" rtl="0" fontAlgn="base">
        <a:spcBef>
          <a:spcPct val="0"/>
        </a:spcBef>
        <a:spcAft>
          <a:spcPct val="0"/>
        </a:spcAft>
        <a:defRPr sz="3600">
          <a:solidFill>
            <a:srgbClr val="1A8608"/>
          </a:solidFill>
          <a:latin typeface="Arial" charset="0"/>
          <a:ea typeface="ＭＳ Ｐゴシック" charset="0"/>
          <a:cs typeface="Arial" charset="0"/>
        </a:defRPr>
      </a:lvl7pPr>
      <a:lvl8pPr marL="1371600" algn="l" rtl="0" fontAlgn="base">
        <a:spcBef>
          <a:spcPct val="0"/>
        </a:spcBef>
        <a:spcAft>
          <a:spcPct val="0"/>
        </a:spcAft>
        <a:defRPr sz="3600">
          <a:solidFill>
            <a:srgbClr val="1A8608"/>
          </a:solidFill>
          <a:latin typeface="Arial" charset="0"/>
          <a:ea typeface="ＭＳ Ｐゴシック" charset="0"/>
          <a:cs typeface="Arial" charset="0"/>
        </a:defRPr>
      </a:lvl8pPr>
      <a:lvl9pPr marL="1828800" algn="l" rtl="0" fontAlgn="base">
        <a:spcBef>
          <a:spcPct val="0"/>
        </a:spcBef>
        <a:spcAft>
          <a:spcPct val="0"/>
        </a:spcAft>
        <a:defRPr sz="3600">
          <a:solidFill>
            <a:srgbClr val="1A8608"/>
          </a:solidFill>
          <a:latin typeface="Arial" charset="0"/>
          <a:ea typeface="ＭＳ Ｐゴシック" charset="0"/>
          <a:cs typeface="Arial" charset="0"/>
        </a:defRPr>
      </a:lvl9pPr>
    </p:titleStyle>
    <p:bodyStyle>
      <a:lvl1pPr marL="292100" indent="-292100" algn="l" rtl="0" eaLnBrk="0" fontAlgn="base" hangingPunct="0">
        <a:spcBef>
          <a:spcPct val="20000"/>
        </a:spcBef>
        <a:spcAft>
          <a:spcPct val="0"/>
        </a:spcAft>
        <a:buClr>
          <a:schemeClr val="accent1"/>
        </a:buClr>
        <a:buSzPct val="60000"/>
        <a:buFont typeface="Wingdings" pitchFamily="2" charset="2"/>
        <a:buChar char="n"/>
        <a:defRPr sz="2800">
          <a:solidFill>
            <a:schemeClr val="tx1"/>
          </a:solidFill>
          <a:latin typeface="+mn-lt"/>
          <a:ea typeface="+mn-ea"/>
          <a:cs typeface="+mn-cs"/>
        </a:defRPr>
      </a:lvl1pPr>
      <a:lvl2pPr marL="566738" indent="-254000" algn="l" rtl="0" eaLnBrk="0" fontAlgn="base" hangingPunct="0">
        <a:spcBef>
          <a:spcPct val="20000"/>
        </a:spcBef>
        <a:spcAft>
          <a:spcPct val="0"/>
        </a:spcAft>
        <a:buClr>
          <a:srgbClr val="EF9C51"/>
        </a:buClr>
        <a:buSzPct val="55000"/>
        <a:buFont typeface="Wingdings" pitchFamily="2" charset="2"/>
        <a:buChar char="n"/>
        <a:defRPr sz="2800">
          <a:solidFill>
            <a:schemeClr val="tx1"/>
          </a:solidFill>
          <a:latin typeface="+mn-lt"/>
          <a:ea typeface="Arial" charset="0"/>
          <a:cs typeface="+mn-cs"/>
        </a:defRPr>
      </a:lvl2pPr>
      <a:lvl3pPr marL="784225" indent="-215900" algn="l" rtl="0" eaLnBrk="0" fontAlgn="base" hangingPunct="0">
        <a:spcBef>
          <a:spcPct val="20000"/>
        </a:spcBef>
        <a:spcAft>
          <a:spcPct val="0"/>
        </a:spcAft>
        <a:buClr>
          <a:srgbClr val="FDDCA1"/>
        </a:buClr>
        <a:buSzPct val="50000"/>
        <a:buFont typeface="Wingdings" pitchFamily="2" charset="2"/>
        <a:buChar char="n"/>
        <a:defRPr sz="2400">
          <a:solidFill>
            <a:schemeClr val="tx1"/>
          </a:solidFill>
          <a:latin typeface="+mn-lt"/>
          <a:ea typeface="Arial" charset="0"/>
          <a:cs typeface="+mn-cs"/>
        </a:defRPr>
      </a:lvl3pPr>
      <a:lvl4pPr marL="1014413" indent="-228600" algn="l" rtl="0" eaLnBrk="0" fontAlgn="base" hangingPunct="0">
        <a:spcBef>
          <a:spcPct val="20000"/>
        </a:spcBef>
        <a:spcAft>
          <a:spcPct val="0"/>
        </a:spcAft>
        <a:buClr>
          <a:schemeClr val="hlink"/>
        </a:buClr>
        <a:buSzPct val="55000"/>
        <a:buFont typeface="Wingdings" pitchFamily="2" charset="2"/>
        <a:buChar char="n"/>
        <a:defRPr sz="2000">
          <a:solidFill>
            <a:schemeClr val="tx1"/>
          </a:solidFill>
          <a:latin typeface="+mn-lt"/>
          <a:ea typeface="Arial" charset="0"/>
          <a:cs typeface="+mn-cs"/>
        </a:defRPr>
      </a:lvl4pPr>
      <a:lvl5pPr marL="1206500" indent="-190500" algn="l" rtl="0" eaLnBrk="0" fontAlgn="base" hangingPunct="0">
        <a:spcBef>
          <a:spcPct val="20000"/>
        </a:spcBef>
        <a:spcAft>
          <a:spcPct val="0"/>
        </a:spcAft>
        <a:buClr>
          <a:srgbClr val="CCECFF"/>
        </a:buClr>
        <a:buSzPct val="50000"/>
        <a:buFont typeface="Wingdings" pitchFamily="2" charset="2"/>
        <a:buChar char="n"/>
        <a:defRPr sz="2000">
          <a:solidFill>
            <a:schemeClr val="tx1"/>
          </a:solidFill>
          <a:latin typeface="+mn-lt"/>
          <a:ea typeface="Arial" charset="0"/>
          <a:cs typeface="+mn-cs"/>
        </a:defRPr>
      </a:lvl5pPr>
      <a:lvl6pPr marL="1663700" indent="-190500" algn="l" rtl="0" fontAlgn="base">
        <a:spcBef>
          <a:spcPct val="20000"/>
        </a:spcBef>
        <a:spcAft>
          <a:spcPct val="0"/>
        </a:spcAft>
        <a:buClr>
          <a:srgbClr val="CCECFF"/>
        </a:buClr>
        <a:buSzPct val="50000"/>
        <a:buFont typeface="Wingdings" charset="0"/>
        <a:buChar char="n"/>
        <a:defRPr sz="2000">
          <a:solidFill>
            <a:schemeClr val="tx1"/>
          </a:solidFill>
          <a:latin typeface="+mn-lt"/>
          <a:ea typeface="Arial" charset="0"/>
          <a:cs typeface="+mn-cs"/>
        </a:defRPr>
      </a:lvl6pPr>
      <a:lvl7pPr marL="2120900" indent="-190500" algn="l" rtl="0" fontAlgn="base">
        <a:spcBef>
          <a:spcPct val="20000"/>
        </a:spcBef>
        <a:spcAft>
          <a:spcPct val="0"/>
        </a:spcAft>
        <a:buClr>
          <a:srgbClr val="CCECFF"/>
        </a:buClr>
        <a:buSzPct val="50000"/>
        <a:buFont typeface="Wingdings" charset="0"/>
        <a:buChar char="n"/>
        <a:defRPr sz="2000">
          <a:solidFill>
            <a:schemeClr val="tx1"/>
          </a:solidFill>
          <a:latin typeface="+mn-lt"/>
          <a:ea typeface="Arial" charset="0"/>
          <a:cs typeface="+mn-cs"/>
        </a:defRPr>
      </a:lvl7pPr>
      <a:lvl8pPr marL="2578100" indent="-190500" algn="l" rtl="0" fontAlgn="base">
        <a:spcBef>
          <a:spcPct val="20000"/>
        </a:spcBef>
        <a:spcAft>
          <a:spcPct val="0"/>
        </a:spcAft>
        <a:buClr>
          <a:srgbClr val="CCECFF"/>
        </a:buClr>
        <a:buSzPct val="50000"/>
        <a:buFont typeface="Wingdings" charset="0"/>
        <a:buChar char="n"/>
        <a:defRPr sz="2000">
          <a:solidFill>
            <a:schemeClr val="tx1"/>
          </a:solidFill>
          <a:latin typeface="+mn-lt"/>
          <a:ea typeface="Arial" charset="0"/>
          <a:cs typeface="+mn-cs"/>
        </a:defRPr>
      </a:lvl8pPr>
      <a:lvl9pPr marL="3035300" indent="-190500" algn="l" rtl="0" fontAlgn="base">
        <a:spcBef>
          <a:spcPct val="20000"/>
        </a:spcBef>
        <a:spcAft>
          <a:spcPct val="0"/>
        </a:spcAft>
        <a:buClr>
          <a:srgbClr val="CCECFF"/>
        </a:buClr>
        <a:buSzPct val="50000"/>
        <a:buFont typeface="Wingdings" charset="0"/>
        <a:buChar char="n"/>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28600" y="457200"/>
            <a:ext cx="4213225" cy="1371600"/>
          </a:xfrm>
        </p:spPr>
        <p:txBody>
          <a:bodyPr/>
          <a:lstStyle/>
          <a:p>
            <a:pPr eaLnBrk="1" hangingPunct="1"/>
            <a:r>
              <a:rPr lang="en-US" sz="3200" smtClean="0"/>
              <a:t/>
            </a:r>
            <a:br>
              <a:rPr lang="en-US" sz="3200" smtClean="0"/>
            </a:br>
            <a:r>
              <a:rPr lang="en-US" sz="6000" smtClean="0"/>
              <a:t>Chapter  4</a:t>
            </a:r>
          </a:p>
        </p:txBody>
      </p:sp>
      <p:sp>
        <p:nvSpPr>
          <p:cNvPr id="15362" name="Rectangle 3"/>
          <p:cNvSpPr>
            <a:spLocks noGrp="1" noChangeArrowheads="1"/>
          </p:cNvSpPr>
          <p:nvPr>
            <p:ph type="subTitle" idx="1"/>
          </p:nvPr>
        </p:nvSpPr>
        <p:spPr>
          <a:xfrm>
            <a:off x="304800" y="2057400"/>
            <a:ext cx="4554538" cy="1752600"/>
          </a:xfrm>
        </p:spPr>
        <p:txBody>
          <a:bodyPr/>
          <a:lstStyle/>
          <a:p>
            <a:pPr eaLnBrk="1" hangingPunct="1"/>
            <a:r>
              <a:rPr lang="en-US" sz="4000" smtClean="0"/>
              <a:t>Understanding and Comparing Distributions</a:t>
            </a:r>
          </a:p>
        </p:txBody>
      </p:sp>
      <p:pic>
        <p:nvPicPr>
          <p:cNvPr id="15363" name="Picture 4" descr="SMW4e_Book_Cover"/>
          <p:cNvPicPr>
            <a:picLocks noChangeAspect="1" noChangeArrowheads="1"/>
          </p:cNvPicPr>
          <p:nvPr/>
        </p:nvPicPr>
        <p:blipFill>
          <a:blip r:embed="rId2"/>
          <a:srcRect/>
          <a:stretch>
            <a:fillRect/>
          </a:stretch>
        </p:blipFill>
        <p:spPr bwMode="auto">
          <a:xfrm>
            <a:off x="4859338" y="838200"/>
            <a:ext cx="3751262" cy="48006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smtClean="0"/>
              <a:t>What Can Go Wrong? (cont.)</a:t>
            </a:r>
          </a:p>
        </p:txBody>
      </p:sp>
      <p:sp>
        <p:nvSpPr>
          <p:cNvPr id="26626" name="Rectangle 3"/>
          <p:cNvSpPr>
            <a:spLocks noGrp="1" noChangeArrowheads="1"/>
          </p:cNvSpPr>
          <p:nvPr>
            <p:ph type="body" idx="1"/>
          </p:nvPr>
        </p:nvSpPr>
        <p:spPr>
          <a:xfrm>
            <a:off x="544513" y="1600200"/>
            <a:ext cx="3722687" cy="4953000"/>
          </a:xfrm>
        </p:spPr>
        <p:txBody>
          <a:bodyPr/>
          <a:lstStyle/>
          <a:p>
            <a:pPr marL="342900" indent="-342900" eaLnBrk="1" hangingPunct="1">
              <a:lnSpc>
                <a:spcPct val="90000"/>
              </a:lnSpc>
            </a:pPr>
            <a:r>
              <a:rPr lang="en-US" smtClean="0"/>
              <a:t>Beware of outliers</a:t>
            </a:r>
          </a:p>
          <a:p>
            <a:pPr marL="342900" indent="-342900" eaLnBrk="1" hangingPunct="1">
              <a:lnSpc>
                <a:spcPct val="90000"/>
              </a:lnSpc>
              <a:buFont typeface="Wingdings" pitchFamily="2" charset="2"/>
              <a:buNone/>
            </a:pPr>
            <a:endParaRPr lang="en-US" smtClean="0"/>
          </a:p>
          <a:p>
            <a:pPr marL="342900" indent="-342900" eaLnBrk="1" hangingPunct="1">
              <a:lnSpc>
                <a:spcPct val="90000"/>
              </a:lnSpc>
            </a:pPr>
            <a:r>
              <a:rPr lang="en-US" smtClean="0"/>
              <a:t>Be careful when comparing groups that have very different spreads.</a:t>
            </a:r>
          </a:p>
          <a:p>
            <a:pPr marL="742950" lvl="1" indent="-285750" eaLnBrk="1" hangingPunct="1">
              <a:lnSpc>
                <a:spcPct val="90000"/>
              </a:lnSpc>
            </a:pPr>
            <a:r>
              <a:rPr lang="en-US" smtClean="0"/>
              <a:t>Consider these side-by-side boxplots of cotinine levels:</a:t>
            </a:r>
          </a:p>
          <a:p>
            <a:pPr marL="742950" lvl="1" indent="-285750" eaLnBrk="1" hangingPunct="1">
              <a:lnSpc>
                <a:spcPct val="90000"/>
              </a:lnSpc>
            </a:pPr>
            <a:r>
              <a:rPr lang="en-US" smtClean="0"/>
              <a:t>Re-express . . .</a:t>
            </a:r>
          </a:p>
        </p:txBody>
      </p:sp>
      <p:pic>
        <p:nvPicPr>
          <p:cNvPr id="26627" name="Picture 4" descr="05-07a"/>
          <p:cNvPicPr>
            <a:picLocks noChangeAspect="1" noChangeArrowheads="1"/>
          </p:cNvPicPr>
          <p:nvPr/>
        </p:nvPicPr>
        <p:blipFill>
          <a:blip r:embed="rId2"/>
          <a:srcRect/>
          <a:stretch>
            <a:fillRect/>
          </a:stretch>
        </p:blipFill>
        <p:spPr bwMode="auto">
          <a:xfrm>
            <a:off x="4648200" y="1866900"/>
            <a:ext cx="3863975" cy="43053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mtClean="0"/>
              <a:t>What have we learned?</a:t>
            </a:r>
          </a:p>
        </p:txBody>
      </p:sp>
      <p:sp>
        <p:nvSpPr>
          <p:cNvPr id="27650" name="Rectangle 3"/>
          <p:cNvSpPr>
            <a:spLocks noGrp="1" noChangeArrowheads="1"/>
          </p:cNvSpPr>
          <p:nvPr>
            <p:ph type="body" idx="1"/>
          </p:nvPr>
        </p:nvSpPr>
        <p:spPr/>
        <p:txBody>
          <a:bodyPr/>
          <a:lstStyle/>
          <a:p>
            <a:pPr marL="342900" indent="-342900" eaLnBrk="1" hangingPunct="1">
              <a:lnSpc>
                <a:spcPct val="90000"/>
              </a:lnSpc>
            </a:pPr>
            <a:r>
              <a:rPr lang="en-US" smtClean="0"/>
              <a:t>We’ve learned the value of comparing data groups and looking for patterns among groups and over time.</a:t>
            </a:r>
          </a:p>
          <a:p>
            <a:pPr marL="342900" indent="-342900" eaLnBrk="1" hangingPunct="1">
              <a:lnSpc>
                <a:spcPct val="90000"/>
              </a:lnSpc>
            </a:pPr>
            <a:r>
              <a:rPr lang="en-US" smtClean="0"/>
              <a:t>We’ve seen that boxplots are very effective for comparing groups graphically.</a:t>
            </a:r>
          </a:p>
          <a:p>
            <a:pPr marL="342900" indent="-342900" eaLnBrk="1" hangingPunct="1">
              <a:lnSpc>
                <a:spcPct val="90000"/>
              </a:lnSpc>
            </a:pPr>
            <a:r>
              <a:rPr lang="en-US" smtClean="0"/>
              <a:t>We’ve experienced the value of identifying and investigating outliers.</a:t>
            </a:r>
          </a:p>
          <a:p>
            <a:pPr marL="342900" indent="-342900" eaLnBrk="1" hangingPunct="1">
              <a:lnSpc>
                <a:spcPct val="90000"/>
              </a:lnSpc>
            </a:pPr>
            <a:r>
              <a:rPr lang="en-US" smtClean="0"/>
              <a:t>We’ve graphed data that has been measured over time against a time axis and looked for long-term trends both by eye and with a data smoother.</a:t>
            </a:r>
            <a:endParaRPr lang="en-US" sz="2400" smtClean="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AP Tips</a:t>
            </a:r>
          </a:p>
        </p:txBody>
      </p:sp>
      <p:sp>
        <p:nvSpPr>
          <p:cNvPr id="28674" name="Content Placeholder 2"/>
          <p:cNvSpPr>
            <a:spLocks noGrp="1"/>
          </p:cNvSpPr>
          <p:nvPr>
            <p:ph idx="1"/>
          </p:nvPr>
        </p:nvSpPr>
        <p:spPr/>
        <p:txBody>
          <a:bodyPr/>
          <a:lstStyle/>
          <a:p>
            <a:pPr eaLnBrk="1" hangingPunct="1"/>
            <a:r>
              <a:rPr lang="en-US" smtClean="0"/>
              <a:t>When comparing distributions, make sure to compare the center, shape </a:t>
            </a:r>
            <a:r>
              <a:rPr lang="en-US" i="1" smtClean="0"/>
              <a:t>and</a:t>
            </a:r>
            <a:r>
              <a:rPr lang="en-US" smtClean="0"/>
              <a:t> spread. All three are required for full credit.</a:t>
            </a:r>
          </a:p>
          <a:p>
            <a:pPr eaLnBrk="1" hangingPunct="1"/>
            <a:r>
              <a:rPr lang="en-US" smtClean="0"/>
              <a:t>When comparing center and spread, use </a:t>
            </a:r>
            <a:r>
              <a:rPr lang="en-US" i="1" smtClean="0"/>
              <a:t>comparison words</a:t>
            </a:r>
            <a:r>
              <a:rPr lang="en-US" smtClean="0"/>
              <a:t>. Examples:</a:t>
            </a:r>
          </a:p>
          <a:p>
            <a:pPr lvl="1" eaLnBrk="1" hangingPunct="1"/>
            <a:r>
              <a:rPr lang="en-US" smtClean="0"/>
              <a:t>“The mean was 34 mpg in group A, while the group B mean was 30 mpg.” (NOT full credit)</a:t>
            </a:r>
          </a:p>
          <a:p>
            <a:pPr lvl="1" eaLnBrk="1" hangingPunct="1"/>
            <a:r>
              <a:rPr lang="en-US" smtClean="0"/>
              <a:t>“Group A had a </a:t>
            </a:r>
            <a:r>
              <a:rPr lang="en-US" b="1" i="1" smtClean="0"/>
              <a:t>larger</a:t>
            </a:r>
            <a:r>
              <a:rPr lang="en-US" smtClean="0"/>
              <a:t> mean of 34 mpg compared to group B’s mean of 30 mpg.” (full credit)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26"/>
          <p:cNvSpPr>
            <a:spLocks noGrp="1" noChangeArrowheads="1"/>
          </p:cNvSpPr>
          <p:nvPr>
            <p:ph type="title"/>
          </p:nvPr>
        </p:nvSpPr>
        <p:spPr/>
        <p:txBody>
          <a:bodyPr/>
          <a:lstStyle/>
          <a:p>
            <a:pPr eaLnBrk="1" hangingPunct="1"/>
            <a:r>
              <a:rPr lang="en-US" smtClean="0"/>
              <a:t>Comparing Groups</a:t>
            </a:r>
          </a:p>
        </p:txBody>
      </p:sp>
      <p:sp>
        <p:nvSpPr>
          <p:cNvPr id="16386" name="Rectangle 1027"/>
          <p:cNvSpPr>
            <a:spLocks noGrp="1" noChangeArrowheads="1"/>
          </p:cNvSpPr>
          <p:nvPr>
            <p:ph type="body" idx="1"/>
          </p:nvPr>
        </p:nvSpPr>
        <p:spPr>
          <a:xfrm>
            <a:off x="533400" y="1600200"/>
            <a:ext cx="8294688" cy="4876800"/>
          </a:xfrm>
        </p:spPr>
        <p:txBody>
          <a:bodyPr/>
          <a:lstStyle/>
          <a:p>
            <a:pPr eaLnBrk="1" hangingPunct="1">
              <a:lnSpc>
                <a:spcPct val="90000"/>
              </a:lnSpc>
            </a:pPr>
            <a:r>
              <a:rPr lang="en-US" sz="2400" smtClean="0"/>
              <a:t>It is almost always more interesting to compare groups.</a:t>
            </a:r>
          </a:p>
          <a:p>
            <a:pPr eaLnBrk="1" hangingPunct="1">
              <a:lnSpc>
                <a:spcPct val="90000"/>
              </a:lnSpc>
            </a:pPr>
            <a:r>
              <a:rPr lang="en-US" sz="2400" smtClean="0"/>
              <a:t>With histograms, note the shapes, centers, and spreads of the two distributions.</a:t>
            </a:r>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endParaRPr lang="en-US" sz="2400" smtClean="0"/>
          </a:p>
          <a:p>
            <a:pPr eaLnBrk="1" hangingPunct="1">
              <a:lnSpc>
                <a:spcPct val="90000"/>
              </a:lnSpc>
            </a:pPr>
            <a:r>
              <a:rPr lang="en-US" sz="2400" smtClean="0"/>
              <a:t>What does this graphical display tell you?</a:t>
            </a:r>
            <a:endParaRPr lang="en-US" smtClean="0"/>
          </a:p>
        </p:txBody>
      </p:sp>
      <p:pic>
        <p:nvPicPr>
          <p:cNvPr id="16387" name="Picture 1" descr="Screen Shot 2013-12-28 at 9.47.35 AM.png"/>
          <p:cNvPicPr>
            <a:picLocks noChangeAspect="1"/>
          </p:cNvPicPr>
          <p:nvPr/>
        </p:nvPicPr>
        <p:blipFill>
          <a:blip r:embed="rId3"/>
          <a:srcRect/>
          <a:stretch>
            <a:fillRect/>
          </a:stretch>
        </p:blipFill>
        <p:spPr bwMode="auto">
          <a:xfrm>
            <a:off x="533400" y="2895600"/>
            <a:ext cx="8258175" cy="2971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533400" y="303213"/>
            <a:ext cx="8305800" cy="611187"/>
          </a:xfrm>
        </p:spPr>
        <p:txBody>
          <a:bodyPr/>
          <a:lstStyle/>
          <a:p>
            <a:pPr eaLnBrk="1" hangingPunct="1"/>
            <a:r>
              <a:rPr lang="en-US" sz="3200" smtClean="0"/>
              <a:t>Comparing Groups (cont.)</a:t>
            </a:r>
          </a:p>
        </p:txBody>
      </p:sp>
      <p:sp>
        <p:nvSpPr>
          <p:cNvPr id="18434" name="Rectangle 3"/>
          <p:cNvSpPr>
            <a:spLocks noGrp="1" noChangeArrowheads="1"/>
          </p:cNvSpPr>
          <p:nvPr>
            <p:ph type="body" idx="1"/>
          </p:nvPr>
        </p:nvSpPr>
        <p:spPr>
          <a:xfrm>
            <a:off x="533400" y="922338"/>
            <a:ext cx="8294688" cy="4572000"/>
          </a:xfrm>
        </p:spPr>
        <p:txBody>
          <a:bodyPr/>
          <a:lstStyle/>
          <a:p>
            <a:pPr marL="342900" indent="-342900" eaLnBrk="1" hangingPunct="1">
              <a:lnSpc>
                <a:spcPct val="90000"/>
              </a:lnSpc>
            </a:pPr>
            <a:r>
              <a:rPr lang="en-US" sz="2400" smtClean="0"/>
              <a:t>Boxplots offer an ideal balance of information and simplicity, hiding the details while displaying the overall summary information.</a:t>
            </a:r>
          </a:p>
          <a:p>
            <a:pPr marL="342900" indent="-342900" eaLnBrk="1" hangingPunct="1">
              <a:lnSpc>
                <a:spcPct val="90000"/>
              </a:lnSpc>
            </a:pPr>
            <a:r>
              <a:rPr lang="en-US" sz="2400" smtClean="0"/>
              <a:t>We often plot them side by side for groups or categories we wish to compare.</a:t>
            </a:r>
          </a:p>
          <a:p>
            <a:pPr marL="342900" indent="-342900" eaLnBrk="1" hangingPunct="1">
              <a:lnSpc>
                <a:spcPct val="90000"/>
              </a:lnSpc>
            </a:pPr>
            <a:endParaRPr lang="en-US" sz="2400" smtClean="0"/>
          </a:p>
          <a:p>
            <a:pPr marL="342900" indent="-342900" eaLnBrk="1" hangingPunct="1">
              <a:lnSpc>
                <a:spcPct val="90000"/>
              </a:lnSpc>
            </a:pPr>
            <a:endParaRPr lang="en-US" sz="2400" smtClean="0"/>
          </a:p>
          <a:p>
            <a:pPr marL="342900" indent="-342900" eaLnBrk="1" hangingPunct="1">
              <a:lnSpc>
                <a:spcPct val="90000"/>
              </a:lnSpc>
            </a:pPr>
            <a:endParaRPr lang="en-US" sz="2400" smtClean="0"/>
          </a:p>
          <a:p>
            <a:pPr marL="342900" indent="-342900" eaLnBrk="1" hangingPunct="1">
              <a:lnSpc>
                <a:spcPct val="90000"/>
              </a:lnSpc>
            </a:pPr>
            <a:endParaRPr lang="en-US" sz="2400" smtClean="0"/>
          </a:p>
          <a:p>
            <a:pPr marL="342900" indent="-342900" eaLnBrk="1" hangingPunct="1">
              <a:lnSpc>
                <a:spcPct val="90000"/>
              </a:lnSpc>
            </a:pPr>
            <a:endParaRPr lang="en-US" sz="2400" smtClean="0"/>
          </a:p>
          <a:p>
            <a:pPr marL="342900" indent="-342900" eaLnBrk="1" hangingPunct="1">
              <a:lnSpc>
                <a:spcPct val="90000"/>
              </a:lnSpc>
            </a:pPr>
            <a:endParaRPr lang="en-US" sz="2400" smtClean="0"/>
          </a:p>
          <a:p>
            <a:pPr marL="342900" indent="-342900" eaLnBrk="1" hangingPunct="1">
              <a:lnSpc>
                <a:spcPct val="90000"/>
              </a:lnSpc>
            </a:pPr>
            <a:endParaRPr lang="en-US" sz="2400" smtClean="0"/>
          </a:p>
          <a:p>
            <a:pPr marL="342900" indent="-342900" eaLnBrk="1" hangingPunct="1">
              <a:lnSpc>
                <a:spcPct val="90000"/>
              </a:lnSpc>
            </a:pPr>
            <a:endParaRPr lang="en-US" sz="2400" smtClean="0"/>
          </a:p>
          <a:p>
            <a:pPr marL="342900" indent="-342900" eaLnBrk="1" hangingPunct="1">
              <a:lnSpc>
                <a:spcPct val="90000"/>
              </a:lnSpc>
            </a:pPr>
            <a:r>
              <a:rPr lang="en-US" sz="2400" smtClean="0"/>
              <a:t>What do these boxplots tell you?</a:t>
            </a:r>
          </a:p>
        </p:txBody>
      </p:sp>
      <p:pic>
        <p:nvPicPr>
          <p:cNvPr id="18435" name="Picture 1" descr="Screen Shot 2013-12-28 at 9.50.05 AM.png"/>
          <p:cNvPicPr>
            <a:picLocks noChangeAspect="1"/>
          </p:cNvPicPr>
          <p:nvPr/>
        </p:nvPicPr>
        <p:blipFill>
          <a:blip r:embed="rId3"/>
          <a:srcRect/>
          <a:stretch>
            <a:fillRect/>
          </a:stretch>
        </p:blipFill>
        <p:spPr bwMode="auto">
          <a:xfrm>
            <a:off x="1371600" y="2743200"/>
            <a:ext cx="6629400" cy="3200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mtClean="0"/>
              <a:t>What About Outliers?</a:t>
            </a:r>
          </a:p>
        </p:txBody>
      </p:sp>
      <p:sp>
        <p:nvSpPr>
          <p:cNvPr id="20482" name="Rectangle 3"/>
          <p:cNvSpPr>
            <a:spLocks noGrp="1" noChangeArrowheads="1"/>
          </p:cNvSpPr>
          <p:nvPr>
            <p:ph type="body" idx="1"/>
          </p:nvPr>
        </p:nvSpPr>
        <p:spPr/>
        <p:txBody>
          <a:bodyPr/>
          <a:lstStyle/>
          <a:p>
            <a:pPr marL="342900" indent="-342900" eaLnBrk="1" hangingPunct="1"/>
            <a:r>
              <a:rPr lang="en-US" smtClean="0"/>
              <a:t>If there are any clear outliers and you are reporting the mean and standard deviation, report them with the outliers present and with the outliers removed. The differences may be quite revealing.</a:t>
            </a:r>
          </a:p>
          <a:p>
            <a:pPr marL="342900" indent="-342900" eaLnBrk="1" hangingPunct="1"/>
            <a:r>
              <a:rPr lang="en-US" smtClean="0"/>
              <a:t>Note: The median and IQR are not likely to be affected by the outliers.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Timeplots: Order, Please!</a:t>
            </a:r>
          </a:p>
        </p:txBody>
      </p:sp>
      <p:sp>
        <p:nvSpPr>
          <p:cNvPr id="21506" name="Rectangle 3"/>
          <p:cNvSpPr>
            <a:spLocks noGrp="1" noChangeArrowheads="1"/>
          </p:cNvSpPr>
          <p:nvPr>
            <p:ph type="body" idx="1"/>
          </p:nvPr>
        </p:nvSpPr>
        <p:spPr/>
        <p:txBody>
          <a:bodyPr/>
          <a:lstStyle/>
          <a:p>
            <a:pPr eaLnBrk="1" hangingPunct="1"/>
            <a:r>
              <a:rPr lang="en-US" sz="2400" smtClean="0"/>
              <a:t>For some data sets, we are interested in how the data behave over time. In these cases, we construct </a:t>
            </a:r>
            <a:r>
              <a:rPr lang="en-US" sz="2400" smtClean="0">
                <a:solidFill>
                  <a:schemeClr val="hlink"/>
                </a:solidFill>
              </a:rPr>
              <a:t>timeplots</a:t>
            </a:r>
            <a:r>
              <a:rPr lang="en-US" sz="2400" smtClean="0"/>
              <a:t> of the data.</a:t>
            </a:r>
            <a:endParaRPr lang="en-US" smtClean="0"/>
          </a:p>
        </p:txBody>
      </p:sp>
      <p:pic>
        <p:nvPicPr>
          <p:cNvPr id="21507" name="Picture 4" descr="Figure5"/>
          <p:cNvPicPr>
            <a:picLocks noChangeAspect="1" noChangeArrowheads="1"/>
          </p:cNvPicPr>
          <p:nvPr/>
        </p:nvPicPr>
        <p:blipFill>
          <a:blip r:embed="rId2"/>
          <a:srcRect/>
          <a:stretch>
            <a:fillRect/>
          </a:stretch>
        </p:blipFill>
        <p:spPr bwMode="auto">
          <a:xfrm>
            <a:off x="1676400" y="2803525"/>
            <a:ext cx="5410200" cy="35274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A time plot of interest</a:t>
            </a:r>
          </a:p>
        </p:txBody>
      </p:sp>
      <p:pic>
        <p:nvPicPr>
          <p:cNvPr id="22530" name="Content Placeholder 3" descr="decline.png"/>
          <p:cNvPicPr>
            <a:picLocks noGrp="1" noChangeAspect="1"/>
          </p:cNvPicPr>
          <p:nvPr>
            <p:ph idx="1"/>
          </p:nvPr>
        </p:nvPicPr>
        <p:blipFill>
          <a:blip r:embed="rId2"/>
          <a:srcRect t="1399" b="1399"/>
          <a:stretch>
            <a:fillRect/>
          </a:stretch>
        </p:blip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3200" smtClean="0"/>
              <a:t>*Re-expressing Skewed Data to </a:t>
            </a:r>
            <a:br>
              <a:rPr lang="en-US" sz="3200" smtClean="0"/>
            </a:br>
            <a:r>
              <a:rPr lang="en-US" sz="3200" smtClean="0"/>
              <a:t>Improve Symmetry</a:t>
            </a:r>
          </a:p>
        </p:txBody>
      </p:sp>
      <p:sp>
        <p:nvSpPr>
          <p:cNvPr id="23554" name="Rectangle 6"/>
          <p:cNvSpPr>
            <a:spLocks noGrp="1" noChangeArrowheads="1"/>
          </p:cNvSpPr>
          <p:nvPr>
            <p:ph type="body" sz="half" idx="1"/>
          </p:nvPr>
        </p:nvSpPr>
        <p:spPr>
          <a:xfrm>
            <a:off x="544513" y="4216400"/>
            <a:ext cx="8294687" cy="2413000"/>
          </a:xfrm>
        </p:spPr>
        <p:txBody>
          <a:bodyPr/>
          <a:lstStyle/>
          <a:p>
            <a:pPr eaLnBrk="1" hangingPunct="1">
              <a:lnSpc>
                <a:spcPct val="90000"/>
              </a:lnSpc>
            </a:pPr>
            <a:r>
              <a:rPr lang="en-US" sz="2400" smtClean="0"/>
              <a:t>When the data are skewed it can be hard to summarize them simply with a center and spread, and hard to decide whether the most extreme values are outliers or just part of a stretched out tail.</a:t>
            </a:r>
          </a:p>
          <a:p>
            <a:pPr eaLnBrk="1" hangingPunct="1">
              <a:lnSpc>
                <a:spcPct val="90000"/>
              </a:lnSpc>
            </a:pPr>
            <a:r>
              <a:rPr lang="en-US" sz="2400" smtClean="0"/>
              <a:t>How can we say anything useful about such data?</a:t>
            </a:r>
          </a:p>
          <a:p>
            <a:pPr eaLnBrk="1" hangingPunct="1">
              <a:lnSpc>
                <a:spcPct val="90000"/>
              </a:lnSpc>
            </a:pPr>
            <a:endParaRPr lang="en-US" sz="2000" smtClean="0"/>
          </a:p>
        </p:txBody>
      </p:sp>
      <p:pic>
        <p:nvPicPr>
          <p:cNvPr id="23555" name="Picture 1" descr="Screen Shot 2013-12-28 at 10.00.56 AM.png"/>
          <p:cNvPicPr>
            <a:picLocks noChangeAspect="1"/>
          </p:cNvPicPr>
          <p:nvPr/>
        </p:nvPicPr>
        <p:blipFill>
          <a:blip r:embed="rId2"/>
          <a:srcRect/>
          <a:stretch>
            <a:fillRect/>
          </a:stretch>
        </p:blipFill>
        <p:spPr bwMode="auto">
          <a:xfrm>
            <a:off x="533400" y="1295400"/>
            <a:ext cx="6784975" cy="29400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200" smtClean="0"/>
              <a:t>*Re-expressing Skewed Data to </a:t>
            </a:r>
            <a:br>
              <a:rPr lang="en-US" sz="3200" smtClean="0"/>
            </a:br>
            <a:r>
              <a:rPr lang="en-US" sz="3200" smtClean="0"/>
              <a:t>Improve Symmetry (cont.)</a:t>
            </a:r>
          </a:p>
        </p:txBody>
      </p:sp>
      <p:sp>
        <p:nvSpPr>
          <p:cNvPr id="24578" name="Rectangle 5"/>
          <p:cNvSpPr>
            <a:spLocks noGrp="1" noChangeArrowheads="1"/>
          </p:cNvSpPr>
          <p:nvPr>
            <p:ph type="body" sz="half" idx="1"/>
          </p:nvPr>
        </p:nvSpPr>
        <p:spPr>
          <a:xfrm>
            <a:off x="544513" y="1600200"/>
            <a:ext cx="4070350" cy="4572000"/>
          </a:xfrm>
        </p:spPr>
        <p:txBody>
          <a:bodyPr/>
          <a:lstStyle/>
          <a:p>
            <a:pPr eaLnBrk="1" hangingPunct="1">
              <a:lnSpc>
                <a:spcPct val="90000"/>
              </a:lnSpc>
            </a:pPr>
            <a:r>
              <a:rPr lang="en-US" sz="2400" smtClean="0"/>
              <a:t>One way to make a skewed distribution more symmetric is to </a:t>
            </a:r>
            <a:r>
              <a:rPr lang="en-US" sz="2400" smtClean="0">
                <a:solidFill>
                  <a:schemeClr val="hlink"/>
                </a:solidFill>
              </a:rPr>
              <a:t>re-express</a:t>
            </a:r>
            <a:r>
              <a:rPr lang="en-US" sz="2400" smtClean="0"/>
              <a:t> or </a:t>
            </a:r>
            <a:r>
              <a:rPr lang="en-US" sz="2400" smtClean="0">
                <a:solidFill>
                  <a:schemeClr val="hlink"/>
                </a:solidFill>
              </a:rPr>
              <a:t>transform</a:t>
            </a:r>
            <a:r>
              <a:rPr lang="en-US" sz="2400" smtClean="0"/>
              <a:t> the data by applying a simple function (e.g., logarithmic function).</a:t>
            </a:r>
          </a:p>
          <a:p>
            <a:pPr eaLnBrk="1" hangingPunct="1">
              <a:lnSpc>
                <a:spcPct val="90000"/>
              </a:lnSpc>
              <a:buFont typeface="Wingdings" pitchFamily="2" charset="2"/>
              <a:buNone/>
            </a:pPr>
            <a:endParaRPr lang="en-US" sz="2400" smtClean="0"/>
          </a:p>
          <a:p>
            <a:pPr eaLnBrk="1" hangingPunct="1">
              <a:lnSpc>
                <a:spcPct val="90000"/>
              </a:lnSpc>
            </a:pPr>
            <a:r>
              <a:rPr lang="en-US" sz="2400" smtClean="0"/>
              <a:t>Note the change in skewness from the raw data (previous slide)  to the transformed data (right):</a:t>
            </a:r>
            <a:endParaRPr lang="en-US" sz="2000" smtClean="0"/>
          </a:p>
        </p:txBody>
      </p:sp>
      <p:pic>
        <p:nvPicPr>
          <p:cNvPr id="24579" name="Picture 1" descr="Screen Shot 2013-12-28 at 10.01.55 AM.png"/>
          <p:cNvPicPr>
            <a:picLocks noChangeAspect="1"/>
          </p:cNvPicPr>
          <p:nvPr/>
        </p:nvPicPr>
        <p:blipFill>
          <a:blip r:embed="rId2"/>
          <a:srcRect/>
          <a:stretch>
            <a:fillRect/>
          </a:stretch>
        </p:blipFill>
        <p:spPr bwMode="auto">
          <a:xfrm>
            <a:off x="5105400" y="1905000"/>
            <a:ext cx="3486150" cy="3200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533400" y="303213"/>
            <a:ext cx="8305800" cy="687387"/>
          </a:xfrm>
        </p:spPr>
        <p:txBody>
          <a:bodyPr/>
          <a:lstStyle/>
          <a:p>
            <a:pPr eaLnBrk="1" hangingPunct="1"/>
            <a:r>
              <a:rPr lang="en-US" smtClean="0"/>
              <a:t>What Can Go Wrong? (cont.)</a:t>
            </a:r>
          </a:p>
        </p:txBody>
      </p:sp>
      <p:sp>
        <p:nvSpPr>
          <p:cNvPr id="25602" name="Rectangle 1027"/>
          <p:cNvSpPr>
            <a:spLocks noGrp="1" noChangeArrowheads="1"/>
          </p:cNvSpPr>
          <p:nvPr>
            <p:ph type="body" sz="half" idx="1"/>
          </p:nvPr>
        </p:nvSpPr>
        <p:spPr/>
        <p:txBody>
          <a:bodyPr/>
          <a:lstStyle/>
          <a:p>
            <a:pPr marL="342900" indent="-342900" eaLnBrk="1" hangingPunct="1"/>
            <a:r>
              <a:rPr lang="en-US" sz="2400" smtClean="0"/>
              <a:t>Avoid inconsistent scales, either within the display or when comparing two displays.</a:t>
            </a:r>
          </a:p>
          <a:p>
            <a:pPr marL="342900" indent="-342900" eaLnBrk="1" hangingPunct="1"/>
            <a:r>
              <a:rPr lang="en-US" sz="2400" smtClean="0"/>
              <a:t>Label clearly so a reader knows what the plot displays.</a:t>
            </a:r>
          </a:p>
          <a:p>
            <a:pPr marL="742950" lvl="1" indent="-285750" eaLnBrk="1" hangingPunct="1"/>
            <a:r>
              <a:rPr lang="en-US" smtClean="0"/>
              <a:t>Good intentions, bad plot:</a:t>
            </a:r>
          </a:p>
        </p:txBody>
      </p:sp>
      <p:sp>
        <p:nvSpPr>
          <p:cNvPr id="25603" name="Rectangle 1028"/>
          <p:cNvSpPr>
            <a:spLocks noGrp="1" noChangeArrowheads="1"/>
          </p:cNvSpPr>
          <p:nvPr>
            <p:ph type="body" sz="half" idx="2"/>
          </p:nvPr>
        </p:nvSpPr>
        <p:spPr/>
        <p:txBody>
          <a:bodyPr/>
          <a:lstStyle/>
          <a:p>
            <a:pPr marL="342900" indent="-342900" eaLnBrk="1" hangingPunct="1">
              <a:buFont typeface="Wingdings" pitchFamily="2" charset="2"/>
              <a:buNone/>
            </a:pPr>
            <a:r>
              <a:rPr lang="en-US" sz="2400" smtClean="0"/>
              <a:t> </a:t>
            </a:r>
          </a:p>
        </p:txBody>
      </p:sp>
      <p:pic>
        <p:nvPicPr>
          <p:cNvPr id="25604" name="Picture 1029" descr="ait04-06_times"/>
          <p:cNvPicPr>
            <a:picLocks noChangeAspect="1" noChangeArrowheads="1"/>
          </p:cNvPicPr>
          <p:nvPr/>
        </p:nvPicPr>
        <p:blipFill>
          <a:blip r:embed="rId2"/>
          <a:srcRect/>
          <a:stretch>
            <a:fillRect/>
          </a:stretch>
        </p:blipFill>
        <p:spPr bwMode="auto">
          <a:xfrm>
            <a:off x="5027613" y="1300163"/>
            <a:ext cx="3778250" cy="48641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fontScheme name="Blends">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8">
        <a:dk1>
          <a:srgbClr val="000000"/>
        </a:dk1>
        <a:lt1>
          <a:srgbClr val="FFFFFF"/>
        </a:lt1>
        <a:dk2>
          <a:srgbClr val="19385F"/>
        </a:dk2>
        <a:lt2>
          <a:srgbClr val="4D4D4D"/>
        </a:lt2>
        <a:accent1>
          <a:srgbClr val="FF6600"/>
        </a:accent1>
        <a:accent2>
          <a:srgbClr val="FFCF01"/>
        </a:accent2>
        <a:accent3>
          <a:srgbClr val="FFFFFF"/>
        </a:accent3>
        <a:accent4>
          <a:srgbClr val="000000"/>
        </a:accent4>
        <a:accent5>
          <a:srgbClr val="FFB8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Blends 9">
        <a:dk1>
          <a:srgbClr val="000000"/>
        </a:dk1>
        <a:lt1>
          <a:srgbClr val="FFFFFF"/>
        </a:lt1>
        <a:dk2>
          <a:srgbClr val="19385F"/>
        </a:dk2>
        <a:lt2>
          <a:srgbClr val="4D4D4D"/>
        </a:lt2>
        <a:accent1>
          <a:srgbClr val="E35C01"/>
        </a:accent1>
        <a:accent2>
          <a:srgbClr val="FFCF01"/>
        </a:accent2>
        <a:accent3>
          <a:srgbClr val="FFFFFF"/>
        </a:accent3>
        <a:accent4>
          <a:srgbClr val="000000"/>
        </a:accent4>
        <a:accent5>
          <a:srgbClr val="EFB5AA"/>
        </a:accent5>
        <a:accent6>
          <a:srgbClr val="E7BB01"/>
        </a:accent6>
        <a:hlink>
          <a:srgbClr val="8CC6EB"/>
        </a:hlink>
        <a:folHlink>
          <a:srgbClr val="00CC99"/>
        </a:folHlink>
      </a:clrScheme>
      <a:clrMap bg1="lt1" tx1="dk1" bg2="lt2" tx2="dk2" accent1="accent1" accent2="accent2" accent3="accent3" accent4="accent4" accent5="accent5" accent6="accent6" hlink="hlink" folHlink="folHlink"/>
    </a:extraClrScheme>
    <a:extraClrScheme>
      <a:clrScheme name="Blends 10">
        <a:dk1>
          <a:srgbClr val="000000"/>
        </a:dk1>
        <a:lt1>
          <a:srgbClr val="FFFFFF"/>
        </a:lt1>
        <a:dk2>
          <a:srgbClr val="19385F"/>
        </a:dk2>
        <a:lt2>
          <a:srgbClr val="4D4D4D"/>
        </a:lt2>
        <a:accent1>
          <a:srgbClr val="8CC6EB"/>
        </a:accent1>
        <a:accent2>
          <a:srgbClr val="FFCF01"/>
        </a:accent2>
        <a:accent3>
          <a:srgbClr val="FFFFFF"/>
        </a:accent3>
        <a:accent4>
          <a:srgbClr val="000000"/>
        </a:accent4>
        <a:accent5>
          <a:srgbClr val="C5DFF3"/>
        </a:accent5>
        <a:accent6>
          <a:srgbClr val="E7BB01"/>
        </a:accent6>
        <a:hlink>
          <a:srgbClr val="E35C01"/>
        </a:hlink>
        <a:folHlink>
          <a:srgbClr val="00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2713</TotalTime>
  <Words>518</Words>
  <Application>Microsoft Office PowerPoint</Application>
  <PresentationFormat>Letter Paper (8.5x11 in)</PresentationFormat>
  <Paragraphs>64</Paragraphs>
  <Slides>12</Slides>
  <Notes>2</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12</vt:i4>
      </vt:variant>
    </vt:vector>
  </HeadingPairs>
  <TitlesOfParts>
    <vt:vector size="17" baseType="lpstr">
      <vt:lpstr>Arial</vt:lpstr>
      <vt:lpstr>ＭＳ Ｐゴシック</vt:lpstr>
      <vt:lpstr>Wingdings</vt:lpstr>
      <vt:lpstr>Tahoma</vt:lpstr>
      <vt:lpstr>Blends</vt:lpstr>
      <vt:lpstr> Chapter  4</vt:lpstr>
      <vt:lpstr>Comparing Groups</vt:lpstr>
      <vt:lpstr>Comparing Groups (cont.)</vt:lpstr>
      <vt:lpstr>What About Outliers?</vt:lpstr>
      <vt:lpstr>Timeplots: Order, Please!</vt:lpstr>
      <vt:lpstr>A time plot of interest</vt:lpstr>
      <vt:lpstr>*Re-expressing Skewed Data to  Improve Symmetry</vt:lpstr>
      <vt:lpstr>*Re-expressing Skewed Data to  Improve Symmetry (cont.)</vt:lpstr>
      <vt:lpstr>What Can Go Wrong? (cont.)</vt:lpstr>
      <vt:lpstr>What Can Go Wrong? (cont.)</vt:lpstr>
      <vt:lpstr>What have we learned?</vt:lpstr>
      <vt:lpstr>AP Tips</vt:lpstr>
    </vt:vector>
  </TitlesOfParts>
  <Company>Copyright © 2010, 2007, 2004 Pearson Education,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subject>Understanding and Comparing Distributions</dc:subject>
  <dc:creator>David Bock</dc:creator>
  <cp:lastModifiedBy>Christine Stavrou</cp:lastModifiedBy>
  <cp:revision>59</cp:revision>
  <cp:lastPrinted>2001-11-04T00:51:13Z</cp:lastPrinted>
  <dcterms:created xsi:type="dcterms:W3CDTF">2005-02-25T19:46:41Z</dcterms:created>
  <dcterms:modified xsi:type="dcterms:W3CDTF">2014-01-28T14:46:37Z</dcterms:modified>
</cp:coreProperties>
</file>