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43"/>
  </p:notesMasterIdLst>
  <p:handoutMasterIdLst>
    <p:handoutMasterId r:id="rId44"/>
  </p:handoutMasterIdLst>
  <p:sldIdLst>
    <p:sldId id="300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30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305" r:id="rId30"/>
    <p:sldId id="297" r:id="rId31"/>
    <p:sldId id="287" r:id="rId32"/>
    <p:sldId id="290" r:id="rId33"/>
    <p:sldId id="298" r:id="rId34"/>
    <p:sldId id="291" r:id="rId35"/>
    <p:sldId id="299" r:id="rId36"/>
    <p:sldId id="292" r:id="rId37"/>
    <p:sldId id="295" r:id="rId38"/>
    <p:sldId id="296" r:id="rId39"/>
    <p:sldId id="304" r:id="rId40"/>
    <p:sldId id="301" r:id="rId41"/>
    <p:sldId id="303" r:id="rId42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 Wegleitner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ECF8"/>
    <a:srgbClr val="FDDCA1"/>
    <a:srgbClr val="B8F6FE"/>
    <a:srgbClr val="CCECFF"/>
    <a:srgbClr val="EF9C51"/>
    <a:srgbClr val="8CC6EB"/>
    <a:srgbClr val="193A61"/>
    <a:srgbClr val="E8F3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503" autoAdjust="0"/>
    <p:restoredTop sz="94747" autoAdjust="0"/>
  </p:normalViewPr>
  <p:slideViewPr>
    <p:cSldViewPr snapToObjects="1">
      <p:cViewPr varScale="1">
        <p:scale>
          <a:sx n="62" d="100"/>
          <a:sy n="62" d="100"/>
        </p:scale>
        <p:origin x="-2208" y="-84"/>
      </p:cViewPr>
      <p:guideLst>
        <p:guide orient="horz" pos="3120"/>
        <p:guide pos="1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2648" y="9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4DA9E4B9-33A5-4B88-80E4-A3249A27597D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3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F66C1D58-9CC9-43ED-A46A-E5AAB54E41F3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D600AC-514C-4EDF-AD9E-EAF711ECA47E}" type="slidenum">
              <a:rPr lang="en-CA" smtClean="0">
                <a:latin typeface="Tahoma" pitchFamily="34" charset="0"/>
                <a:ea typeface="ＭＳ Ｐゴシック" pitchFamily="34" charset="-128"/>
              </a:rPr>
              <a:pPr/>
              <a:t>3</a:t>
            </a:fld>
            <a:endParaRPr lang="en-CA" smtClean="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657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Do not spend time calculating this value by hand!</a:t>
            </a:r>
          </a:p>
        </p:txBody>
      </p:sp>
      <p:sp>
        <p:nvSpPr>
          <p:cNvPr id="536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DFC56AF-78A2-4115-A847-98BA836C0A60}" type="slidenum">
              <a:rPr lang="en-CA" smtClean="0">
                <a:latin typeface="Tahoma" pitchFamily="34" charset="0"/>
                <a:ea typeface="ＭＳ Ｐゴシック" pitchFamily="34" charset="-128"/>
              </a:rPr>
              <a:pPr/>
              <a:t>21</a:t>
            </a:fld>
            <a:endParaRPr lang="en-CA" smtClean="0">
              <a:latin typeface="Tahom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579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Teaching tip: In this course, median and IQR are the only non-resistant statistics we cover. That’s a short list!</a:t>
            </a:r>
          </a:p>
        </p:txBody>
      </p:sp>
      <p:sp>
        <p:nvSpPr>
          <p:cNvPr id="545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B2CCA76-004A-47E9-87DE-74B3C0CB121A}" type="slidenum">
              <a:rPr lang="en-CA" smtClean="0">
                <a:latin typeface="Tahoma" pitchFamily="34" charset="0"/>
                <a:ea typeface="ＭＳ Ｐゴシック" pitchFamily="34" charset="-128"/>
              </a:rPr>
              <a:pPr/>
              <a:t>29</a:t>
            </a:fld>
            <a:endParaRPr lang="en-CA" smtClean="0">
              <a:latin typeface="Tahom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5252" name="Rectangle 4"/>
          <p:cNvSpPr>
            <a:spLocks noChangeArrowheads="1"/>
          </p:cNvSpPr>
          <p:nvPr/>
        </p:nvSpPr>
        <p:spPr bwMode="auto">
          <a:xfrm>
            <a:off x="6653213" y="62880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r">
              <a:defRPr/>
            </a:pPr>
            <a:endParaRPr lang="en-US" sz="1600" dirty="0">
              <a:solidFill>
                <a:srgbClr val="F3F5E7"/>
              </a:solidFill>
              <a:ea typeface="ＭＳ Ｐゴシック" charset="0"/>
              <a:cs typeface="+mn-cs"/>
            </a:endParaRPr>
          </a:p>
          <a:p>
            <a:pPr algn="r">
              <a:defRPr/>
            </a:pPr>
            <a:r>
              <a:rPr lang="en-US" sz="1600" dirty="0">
                <a:solidFill>
                  <a:srgbClr val="F3F5E7"/>
                </a:solidFill>
                <a:ea typeface="ＭＳ Ｐゴシック" charset="0"/>
                <a:cs typeface="+mn-cs"/>
              </a:rPr>
              <a:t>1-</a:t>
            </a:r>
            <a:fld id="{E12C1166-4A83-449C-A365-B8C6576D3D28}" type="slidenum">
              <a:rPr lang="en-US" sz="1600">
                <a:solidFill>
                  <a:srgbClr val="F3F5E7"/>
                </a:solidFill>
                <a:ea typeface="ＭＳ Ｐゴシック" charset="0"/>
                <a:cs typeface="+mn-cs"/>
              </a:rPr>
              <a:pPr algn="r">
                <a:defRPr/>
              </a:pPr>
              <a:t>‹#›</a:t>
            </a:fld>
            <a:endParaRPr lang="en-US" sz="1600" dirty="0">
              <a:solidFill>
                <a:srgbClr val="F3F5E7"/>
              </a:solidFill>
              <a:ea typeface="ＭＳ Ｐゴシック" charset="0"/>
              <a:cs typeface="+mn-cs"/>
            </a:endParaRPr>
          </a:p>
        </p:txBody>
      </p:sp>
      <p:sp>
        <p:nvSpPr>
          <p:cNvPr id="565253" name="Rectangle 5"/>
          <p:cNvSpPr>
            <a:spLocks noChangeArrowheads="1"/>
          </p:cNvSpPr>
          <p:nvPr/>
        </p:nvSpPr>
        <p:spPr bwMode="gray">
          <a:xfrm>
            <a:off x="0" y="6424613"/>
            <a:ext cx="9144000" cy="452437"/>
          </a:xfrm>
          <a:prstGeom prst="rect">
            <a:avLst/>
          </a:prstGeom>
          <a:solidFill>
            <a:srgbClr val="166F07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lIns="0" tIns="0" rIns="0" bIns="0" anchor="ctr"/>
          <a:lstStyle/>
          <a:p>
            <a:pPr>
              <a:defRPr/>
            </a:pPr>
            <a:r>
              <a:rPr lang="en-US" sz="1200" dirty="0">
                <a:solidFill>
                  <a:srgbClr val="F3F5E7"/>
                </a:solidFill>
                <a:ea typeface="ＭＳ Ｐゴシック" charset="0"/>
                <a:cs typeface="+mn-cs"/>
              </a:rPr>
              <a:t>                                            Copyright © 2015, 2010, 2007 Pearson Education, Inc.</a:t>
            </a:r>
          </a:p>
        </p:txBody>
      </p:sp>
      <p:pic>
        <p:nvPicPr>
          <p:cNvPr id="1030" name="Picture 6" descr="Pearson_Bound_Whit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626100" y="6408738"/>
            <a:ext cx="14557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5255" name="Rectangle 7"/>
          <p:cNvSpPr>
            <a:spLocks noChangeArrowheads="1"/>
          </p:cNvSpPr>
          <p:nvPr/>
        </p:nvSpPr>
        <p:spPr bwMode="auto">
          <a:xfrm>
            <a:off x="7067550" y="6496050"/>
            <a:ext cx="2133600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  <a:ea typeface="ＭＳ Ｐゴシック" charset="0"/>
                <a:cs typeface="+mn-cs"/>
              </a:rPr>
              <a:t>Chapter </a:t>
            </a:r>
            <a:r>
              <a:rPr lang="en-US" sz="1600" dirty="0">
                <a:solidFill>
                  <a:schemeClr val="bg1"/>
                </a:solidFill>
                <a:ea typeface="ＭＳ Ｐゴシック" charset="0"/>
                <a:cs typeface="+mn-cs"/>
              </a:rPr>
              <a:t>6, </a:t>
            </a:r>
            <a:r>
              <a:rPr lang="en-US" sz="1600" dirty="0">
                <a:solidFill>
                  <a:schemeClr val="bg1"/>
                </a:solidFill>
                <a:ea typeface="ＭＳ Ｐゴシック" charset="0"/>
                <a:cs typeface="+mn-cs"/>
              </a:rPr>
              <a:t>Slide </a:t>
            </a:r>
            <a:fld id="{E07F6320-E949-40FE-8374-A65792422269}" type="slidenum">
              <a:rPr lang="en-US" sz="1600">
                <a:solidFill>
                  <a:schemeClr val="bg1"/>
                </a:solidFill>
                <a:ea typeface="ＭＳ Ｐゴシック" charset="0"/>
                <a:cs typeface="+mn-cs"/>
              </a:rPr>
              <a:pPr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ea typeface="ＭＳ Ｐゴシック" charset="0"/>
              <a:cs typeface="+mn-cs"/>
            </a:endParaRPr>
          </a:p>
        </p:txBody>
      </p:sp>
      <p:pic>
        <p:nvPicPr>
          <p:cNvPr id="1032" name="Picture 8" descr="Pearson_Strap_Bound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3" y="6413500"/>
            <a:ext cx="17621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54000" algn="l" rtl="0" eaLnBrk="0" fontAlgn="base" hangingPunct="0">
        <a:spcBef>
          <a:spcPct val="20000"/>
        </a:spcBef>
        <a:spcAft>
          <a:spcPct val="0"/>
        </a:spcAft>
        <a:buClr>
          <a:srgbClr val="EF9C51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784225" indent="-215900" algn="l" rtl="0" eaLnBrk="0" fontAlgn="base" hangingPunct="0">
        <a:spcBef>
          <a:spcPct val="20000"/>
        </a:spcBef>
        <a:spcAft>
          <a:spcPct val="0"/>
        </a:spcAft>
        <a:buClr>
          <a:srgbClr val="FDDCA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014413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1206500" indent="-190500" algn="l" rtl="0" eaLnBrk="0" fontAlgn="base" hangingPunct="0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16637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1209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25781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0353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4213225" cy="1371600"/>
          </a:xfrm>
        </p:spPr>
        <p:txBody>
          <a:bodyPr/>
          <a:lstStyle/>
          <a:p>
            <a:pPr eaLnBrk="1" hangingPunct="1"/>
            <a:r>
              <a:rPr lang="en-US" sz="3200" smtClean="0"/>
              <a:t/>
            </a:r>
            <a:br>
              <a:rPr lang="en-US" sz="3200" smtClean="0"/>
            </a:br>
            <a:r>
              <a:rPr lang="en-US" sz="6000" smtClean="0"/>
              <a:t>Chapter  6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057400"/>
            <a:ext cx="4554538" cy="1752600"/>
          </a:xfrm>
        </p:spPr>
        <p:txBody>
          <a:bodyPr/>
          <a:lstStyle/>
          <a:p>
            <a:pPr eaLnBrk="1" hangingPunct="1"/>
            <a:r>
              <a:rPr lang="en-US" sz="4000" smtClean="0"/>
              <a:t>Scatterplots, Association and Correlation</a:t>
            </a:r>
          </a:p>
        </p:txBody>
      </p:sp>
      <p:pic>
        <p:nvPicPr>
          <p:cNvPr id="15363" name="Picture 4" descr="SMW4e_Book_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838200"/>
            <a:ext cx="375126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Looking at Scatterplots (cont.)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Strength:</a:t>
            </a:r>
          </a:p>
          <a:p>
            <a:pPr marL="742950" lvl="1" indent="-285750" eaLnBrk="1" hangingPunct="1"/>
            <a:r>
              <a:rPr lang="en-US" smtClean="0"/>
              <a:t>At the other extreme, the points appear as a vague cloud with no discernible trend or pattern:</a:t>
            </a:r>
          </a:p>
          <a:p>
            <a:pPr marL="742950" lvl="1" indent="-285750" eaLnBrk="1" hangingPunct="1"/>
            <a:endParaRPr lang="en-US" smtClean="0"/>
          </a:p>
          <a:p>
            <a:pPr marL="742950" lvl="1" indent="-285750" eaLnBrk="1" hangingPunct="1"/>
            <a:endParaRPr lang="en-US" smtClean="0"/>
          </a:p>
          <a:p>
            <a:pPr marL="742950" lvl="1" indent="-285750" eaLnBrk="1" hangingPunct="1"/>
            <a:endParaRPr lang="en-US" smtClean="0"/>
          </a:p>
          <a:p>
            <a:pPr marL="742950" lvl="1" indent="-285750" eaLnBrk="1" hangingPunct="1"/>
            <a:r>
              <a:rPr lang="en-US" smtClean="0"/>
              <a:t>Note: we will quantify the amount of scatter soon.</a:t>
            </a:r>
          </a:p>
        </p:txBody>
      </p:sp>
      <p:pic>
        <p:nvPicPr>
          <p:cNvPr id="25603" name="Picture 4" descr="07_116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3128963"/>
            <a:ext cx="2171700" cy="185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Looking at Scatterplots (cont.)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Unusual features: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Look for the unexpected.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Often the most interesting thing to see in a scatterplot is the thing you never thought to look for.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One example of such a surprise is an </a:t>
            </a:r>
            <a:r>
              <a:rPr lang="en-US" smtClean="0">
                <a:solidFill>
                  <a:schemeClr val="hlink"/>
                </a:solidFill>
              </a:rPr>
              <a:t>outlier</a:t>
            </a:r>
            <a:r>
              <a:rPr lang="en-US" smtClean="0"/>
              <a:t> standing away from the overall pattern of the scatterplot.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Clusters or subgroups should also raise questions.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Roles for Variables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It is important to determine which of the two quantitative variables goes on the </a:t>
            </a:r>
            <a:r>
              <a:rPr lang="en-US" i="1" smtClean="0"/>
              <a:t>x</a:t>
            </a:r>
            <a:r>
              <a:rPr lang="en-US" smtClean="0"/>
              <a:t>-axis and which on the </a:t>
            </a:r>
            <a:r>
              <a:rPr lang="en-US" i="1" smtClean="0"/>
              <a:t>y</a:t>
            </a:r>
            <a:r>
              <a:rPr lang="en-US" smtClean="0"/>
              <a:t>-axis. 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This determination is made based on the roles played by the variables.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When the roles are clear, the </a:t>
            </a:r>
            <a:r>
              <a:rPr lang="en-US" smtClean="0">
                <a:solidFill>
                  <a:schemeClr val="hlink"/>
                </a:solidFill>
              </a:rPr>
              <a:t>explanatory</a:t>
            </a:r>
            <a:r>
              <a:rPr lang="en-US" smtClean="0"/>
              <a:t> or </a:t>
            </a:r>
            <a:r>
              <a:rPr lang="en-US" smtClean="0">
                <a:solidFill>
                  <a:schemeClr val="hlink"/>
                </a:solidFill>
              </a:rPr>
              <a:t>predictor variable</a:t>
            </a:r>
            <a:r>
              <a:rPr lang="en-US" smtClean="0"/>
              <a:t> goes on the </a:t>
            </a:r>
            <a:r>
              <a:rPr lang="en-US" i="1" smtClean="0"/>
              <a:t>x</a:t>
            </a:r>
            <a:r>
              <a:rPr lang="en-US" smtClean="0"/>
              <a:t>-axis, and the </a:t>
            </a:r>
            <a:r>
              <a:rPr lang="en-US" smtClean="0">
                <a:solidFill>
                  <a:schemeClr val="hlink"/>
                </a:solidFill>
              </a:rPr>
              <a:t>response variable</a:t>
            </a:r>
            <a:r>
              <a:rPr lang="en-US" smtClean="0"/>
              <a:t> (variable of interest) goes on the </a:t>
            </a:r>
            <a:r>
              <a:rPr lang="en-US" i="1" smtClean="0"/>
              <a:t>y</a:t>
            </a:r>
            <a:r>
              <a:rPr lang="en-US" smtClean="0"/>
              <a:t>-axis.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Roles for Variables (cont.)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The roles that we choose for variables are more about how we </a:t>
            </a:r>
            <a:r>
              <a:rPr lang="en-US" i="1" smtClean="0"/>
              <a:t>think</a:t>
            </a:r>
            <a:r>
              <a:rPr lang="en-US" smtClean="0"/>
              <a:t> about them rather than about the variables themselves.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Just placing a variable on the </a:t>
            </a:r>
            <a:r>
              <a:rPr lang="en-US" i="1" smtClean="0"/>
              <a:t>x</a:t>
            </a:r>
            <a:r>
              <a:rPr lang="en-US" smtClean="0"/>
              <a:t>-axis doesn’t necessarily mean that it explains or predicts </a:t>
            </a:r>
            <a:r>
              <a:rPr lang="en-US" i="1" smtClean="0"/>
              <a:t>anything</a:t>
            </a:r>
            <a:r>
              <a:rPr lang="en-US" smtClean="0"/>
              <a:t>. And the variable on the </a:t>
            </a:r>
            <a:r>
              <a:rPr lang="en-US" i="1" smtClean="0"/>
              <a:t>y</a:t>
            </a:r>
            <a:r>
              <a:rPr lang="en-US" smtClean="0"/>
              <a:t>-axis may not respond to it in any way.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Data collected from students in Statistics classes included their heights (in inches) and weights (in pounds):</a:t>
            </a:r>
          </a:p>
          <a:p>
            <a:pPr marL="342900" indent="-342900" eaLnBrk="1" hangingPunct="1"/>
            <a:r>
              <a:rPr lang="en-US" smtClean="0"/>
              <a:t>Here we see a                                                         positive association                                                      and a fairly straight                                                     form, although                                                   there seems to be                                                              a high outlier.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Correlation</a:t>
            </a:r>
          </a:p>
        </p:txBody>
      </p:sp>
      <p:pic>
        <p:nvPicPr>
          <p:cNvPr id="29699" name="Picture 4" descr="07-0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048000"/>
            <a:ext cx="4114800" cy="310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z="2400" smtClean="0"/>
              <a:t>How strong is the association between weight and height of Statistics students?</a:t>
            </a:r>
          </a:p>
          <a:p>
            <a:pPr marL="342900" indent="-342900" eaLnBrk="1" hangingPunct="1"/>
            <a:r>
              <a:rPr lang="en-US" sz="2400" smtClean="0"/>
              <a:t>If we had to put a number on the strength, we would not want it to depend on the units we used.</a:t>
            </a:r>
          </a:p>
          <a:p>
            <a:pPr marL="342900" indent="-342900" eaLnBrk="1" hangingPunct="1"/>
            <a:r>
              <a:rPr lang="en-US" sz="2400" smtClean="0"/>
              <a:t>A scatterplot of heights                                                                         (in centimeters) and                                                                 weights (in kilograms)                                                             doesn’t change the                                                                shape of the pattern: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Correlation (cont.)</a:t>
            </a:r>
          </a:p>
        </p:txBody>
      </p:sp>
      <p:pic>
        <p:nvPicPr>
          <p:cNvPr id="30723" name="Picture 4" descr="07-04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324225"/>
            <a:ext cx="4038600" cy="301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Teaching note	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Depending on your class, you may choose to skip the next three slides. They will be fascinating to a group that is strong mathematically. But may only be confusing to other groups.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Correlation (cont.)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600200"/>
            <a:ext cx="3722687" cy="4572000"/>
          </a:xfrm>
        </p:spPr>
        <p:txBody>
          <a:bodyPr/>
          <a:lstStyle/>
          <a:p>
            <a:pPr marL="342900" indent="-342900" eaLnBrk="1" hangingPunct="1"/>
            <a:r>
              <a:rPr lang="en-US" sz="2400" smtClean="0"/>
              <a:t>Since the units don’t matter, why not remove them altogether?</a:t>
            </a:r>
          </a:p>
          <a:p>
            <a:pPr marL="342900" indent="-342900" eaLnBrk="1" hangingPunct="1"/>
            <a:r>
              <a:rPr lang="en-US" sz="2400" smtClean="0"/>
              <a:t>We could standardize both variables and write the coordinates of a point as (</a:t>
            </a:r>
            <a:r>
              <a:rPr lang="en-US" sz="2400" i="1" smtClean="0"/>
              <a:t>z</a:t>
            </a:r>
            <a:r>
              <a:rPr lang="en-US" sz="2400" i="1" baseline="-25000" smtClean="0"/>
              <a:t>x</a:t>
            </a:r>
            <a:r>
              <a:rPr lang="en-US" sz="2400" i="1" smtClean="0"/>
              <a:t>, z</a:t>
            </a:r>
            <a:r>
              <a:rPr lang="en-US" sz="2400" i="1" baseline="-25000" smtClean="0"/>
              <a:t>y</a:t>
            </a:r>
            <a:r>
              <a:rPr lang="en-US" sz="2400" smtClean="0"/>
              <a:t>).</a:t>
            </a:r>
          </a:p>
          <a:p>
            <a:pPr marL="342900" indent="-342900" eaLnBrk="1" hangingPunct="1"/>
            <a:r>
              <a:rPr lang="en-US" sz="2400" smtClean="0"/>
              <a:t>Here is a scatterplot of the standardized weights and heights:</a:t>
            </a:r>
          </a:p>
        </p:txBody>
      </p:sp>
      <p:pic>
        <p:nvPicPr>
          <p:cNvPr id="32771" name="Picture 4" descr="07-05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295400"/>
            <a:ext cx="4008438" cy="514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Correlation (cont.)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Note that the underlying linear pattern seems steeper in the standardized plot than in the original scatterplot.</a:t>
            </a:r>
          </a:p>
          <a:p>
            <a:pPr marL="342900" indent="-342900" eaLnBrk="1" hangingPunct="1"/>
            <a:r>
              <a:rPr lang="en-US" smtClean="0"/>
              <a:t>That’s because we made the scales of the axes the same.</a:t>
            </a:r>
          </a:p>
          <a:p>
            <a:pPr marL="342900" indent="-342900" eaLnBrk="1" hangingPunct="1"/>
            <a:r>
              <a:rPr lang="en-US" smtClean="0"/>
              <a:t>Equal scaling gives a neutral way of drawing the scatterplot and a fairer impression of the strength of the association.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ait07-04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2988" y="1295400"/>
            <a:ext cx="3986212" cy="512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Correlation (cont.)</a:t>
            </a:r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44513" y="1600200"/>
            <a:ext cx="4545012" cy="4572000"/>
          </a:xfrm>
        </p:spPr>
        <p:txBody>
          <a:bodyPr/>
          <a:lstStyle/>
          <a:p>
            <a:pPr marL="342900" indent="-342900" eaLnBrk="1" hangingPunct="1"/>
            <a:r>
              <a:rPr lang="en-US" sz="2400" smtClean="0"/>
              <a:t>Some points (those in green) strengthen the impression of  a positive association between height and weight.</a:t>
            </a:r>
          </a:p>
          <a:p>
            <a:pPr marL="342900" indent="-342900" eaLnBrk="1" hangingPunct="1"/>
            <a:r>
              <a:rPr lang="en-US" sz="2400" smtClean="0"/>
              <a:t>Other points (those in red) tend to weaken the positive association.</a:t>
            </a:r>
          </a:p>
          <a:p>
            <a:pPr marL="342900" indent="-342900" eaLnBrk="1" hangingPunct="1"/>
            <a:r>
              <a:rPr lang="en-US" sz="2400" smtClean="0"/>
              <a:t>Points with </a:t>
            </a:r>
            <a:r>
              <a:rPr lang="en-US" sz="2400" i="1" smtClean="0"/>
              <a:t>z</a:t>
            </a:r>
            <a:r>
              <a:rPr lang="en-US" sz="2400" smtClean="0"/>
              <a:t>-scores of      zero (those in blue)                   don’t vote either way.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Looking at Scatterplots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>
                <a:solidFill>
                  <a:schemeClr val="hlink"/>
                </a:solidFill>
              </a:rPr>
              <a:t>Scatterplots</a:t>
            </a:r>
            <a:r>
              <a:rPr lang="en-US" smtClean="0"/>
              <a:t> may be the most common and most effective display for data. </a:t>
            </a:r>
          </a:p>
          <a:p>
            <a:pPr marL="742950" lvl="1" indent="-285750" eaLnBrk="1" hangingPunct="1">
              <a:lnSpc>
                <a:spcPct val="90000"/>
              </a:lnSpc>
              <a:buClr>
                <a:srgbClr val="FF6600"/>
              </a:buClr>
            </a:pPr>
            <a:r>
              <a:rPr lang="en-US" smtClean="0"/>
              <a:t>In a scatterplot, you can see patterns, trends, relationships, and even the occasional extraordinary value sitting apart from the others.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Scatterplots are the best way to start observing the relationship and the ideal way to picture </a:t>
            </a:r>
            <a:r>
              <a:rPr lang="en-US" smtClean="0">
                <a:solidFill>
                  <a:schemeClr val="hlink"/>
                </a:solidFill>
              </a:rPr>
              <a:t>associations</a:t>
            </a:r>
            <a:r>
              <a:rPr lang="en-US" smtClean="0"/>
              <a:t> between two </a:t>
            </a:r>
            <a:r>
              <a:rPr lang="en-US" i="1" smtClean="0"/>
              <a:t>quantitative</a:t>
            </a:r>
            <a:r>
              <a:rPr lang="en-US" smtClean="0"/>
              <a:t> variables.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Correlation (cont.)</a:t>
            </a:r>
          </a:p>
        </p:txBody>
      </p:sp>
      <p:sp>
        <p:nvSpPr>
          <p:cNvPr id="53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The </a:t>
            </a:r>
            <a:r>
              <a:rPr lang="en-US" smtClean="0">
                <a:solidFill>
                  <a:schemeClr val="hlink"/>
                </a:solidFill>
              </a:rPr>
              <a:t>correlation coefficient (</a:t>
            </a:r>
            <a:r>
              <a:rPr lang="en-US" i="1" smtClean="0">
                <a:solidFill>
                  <a:schemeClr val="hlink"/>
                </a:solidFill>
              </a:rPr>
              <a:t>r</a:t>
            </a:r>
            <a:r>
              <a:rPr lang="en-US" smtClean="0">
                <a:solidFill>
                  <a:schemeClr val="hlink"/>
                </a:solidFill>
              </a:rPr>
              <a:t>)</a:t>
            </a:r>
            <a:r>
              <a:rPr lang="en-US" smtClean="0"/>
              <a:t> gives us a numerical measurement of the strength of the linear relationship between the explanatory and response variables. 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n-US" smtClean="0"/>
          </a:p>
        </p:txBody>
      </p:sp>
      <p:graphicFrame>
        <p:nvGraphicFramePr>
          <p:cNvPr id="534545" name="Object 17"/>
          <p:cNvGraphicFramePr>
            <a:graphicFrameLocks noChangeAspect="1"/>
          </p:cNvGraphicFramePr>
          <p:nvPr/>
        </p:nvGraphicFramePr>
        <p:xfrm>
          <a:off x="3429000" y="3733800"/>
          <a:ext cx="1803400" cy="1066800"/>
        </p:xfrm>
        <a:graphic>
          <a:graphicData uri="http://schemas.openxmlformats.org/presentationml/2006/ole">
            <p:oleObj spid="_x0000_s534545" name="Equation" r:id="rId3" imgW="1791720" imgH="1051200" progId="Equation.DSMT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3213"/>
            <a:ext cx="8305800" cy="763587"/>
          </a:xfrm>
        </p:spPr>
        <p:txBody>
          <a:bodyPr/>
          <a:lstStyle/>
          <a:p>
            <a:pPr eaLnBrk="1" hangingPunct="1"/>
            <a:r>
              <a:rPr lang="en-US" smtClean="0"/>
              <a:t>Correlation (cont.)</a:t>
            </a:r>
          </a:p>
        </p:txBody>
      </p:sp>
      <p:sp>
        <p:nvSpPr>
          <p:cNvPr id="535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219200"/>
            <a:ext cx="8294688" cy="4953000"/>
          </a:xfrm>
        </p:spPr>
        <p:txBody>
          <a:bodyPr/>
          <a:lstStyle/>
          <a:p>
            <a:pPr marL="342900" indent="-342900" eaLnBrk="1" hangingPunct="1"/>
            <a:r>
              <a:rPr lang="en-US" smtClean="0"/>
              <a:t>For the students’ heights and weights, the correlation is 0.644. </a:t>
            </a:r>
          </a:p>
          <a:p>
            <a:pPr marL="342900" indent="-342900" eaLnBrk="1" hangingPunct="1"/>
            <a:r>
              <a:rPr lang="en-US" smtClean="0"/>
              <a:t>What does this mean? </a:t>
            </a:r>
          </a:p>
          <a:p>
            <a:pPr marL="342900" indent="-342900" eaLnBrk="1" hangingPunct="1"/>
            <a:r>
              <a:rPr lang="en-US" smtClean="0"/>
              <a:t>The sign is positive, so it tells us there is a positive association.</a:t>
            </a:r>
          </a:p>
          <a:p>
            <a:pPr marL="342900" indent="-342900" eaLnBrk="1" hangingPunct="1"/>
            <a:r>
              <a:rPr lang="en-US" smtClean="0"/>
              <a:t>0.644 is moderate in strength. </a:t>
            </a:r>
          </a:p>
          <a:p>
            <a:pPr marL="342900" indent="-342900" eaLnBrk="1" hangingPunct="1"/>
            <a:r>
              <a:rPr lang="en-US" smtClean="0"/>
              <a:t>So we say a correlation of 0.644 tells us there is a positive, moderate, linear relationship between height and weight.</a:t>
            </a:r>
          </a:p>
          <a:p>
            <a:pPr marL="342900" indent="-342900" eaLnBrk="1" hangingPunct="1"/>
            <a:r>
              <a:rPr lang="en-US" smtClean="0"/>
              <a:t>Of course, we’d also like to see a scatterplot!</a:t>
            </a:r>
          </a:p>
          <a:p>
            <a:pPr marL="342900" indent="-342900" eaLnBrk="1" hangingPunct="1"/>
            <a:endParaRPr lang="en-US" smtClean="0"/>
          </a:p>
          <a:p>
            <a:pPr marL="342900" indent="-342900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Correlation Conditions</a:t>
            </a:r>
          </a:p>
        </p:txBody>
      </p:sp>
      <p:sp>
        <p:nvSpPr>
          <p:cNvPr id="537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>
                <a:solidFill>
                  <a:schemeClr val="hlink"/>
                </a:solidFill>
              </a:rPr>
              <a:t>Correlation</a:t>
            </a:r>
            <a:r>
              <a:rPr lang="en-US" smtClean="0"/>
              <a:t> measures the strength of the </a:t>
            </a:r>
            <a:r>
              <a:rPr lang="en-US" i="1" smtClean="0"/>
              <a:t>linear</a:t>
            </a:r>
            <a:r>
              <a:rPr lang="en-US" smtClean="0"/>
              <a:t> association between two </a:t>
            </a:r>
            <a:r>
              <a:rPr lang="en-US" i="1" smtClean="0"/>
              <a:t>quantitative </a:t>
            </a:r>
            <a:r>
              <a:rPr lang="en-US" smtClean="0"/>
              <a:t>variables. </a:t>
            </a:r>
          </a:p>
          <a:p>
            <a:pPr marL="342900" indent="-342900" eaLnBrk="1" hangingPunct="1"/>
            <a:r>
              <a:rPr lang="en-US" smtClean="0"/>
              <a:t>Before you use correlation, you must check several conditions:</a:t>
            </a:r>
          </a:p>
          <a:p>
            <a:pPr marL="742950" lvl="1" indent="-285750" eaLnBrk="1" hangingPunct="1"/>
            <a:r>
              <a:rPr lang="en-US" smtClean="0"/>
              <a:t>Quantitative Variables Condition</a:t>
            </a:r>
          </a:p>
          <a:p>
            <a:pPr marL="742950" lvl="1" indent="-285750" eaLnBrk="1" hangingPunct="1"/>
            <a:r>
              <a:rPr lang="en-US" smtClean="0"/>
              <a:t>Straight Enough Condition</a:t>
            </a:r>
          </a:p>
          <a:p>
            <a:pPr marL="742950" lvl="1" indent="-285750" eaLnBrk="1" hangingPunct="1"/>
            <a:r>
              <a:rPr lang="en-US" smtClean="0"/>
              <a:t>Outlier Condition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Correlation Conditions (cont.)</a:t>
            </a:r>
          </a:p>
        </p:txBody>
      </p:sp>
      <p:sp>
        <p:nvSpPr>
          <p:cNvPr id="538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>
                <a:solidFill>
                  <a:schemeClr val="hlink"/>
                </a:solidFill>
              </a:rPr>
              <a:t>Quantitative Variables Condition:</a:t>
            </a:r>
          </a:p>
          <a:p>
            <a:pPr marL="742950" lvl="1" indent="-285750" eaLnBrk="1" hangingPunct="1"/>
            <a:r>
              <a:rPr lang="en-US" smtClean="0"/>
              <a:t>Correlation applies only to quantitative variables. </a:t>
            </a:r>
          </a:p>
          <a:p>
            <a:pPr marL="742950" lvl="1" indent="-285750" eaLnBrk="1" hangingPunct="1"/>
            <a:r>
              <a:rPr lang="en-US" smtClean="0"/>
              <a:t>Don’t apply correlation to categorical data masquerading as quantitative. </a:t>
            </a:r>
          </a:p>
          <a:p>
            <a:pPr marL="742950" lvl="1" indent="-285750" eaLnBrk="1" hangingPunct="1"/>
            <a:r>
              <a:rPr lang="en-US" smtClean="0"/>
              <a:t>Check that you know the variables’ units and what they measure.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Correlation Conditions (cont.)</a:t>
            </a:r>
          </a:p>
        </p:txBody>
      </p:sp>
      <p:sp>
        <p:nvSpPr>
          <p:cNvPr id="539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>
                <a:solidFill>
                  <a:schemeClr val="hlink"/>
                </a:solidFill>
              </a:rPr>
              <a:t>Straight Enough Condition:</a:t>
            </a:r>
            <a:endParaRPr lang="en-US" smtClean="0"/>
          </a:p>
          <a:p>
            <a:pPr marL="742950" lvl="1" indent="-285750" eaLnBrk="1" hangingPunct="1"/>
            <a:r>
              <a:rPr lang="en-US" smtClean="0"/>
              <a:t>Correlation measures the strength only of the </a:t>
            </a:r>
            <a:r>
              <a:rPr lang="en-US" i="1" smtClean="0"/>
              <a:t>linear</a:t>
            </a:r>
            <a:r>
              <a:rPr lang="en-US" smtClean="0"/>
              <a:t> association, and will be misleading if the relationship is not linear.</a:t>
            </a:r>
          </a:p>
          <a:p>
            <a:pPr marL="742950" lvl="1" indent="-285750" eaLnBrk="1" hangingPunct="1"/>
            <a:r>
              <a:rPr lang="en-US" smtClean="0"/>
              <a:t>Thus we </a:t>
            </a:r>
            <a:r>
              <a:rPr lang="en-US" i="1" smtClean="0"/>
              <a:t>only</a:t>
            </a:r>
            <a:r>
              <a:rPr lang="en-US" smtClean="0"/>
              <a:t> calculate and use the correlation coefficient for linear data.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Correlation Conditions (cont.)</a:t>
            </a:r>
          </a:p>
        </p:txBody>
      </p:sp>
      <p:sp>
        <p:nvSpPr>
          <p:cNvPr id="540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80000"/>
              </a:lnSpc>
            </a:pPr>
            <a:r>
              <a:rPr lang="en-US" smtClean="0">
                <a:solidFill>
                  <a:schemeClr val="hlink"/>
                </a:solidFill>
              </a:rPr>
              <a:t>Outlier Condition: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US" smtClean="0"/>
              <a:t>Outliers can distort the correlation dramatically. 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US" smtClean="0"/>
              <a:t>An outlier can make an otherwise small correlation look big or hide a large correlation. 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US" smtClean="0"/>
              <a:t>It can even give an otherwise positive association a negative correlation coefficient (and vice versa). 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US" smtClean="0"/>
              <a:t>When you see an outlier, it’s often a good idea to report the correlations with and without the point.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Correlation Properties</a:t>
            </a:r>
          </a:p>
        </p:txBody>
      </p:sp>
      <p:sp>
        <p:nvSpPr>
          <p:cNvPr id="541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The sign of a correlation coefficient gives the direction of the association.</a:t>
            </a:r>
          </a:p>
          <a:p>
            <a:pPr marL="342900" indent="-342900" eaLnBrk="1" hangingPunct="1"/>
            <a:r>
              <a:rPr lang="en-US" smtClean="0"/>
              <a:t>Correlation is always between –1 and +1. </a:t>
            </a:r>
          </a:p>
          <a:p>
            <a:pPr marL="742950" lvl="1" indent="-285750" eaLnBrk="1" hangingPunct="1"/>
            <a:r>
              <a:rPr lang="en-US" smtClean="0"/>
              <a:t>Correlation </a:t>
            </a:r>
            <a:r>
              <a:rPr lang="en-US" i="1" smtClean="0"/>
              <a:t>can</a:t>
            </a:r>
            <a:r>
              <a:rPr lang="en-US" smtClean="0"/>
              <a:t> be exactly equal to –1 or +1, but these values are unusual in real data because they mean that all the data points fall </a:t>
            </a:r>
            <a:r>
              <a:rPr lang="en-US" i="1" smtClean="0"/>
              <a:t>exactly</a:t>
            </a:r>
            <a:r>
              <a:rPr lang="en-US" smtClean="0"/>
              <a:t> on a single straight line.</a:t>
            </a:r>
          </a:p>
          <a:p>
            <a:pPr marL="742950" lvl="1" indent="-285750" eaLnBrk="1" hangingPunct="1"/>
            <a:r>
              <a:rPr lang="en-US" smtClean="0"/>
              <a:t>A correlation near zero corresponds to a weak linear association.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Correlation Properties (cont.)</a:t>
            </a:r>
          </a:p>
        </p:txBody>
      </p:sp>
      <p:sp>
        <p:nvSpPr>
          <p:cNvPr id="542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Correlation treats </a:t>
            </a:r>
            <a:r>
              <a:rPr lang="en-US" i="1" smtClean="0"/>
              <a:t>x</a:t>
            </a:r>
            <a:r>
              <a:rPr lang="en-US" smtClean="0"/>
              <a:t> and </a:t>
            </a:r>
            <a:r>
              <a:rPr lang="en-US" i="1" smtClean="0"/>
              <a:t>y</a:t>
            </a:r>
            <a:r>
              <a:rPr lang="en-US" smtClean="0"/>
              <a:t> symmetrically: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The correlation of </a:t>
            </a:r>
            <a:r>
              <a:rPr lang="en-US" i="1" smtClean="0"/>
              <a:t>x</a:t>
            </a:r>
            <a:r>
              <a:rPr lang="en-US" smtClean="0"/>
              <a:t> with </a:t>
            </a:r>
            <a:r>
              <a:rPr lang="en-US" i="1" smtClean="0"/>
              <a:t>y</a:t>
            </a:r>
            <a:r>
              <a:rPr lang="en-US" smtClean="0"/>
              <a:t> is the same as the correlation of </a:t>
            </a:r>
            <a:r>
              <a:rPr lang="en-US" i="1" smtClean="0"/>
              <a:t>y</a:t>
            </a:r>
            <a:r>
              <a:rPr lang="en-US" smtClean="0"/>
              <a:t> with </a:t>
            </a:r>
            <a:r>
              <a:rPr lang="en-US" i="1" smtClean="0"/>
              <a:t>x</a:t>
            </a:r>
            <a:r>
              <a:rPr lang="en-US" smtClean="0"/>
              <a:t>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Correlation has no units.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Correlation is not affected by changes in the center or scale of either variable.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Correlation depends only on the </a:t>
            </a:r>
            <a:r>
              <a:rPr lang="en-US" i="1" smtClean="0"/>
              <a:t>z</a:t>
            </a:r>
            <a:r>
              <a:rPr lang="en-US" smtClean="0"/>
              <a:t>-scores, and they are unaffected by changes in center or scale.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Correlation Properties (cont.)</a:t>
            </a:r>
          </a:p>
        </p:txBody>
      </p:sp>
      <p:sp>
        <p:nvSpPr>
          <p:cNvPr id="543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Correlation measures the strength of the </a:t>
            </a:r>
            <a:r>
              <a:rPr lang="en-US" i="1" smtClean="0"/>
              <a:t>linear</a:t>
            </a:r>
            <a:r>
              <a:rPr lang="en-US" smtClean="0"/>
              <a:t> association between the two variables.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Variables can have a strong association but still have a small correlation if the association isn’t linear.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Correlation is sensitive to outliers. A single outlying value can make a small correlation large or make a large one small.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Question!</a:t>
            </a:r>
          </a:p>
        </p:txBody>
      </p:sp>
      <p:sp>
        <p:nvSpPr>
          <p:cNvPr id="544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Which statistics have we studied so far this year that are resistant? </a:t>
            </a:r>
          </a:p>
          <a:p>
            <a:pPr eaLnBrk="1" hangingPunct="1"/>
            <a:r>
              <a:rPr lang="en-US" smtClean="0"/>
              <a:t>Which statistics are not resistant?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Looking at Scatterplots (cont.)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When looking at scatterplots, we will look for </a:t>
            </a:r>
            <a:r>
              <a:rPr lang="en-US" smtClean="0">
                <a:solidFill>
                  <a:schemeClr val="hlink"/>
                </a:solidFill>
              </a:rPr>
              <a:t>direction</a:t>
            </a:r>
            <a:r>
              <a:rPr lang="en-US" smtClean="0"/>
              <a:t>,</a:t>
            </a:r>
            <a:r>
              <a:rPr lang="en-US" smtClean="0">
                <a:solidFill>
                  <a:srgbClr val="FF0066"/>
                </a:solidFill>
              </a:rPr>
              <a:t> </a:t>
            </a:r>
            <a:r>
              <a:rPr lang="en-US" smtClean="0">
                <a:solidFill>
                  <a:schemeClr val="hlink"/>
                </a:solidFill>
              </a:rPr>
              <a:t>form</a:t>
            </a:r>
            <a:r>
              <a:rPr lang="en-US" smtClean="0"/>
              <a:t>, </a:t>
            </a:r>
            <a:r>
              <a:rPr lang="en-US" smtClean="0">
                <a:solidFill>
                  <a:schemeClr val="hlink"/>
                </a:solidFill>
              </a:rPr>
              <a:t>strength</a:t>
            </a:r>
            <a:r>
              <a:rPr lang="en-US" smtClean="0"/>
              <a:t>, and </a:t>
            </a:r>
            <a:r>
              <a:rPr lang="en-US" smtClean="0">
                <a:solidFill>
                  <a:schemeClr val="hlink"/>
                </a:solidFill>
              </a:rPr>
              <a:t>unusual features</a:t>
            </a:r>
            <a:r>
              <a:rPr lang="en-US" smtClean="0"/>
              <a:t>.</a:t>
            </a:r>
          </a:p>
          <a:p>
            <a:pPr marL="342900" indent="-342900" eaLnBrk="1" hangingPunct="1"/>
            <a:r>
              <a:rPr lang="en-US" smtClean="0"/>
              <a:t>Direction:</a:t>
            </a:r>
          </a:p>
          <a:p>
            <a:pPr marL="742950" lvl="1" indent="-285750" eaLnBrk="1" hangingPunct="1"/>
            <a:r>
              <a:rPr lang="en-US" smtClean="0"/>
              <a:t>A pattern that runs from the upper left to the lower right is said to have a </a:t>
            </a:r>
            <a:r>
              <a:rPr lang="en-US" smtClean="0">
                <a:solidFill>
                  <a:schemeClr val="hlink"/>
                </a:solidFill>
              </a:rPr>
              <a:t>negative</a:t>
            </a:r>
            <a:r>
              <a:rPr lang="en-US" smtClean="0"/>
              <a:t> direction. </a:t>
            </a:r>
          </a:p>
          <a:p>
            <a:pPr marL="742950" lvl="1" indent="-285750" eaLnBrk="1" hangingPunct="1"/>
            <a:r>
              <a:rPr lang="en-US" smtClean="0"/>
              <a:t>A trend running the other way has a </a:t>
            </a:r>
            <a:r>
              <a:rPr lang="en-US" smtClean="0">
                <a:solidFill>
                  <a:schemeClr val="hlink"/>
                </a:solidFill>
              </a:rPr>
              <a:t>positive</a:t>
            </a:r>
            <a:r>
              <a:rPr lang="en-US" smtClean="0"/>
              <a:t> direction.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Correlation ≠ Causation</a:t>
            </a:r>
          </a:p>
        </p:txBody>
      </p:sp>
      <p:sp>
        <p:nvSpPr>
          <p:cNvPr id="546818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Whenever we have a strong correlation, it is tempting to explain it by imagining that the predictor variable has </a:t>
            </a:r>
            <a:r>
              <a:rPr lang="en-US" smtClean="0">
                <a:solidFill>
                  <a:schemeClr val="hlink"/>
                </a:solidFill>
              </a:rPr>
              <a:t>caused</a:t>
            </a:r>
            <a:r>
              <a:rPr lang="en-US" smtClean="0"/>
              <a:t> the response to help.</a:t>
            </a:r>
          </a:p>
          <a:p>
            <a:pPr eaLnBrk="1" hangingPunct="1"/>
            <a:r>
              <a:rPr lang="en-US" smtClean="0"/>
              <a:t>Scatterplots and correlation coefficients </a:t>
            </a:r>
            <a:r>
              <a:rPr lang="en-US" smtClean="0">
                <a:solidFill>
                  <a:schemeClr val="hlink"/>
                </a:solidFill>
              </a:rPr>
              <a:t>never</a:t>
            </a:r>
            <a:r>
              <a:rPr lang="en-US" smtClean="0"/>
              <a:t> prove causation.</a:t>
            </a:r>
          </a:p>
          <a:p>
            <a:pPr eaLnBrk="1" hangingPunct="1"/>
            <a:r>
              <a:rPr lang="en-US" smtClean="0"/>
              <a:t>A hidden variable that stands behind a relationship and determines it by simultaneously affecting the other two variables is called a </a:t>
            </a:r>
            <a:r>
              <a:rPr lang="en-US" smtClean="0">
                <a:solidFill>
                  <a:schemeClr val="hlink"/>
                </a:solidFill>
              </a:rPr>
              <a:t>lurking variable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Straightening Scatterplots</a:t>
            </a:r>
          </a:p>
        </p:txBody>
      </p:sp>
      <p:sp>
        <p:nvSpPr>
          <p:cNvPr id="547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Straight line relationships are the ones that we can measure with correlation. </a:t>
            </a:r>
          </a:p>
          <a:p>
            <a:pPr marL="342900" indent="-342900" eaLnBrk="1" hangingPunct="1"/>
            <a:r>
              <a:rPr lang="en-US" smtClean="0"/>
              <a:t>When a scatterplot shows a bent form that consistently increases or decreases, we can often straighten the form of the plot by re-expressing one or both variables.</a:t>
            </a:r>
          </a:p>
          <a:p>
            <a:pPr marL="342900" indent="-342900" eaLnBrk="1" hangingPunct="1"/>
            <a:r>
              <a:rPr lang="en-US" smtClean="0"/>
              <a:t>We will cover straightening techniques in 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US" smtClean="0"/>
              <a:t>	Chapter 9.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Go Wrong?</a:t>
            </a:r>
          </a:p>
        </p:txBody>
      </p:sp>
      <p:sp>
        <p:nvSpPr>
          <p:cNvPr id="548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Don’t say “correlation” when you mean “association.”</a:t>
            </a:r>
          </a:p>
          <a:p>
            <a:pPr marL="742950" lvl="1" indent="-285750" eaLnBrk="1" hangingPunct="1"/>
            <a:r>
              <a:rPr lang="en-US" smtClean="0"/>
              <a:t>More often than not, people say correlation when they mean association.</a:t>
            </a:r>
          </a:p>
          <a:p>
            <a:pPr marL="742950" lvl="1" indent="-285750" eaLnBrk="1" hangingPunct="1"/>
            <a:r>
              <a:rPr lang="en-US" smtClean="0"/>
              <a:t>The word “correlation” should be reserved for measuring the strength and direction of the linear relationship between two quantitative variables.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Go Wrong?</a:t>
            </a:r>
          </a:p>
        </p:txBody>
      </p:sp>
      <p:sp>
        <p:nvSpPr>
          <p:cNvPr id="549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Don’t correlate categorical variables.</a:t>
            </a:r>
          </a:p>
          <a:p>
            <a:pPr marL="742950" lvl="1" indent="-285750" eaLnBrk="1" hangingPunct="1"/>
            <a:r>
              <a:rPr lang="en-US" smtClean="0"/>
              <a:t>Be sure to check the Quantitative Variables Condition.</a:t>
            </a:r>
          </a:p>
          <a:p>
            <a:pPr marL="342900" indent="-342900" eaLnBrk="1" hangingPunct="1"/>
            <a:r>
              <a:rPr lang="en-US" smtClean="0"/>
              <a:t>Don’t confuse “correlation” with “causation.”</a:t>
            </a:r>
          </a:p>
          <a:p>
            <a:pPr marL="742950" lvl="1" indent="-285750" eaLnBrk="1" hangingPunct="1"/>
            <a:r>
              <a:rPr lang="en-US" smtClean="0"/>
              <a:t>Scatterplots and correlations </a:t>
            </a:r>
            <a:r>
              <a:rPr lang="en-US" smtClean="0">
                <a:solidFill>
                  <a:srgbClr val="CC3300"/>
                </a:solidFill>
              </a:rPr>
              <a:t>never</a:t>
            </a:r>
            <a:r>
              <a:rPr lang="en-US" smtClean="0"/>
              <a:t> demonstrate causation.</a:t>
            </a:r>
          </a:p>
          <a:p>
            <a:pPr marL="742950" lvl="1" indent="-285750" eaLnBrk="1" hangingPunct="1"/>
            <a:r>
              <a:rPr lang="en-US" smtClean="0"/>
              <a:t>These statistical tools can only demonstrate an association between variables.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3213"/>
            <a:ext cx="8305800" cy="763587"/>
          </a:xfrm>
        </p:spPr>
        <p:txBody>
          <a:bodyPr/>
          <a:lstStyle/>
          <a:p>
            <a:pPr eaLnBrk="1" hangingPunct="1"/>
            <a:r>
              <a:rPr lang="en-US" smtClean="0"/>
              <a:t>What Can Go Wrong? (cont.)</a:t>
            </a:r>
          </a:p>
        </p:txBody>
      </p:sp>
      <p:sp>
        <p:nvSpPr>
          <p:cNvPr id="550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371600"/>
            <a:ext cx="8294687" cy="4572000"/>
          </a:xfrm>
        </p:spPr>
        <p:txBody>
          <a:bodyPr/>
          <a:lstStyle/>
          <a:p>
            <a:pPr marL="342900" indent="-342900" eaLnBrk="1" hangingPunct="1"/>
            <a:r>
              <a:rPr lang="en-US" smtClean="0"/>
              <a:t>Be sure the association is linear.</a:t>
            </a:r>
          </a:p>
          <a:p>
            <a:pPr marL="742950" lvl="1" indent="-285750" eaLnBrk="1" hangingPunct="1"/>
            <a:r>
              <a:rPr lang="en-US" smtClean="0"/>
              <a:t>There may be a strong association between two variables that have a nonlinear association.</a:t>
            </a:r>
          </a:p>
        </p:txBody>
      </p:sp>
      <p:pic>
        <p:nvPicPr>
          <p:cNvPr id="550915" name="Picture 4" descr="07-08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4113" y="3505200"/>
            <a:ext cx="4297362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Go Wrong? (cont.)</a:t>
            </a:r>
          </a:p>
        </p:txBody>
      </p:sp>
      <p:sp>
        <p:nvSpPr>
          <p:cNvPr id="551938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algn="ctr" eaLnBrk="1" hangingPunct="1"/>
            <a:r>
              <a:rPr lang="en-US" smtClean="0"/>
              <a:t>Don’t assume the relationship is linear just because the correlation coefficient is high.</a:t>
            </a:r>
          </a:p>
          <a:p>
            <a:pPr marL="342900" indent="-342900" eaLnBrk="1" hangingPunct="1"/>
            <a:endParaRPr lang="en-US" sz="2400" smtClean="0"/>
          </a:p>
        </p:txBody>
      </p:sp>
      <p:pic>
        <p:nvPicPr>
          <p:cNvPr id="551939" name="Picture 1029" descr="07_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048000"/>
            <a:ext cx="3529013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1940" name="Text Box 1030" descr="Pink tissue paper"/>
          <p:cNvSpPr txBox="1">
            <a:spLocks noChangeArrowheads="1"/>
          </p:cNvSpPr>
          <p:nvPr/>
        </p:nvSpPr>
        <p:spPr bwMode="auto">
          <a:xfrm>
            <a:off x="533400" y="3048000"/>
            <a:ext cx="45720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800"/>
              <a:t> Here the correlation is 0.979, but the relationship is actually bent.</a:t>
            </a:r>
          </a:p>
          <a:p>
            <a:pPr marL="177800" indent="-177800">
              <a:spcBef>
                <a:spcPct val="50000"/>
              </a:spcBef>
            </a:pPr>
            <a:endParaRPr lang="en-US" sz="2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Go Wrong? (cont.)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buFont typeface="Wingdings" charset="0"/>
              <a:buChar char="n"/>
              <a:defRPr/>
            </a:pPr>
            <a:r>
              <a:rPr lang="en-US" dirty="0"/>
              <a:t>Beware of outliers.</a:t>
            </a:r>
          </a:p>
          <a:p>
            <a:pPr marL="742950" lvl="1" indent="-285750" eaLnBrk="1" hangingPunct="1">
              <a:buFont typeface="Wingdings" charset="0"/>
              <a:buChar char="n"/>
              <a:defRPr/>
            </a:pPr>
            <a:endParaRPr lang="en-US" dirty="0"/>
          </a:p>
          <a:p>
            <a:pPr marL="742950" lvl="1" indent="-285750" eaLnBrk="1" hangingPunct="1">
              <a:buFont typeface="Wingdings" charset="0"/>
              <a:buChar char="n"/>
              <a:defRPr/>
            </a:pPr>
            <a:r>
              <a:rPr lang="en-US" dirty="0"/>
              <a:t>Even a single outlier </a:t>
            </a:r>
          </a:p>
          <a:p>
            <a:pPr marL="742950" lvl="1" indent="-285750" eaLnBrk="1" hangingPunct="1">
              <a:buFont typeface="Wingdings" charset="0"/>
              <a:buNone/>
              <a:defRPr/>
            </a:pPr>
            <a:r>
              <a:rPr lang="en-US" dirty="0"/>
              <a:t>   can dominate the                                                          correlation value.</a:t>
            </a:r>
          </a:p>
          <a:p>
            <a:pPr marL="742950" lvl="1" indent="-285750" eaLnBrk="1" hangingPunct="1">
              <a:buFont typeface="Wingdings" charset="0"/>
              <a:buChar char="n"/>
              <a:defRPr/>
            </a:pPr>
            <a:r>
              <a:rPr lang="en-US" dirty="0"/>
              <a:t>Make sure to check                                                               the Outlier Condition</a:t>
            </a:r>
            <a:r>
              <a:rPr lang="en-US" dirty="0" smtClean="0"/>
              <a:t>.</a:t>
            </a:r>
          </a:p>
          <a:p>
            <a:pPr marL="742950" lvl="1" indent="-285750" eaLnBrk="1" hangingPunct="1">
              <a:buFont typeface="Wingdings" charset="0"/>
              <a:buChar char="n"/>
              <a:defRPr/>
            </a:pPr>
            <a:r>
              <a:rPr lang="en-US" dirty="0" smtClean="0"/>
              <a:t>We will discuss outliers</a:t>
            </a:r>
          </a:p>
          <a:p>
            <a:pPr marL="457200" lvl="1" indent="0" eaLnBrk="1" hangingPunct="1">
              <a:buFont typeface="Wingdings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in Chapter 8.</a:t>
            </a:r>
            <a:endParaRPr lang="en-US" dirty="0"/>
          </a:p>
        </p:txBody>
      </p:sp>
      <p:pic>
        <p:nvPicPr>
          <p:cNvPr id="552963" name="Picture 4" descr="07-09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981200"/>
            <a:ext cx="3962400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have we learned?</a:t>
            </a:r>
          </a:p>
        </p:txBody>
      </p:sp>
      <p:sp>
        <p:nvSpPr>
          <p:cNvPr id="553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/>
              <a:t>We examine scatterplots for </a:t>
            </a:r>
            <a:r>
              <a:rPr lang="en-US" sz="2400" i="1" smtClean="0"/>
              <a:t>direction</a:t>
            </a:r>
            <a:r>
              <a:rPr lang="en-US" sz="2400" smtClean="0"/>
              <a:t>, </a:t>
            </a:r>
            <a:r>
              <a:rPr lang="en-US" sz="2400" i="1" smtClean="0"/>
              <a:t>form</a:t>
            </a:r>
            <a:r>
              <a:rPr lang="en-US" sz="2400" smtClean="0"/>
              <a:t>, </a:t>
            </a:r>
            <a:r>
              <a:rPr lang="en-US" sz="2400" i="1" smtClean="0"/>
              <a:t>strength</a:t>
            </a:r>
            <a:r>
              <a:rPr lang="en-US" sz="2400" smtClean="0"/>
              <a:t>, and </a:t>
            </a:r>
            <a:r>
              <a:rPr lang="en-US" sz="2400" i="1" smtClean="0"/>
              <a:t>unusual features</a:t>
            </a:r>
            <a:r>
              <a:rPr lang="en-US" sz="2400" smtClean="0"/>
              <a:t>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/>
              <a:t>Although not every relationship is linear, when the scatterplot is straight enough, the </a:t>
            </a:r>
            <a:r>
              <a:rPr lang="en-US" sz="2400" i="1" smtClean="0"/>
              <a:t>correlation coefficient</a:t>
            </a:r>
            <a:r>
              <a:rPr lang="en-US" sz="2400" smtClean="0"/>
              <a:t> is a useful numerical summary.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400" smtClean="0"/>
              <a:t>The sign of the correlation tells us the direction of the association.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400" smtClean="0"/>
              <a:t>The magnitude of the correlation tells us the </a:t>
            </a:r>
            <a:r>
              <a:rPr lang="en-US" sz="2400" i="1" smtClean="0"/>
              <a:t>strength</a:t>
            </a:r>
            <a:r>
              <a:rPr lang="en-US" sz="2400" smtClean="0"/>
              <a:t> of a linear association.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400" smtClean="0"/>
              <a:t>Correlation has no units, so shifting or scaling the data, standardizing, or swapping the variables has no effect on the numerical value.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have we learned? (cont.)</a:t>
            </a:r>
          </a:p>
        </p:txBody>
      </p:sp>
      <p:sp>
        <p:nvSpPr>
          <p:cNvPr id="555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Doing Statistics right means that we have to </a:t>
            </a:r>
            <a:r>
              <a:rPr lang="en-US" i="1" smtClean="0"/>
              <a:t>Think </a:t>
            </a:r>
            <a:r>
              <a:rPr lang="en-US" smtClean="0"/>
              <a:t>about whether our choice of methods is appropriate.</a:t>
            </a:r>
          </a:p>
          <a:p>
            <a:pPr marL="742950" lvl="1" indent="-285750" eaLnBrk="1" hangingPunct="1"/>
            <a:r>
              <a:rPr lang="en-US" smtClean="0"/>
              <a:t>Before finding or talking about a correlation, check the Straight Enough Condition.</a:t>
            </a:r>
          </a:p>
          <a:p>
            <a:pPr marL="742950" lvl="1" indent="-285750" eaLnBrk="1" hangingPunct="1"/>
            <a:r>
              <a:rPr lang="en-US" smtClean="0"/>
              <a:t>Watch out for outliers!</a:t>
            </a:r>
          </a:p>
          <a:p>
            <a:pPr marL="342900" indent="-342900" eaLnBrk="1" hangingPunct="1"/>
            <a:r>
              <a:rPr lang="en-US" smtClean="0"/>
              <a:t>Don’t assume that a high correlation or strong association is evidence of a cause-and-effect relationship—beware of lurking variables!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Teaching Tip</a:t>
            </a:r>
          </a:p>
        </p:txBody>
      </p:sp>
      <p:sp>
        <p:nvSpPr>
          <p:cNvPr id="556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of the best ways to finish this lesson is to play “Guess my correlation!” on one of the websites that provide such an applet. You can find a list of applets on the SMW4e web page.</a:t>
            </a:r>
          </a:p>
          <a:p>
            <a:pPr eaLnBrk="1" hangingPunct="1"/>
            <a:r>
              <a:rPr lang="en-US" smtClean="0"/>
              <a:t>A few rounds of this game is fun and will quickly reinforce what r tells us.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3213"/>
            <a:ext cx="8305800" cy="763587"/>
          </a:xfrm>
        </p:spPr>
        <p:txBody>
          <a:bodyPr/>
          <a:lstStyle/>
          <a:p>
            <a:pPr eaLnBrk="1" hangingPunct="1"/>
            <a:r>
              <a:rPr lang="en-US" smtClean="0"/>
              <a:t>Looking at Scatterplots (cont.)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r>
              <a:rPr lang="en-US" sz="2000" smtClean="0"/>
              <a:t>	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400675" y="1752600"/>
            <a:ext cx="3429000" cy="4876800"/>
          </a:xfrm>
        </p:spPr>
        <p:txBody>
          <a:bodyPr/>
          <a:lstStyle/>
          <a:p>
            <a:pPr marL="342900" indent="-342900" eaLnBrk="1" hangingPunct="1"/>
            <a:r>
              <a:rPr lang="en-US" sz="2400" smtClean="0"/>
              <a:t>The figure shows a negative direction between the year since 1970 and the and the prediction errors made by NOAA.</a:t>
            </a:r>
          </a:p>
          <a:p>
            <a:pPr marL="342900" indent="-342900" eaLnBrk="1" hangingPunct="1"/>
            <a:r>
              <a:rPr lang="en-US" sz="2400" smtClean="0"/>
              <a:t>As the years have passed, the predictions have improved (errors have decreased).</a:t>
            </a:r>
          </a:p>
        </p:txBody>
      </p:sp>
      <p:sp>
        <p:nvSpPr>
          <p:cNvPr id="19460" name="Text Box 7" descr="Pink tissue paper"/>
          <p:cNvSpPr txBox="1">
            <a:spLocks noChangeArrowheads="1"/>
          </p:cNvSpPr>
          <p:nvPr/>
        </p:nvSpPr>
        <p:spPr bwMode="auto">
          <a:xfrm>
            <a:off x="544513" y="1185863"/>
            <a:ext cx="6824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Can the NOAA predict where a hurricane will go?</a:t>
            </a:r>
          </a:p>
        </p:txBody>
      </p:sp>
      <p:pic>
        <p:nvPicPr>
          <p:cNvPr id="19461" name="Picture 1" descr="Screen Shot 2013-12-28 at 1.46.50 P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0"/>
            <a:ext cx="54006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 Tips</a:t>
            </a:r>
          </a:p>
        </p:txBody>
      </p:sp>
      <p:sp>
        <p:nvSpPr>
          <p:cNvPr id="557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Just like the rest of the graphs in this course, scales and labels are required for full credit.</a:t>
            </a:r>
          </a:p>
          <a:p>
            <a:pPr eaLnBrk="1" hangingPunct="1"/>
            <a:r>
              <a:rPr lang="en-US" smtClean="0"/>
              <a:t>You don’t have to start either axes at zero, but once you start scaling an axes, it should keep the same scale for its entire length.</a:t>
            </a:r>
          </a:p>
          <a:p>
            <a:pPr eaLnBrk="1" hangingPunct="1"/>
            <a:r>
              <a:rPr lang="en-US" smtClean="0"/>
              <a:t>Describing a scatterplot should be done in context and include the form, strength and association.</a:t>
            </a:r>
          </a:p>
          <a:p>
            <a:pPr lvl="1" eaLnBrk="1" hangingPunct="1"/>
            <a:r>
              <a:rPr lang="en-US" smtClean="0"/>
              <a:t>“There is a strong, positive, and linear relationship between age and height.”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 Tips, cont.</a:t>
            </a:r>
          </a:p>
        </p:txBody>
      </p:sp>
      <p:sp>
        <p:nvSpPr>
          <p:cNvPr id="558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usually refer to </a:t>
            </a:r>
            <a:r>
              <a:rPr lang="en-US" i="1" smtClean="0"/>
              <a:t>r </a:t>
            </a:r>
            <a:r>
              <a:rPr lang="en-US" smtClean="0"/>
              <a:t> as simply correlation. But the AP test usually refers to </a:t>
            </a:r>
            <a:r>
              <a:rPr lang="en-US" i="1" smtClean="0"/>
              <a:t>r</a:t>
            </a:r>
            <a:r>
              <a:rPr lang="en-US" smtClean="0"/>
              <a:t> as the correlation coefficient. Don’t get confused by the additional word coefficient. It’s just </a:t>
            </a:r>
            <a:r>
              <a:rPr lang="en-US" i="1" smtClean="0"/>
              <a:t>r.</a:t>
            </a:r>
            <a:endParaRPr lang="en-US" smtClean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Looking at Scatterplots (cont.)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r>
              <a:rPr lang="en-US" sz="2000" smtClean="0"/>
              <a:t>	</a:t>
            </a:r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562600" y="1752600"/>
            <a:ext cx="3276600" cy="4572000"/>
          </a:xfrm>
        </p:spPr>
        <p:txBody>
          <a:bodyPr/>
          <a:lstStyle/>
          <a:p>
            <a:pPr marL="342900" indent="-342900" eaLnBrk="1" hangingPunct="1"/>
            <a:r>
              <a:rPr lang="en-US" sz="2400" smtClean="0"/>
              <a:t>The example in the text shows a negative association between central pressure and maximum wind speed</a:t>
            </a:r>
          </a:p>
          <a:p>
            <a:pPr marL="342900" indent="-342900" eaLnBrk="1" hangingPunct="1"/>
            <a:r>
              <a:rPr lang="en-US" sz="2400" smtClean="0"/>
              <a:t>As the central pressure increases, the maximum wind speed decreases.</a:t>
            </a:r>
          </a:p>
        </p:txBody>
      </p:sp>
      <p:pic>
        <p:nvPicPr>
          <p:cNvPr id="20484" name="Picture 6" descr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35163"/>
            <a:ext cx="5029200" cy="355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Looking at Scatterplots (cont.)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4513" y="1600200"/>
            <a:ext cx="3265487" cy="4572000"/>
          </a:xfrm>
        </p:spPr>
        <p:txBody>
          <a:bodyPr/>
          <a:lstStyle/>
          <a:p>
            <a:pPr marL="342900" indent="-342900" eaLnBrk="1" hangingPunct="1"/>
            <a:r>
              <a:rPr lang="en-US" sz="2400" smtClean="0"/>
              <a:t>Form:</a:t>
            </a:r>
          </a:p>
          <a:p>
            <a:pPr marL="742950" lvl="1" indent="-285750" eaLnBrk="1" hangingPunct="1"/>
            <a:r>
              <a:rPr lang="en-US" smtClean="0"/>
              <a:t>If there is a straight line (</a:t>
            </a:r>
            <a:r>
              <a:rPr lang="en-US" smtClean="0">
                <a:solidFill>
                  <a:schemeClr val="hlink"/>
                </a:solidFill>
              </a:rPr>
              <a:t>linear</a:t>
            </a:r>
            <a:r>
              <a:rPr lang="en-US" smtClean="0"/>
              <a:t>) relationship, it will appear as a cloud or swarm of points stretched out in a generally consistent, straight form.</a:t>
            </a:r>
          </a:p>
        </p:txBody>
      </p:sp>
      <p:pic>
        <p:nvPicPr>
          <p:cNvPr id="21507" name="Picture 5" descr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165350"/>
            <a:ext cx="48006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Looking at Scatterplots (cont.)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Form:</a:t>
            </a:r>
          </a:p>
          <a:p>
            <a:pPr marL="742950" lvl="1" indent="-285750" eaLnBrk="1" hangingPunct="1"/>
            <a:r>
              <a:rPr lang="en-US" smtClean="0"/>
              <a:t>If the relationship isn’t straight, but curves gently, while still increasing or decreasing steadily, </a:t>
            </a:r>
          </a:p>
          <a:p>
            <a:pPr marL="742950" lvl="1" indent="-285750" eaLnBrk="1" hangingPunct="1"/>
            <a:endParaRPr lang="en-US" smtClean="0"/>
          </a:p>
          <a:p>
            <a:pPr marL="742950" lvl="1" indent="-285750" eaLnBrk="1" hangingPunct="1"/>
            <a:endParaRPr lang="en-US" smtClean="0"/>
          </a:p>
          <a:p>
            <a:pPr marL="742950" lvl="1" indent="-285750" eaLnBrk="1" hangingPunct="1"/>
            <a:endParaRPr lang="en-US" smtClean="0"/>
          </a:p>
          <a:p>
            <a:pPr marL="742950" lvl="1" indent="-285750" eaLnBrk="1" hangingPunct="1">
              <a:buFont typeface="Wingdings" pitchFamily="2" charset="2"/>
              <a:buNone/>
            </a:pPr>
            <a:r>
              <a:rPr lang="en-US" smtClean="0"/>
              <a:t>	we can often find ways to make it more nearly straight (chapter 9!).</a:t>
            </a:r>
          </a:p>
        </p:txBody>
      </p:sp>
      <p:pic>
        <p:nvPicPr>
          <p:cNvPr id="22531" name="Picture 4" descr="07_116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6613" y="3346450"/>
            <a:ext cx="2338387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Looking at Scatterplots (cont.)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Form:</a:t>
            </a:r>
          </a:p>
          <a:p>
            <a:pPr marL="742950" lvl="1" indent="-285750" eaLnBrk="1" hangingPunct="1"/>
            <a:r>
              <a:rPr lang="en-US" smtClean="0"/>
              <a:t>If the relationship curves sharply, </a:t>
            </a:r>
          </a:p>
          <a:p>
            <a:pPr marL="742950" lvl="1" indent="-285750" eaLnBrk="1" hangingPunct="1"/>
            <a:endParaRPr lang="en-US" smtClean="0"/>
          </a:p>
          <a:p>
            <a:pPr marL="742950" lvl="1" indent="-285750" eaLnBrk="1" hangingPunct="1"/>
            <a:endParaRPr lang="en-US" smtClean="0"/>
          </a:p>
          <a:p>
            <a:pPr marL="742950" lvl="1" indent="-285750" eaLnBrk="1" hangingPunct="1"/>
            <a:endParaRPr lang="en-US" smtClean="0"/>
          </a:p>
          <a:p>
            <a:pPr marL="742950" lvl="1" indent="-285750" eaLnBrk="1" hangingPunct="1">
              <a:buFont typeface="Wingdings" pitchFamily="2" charset="2"/>
              <a:buNone/>
            </a:pPr>
            <a:r>
              <a:rPr lang="en-US" smtClean="0"/>
              <a:t>	</a:t>
            </a:r>
          </a:p>
          <a:p>
            <a:pPr marL="742950" lvl="1" indent="-285750" eaLnBrk="1" hangingPunct="1">
              <a:buFont typeface="Wingdings" pitchFamily="2" charset="2"/>
              <a:buNone/>
            </a:pPr>
            <a:r>
              <a:rPr lang="en-US" smtClean="0"/>
              <a:t>   </a:t>
            </a:r>
          </a:p>
          <a:p>
            <a:pPr marL="742950" lvl="1" indent="-285750" eaLnBrk="1" hangingPunct="1">
              <a:buFont typeface="Wingdings" pitchFamily="2" charset="2"/>
              <a:buNone/>
            </a:pPr>
            <a:r>
              <a:rPr lang="en-US" smtClean="0"/>
              <a:t>		a linear method is not helpful.</a:t>
            </a:r>
          </a:p>
        </p:txBody>
      </p:sp>
      <p:pic>
        <p:nvPicPr>
          <p:cNvPr id="23555" name="Picture 4" descr="07_116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048000"/>
            <a:ext cx="2895600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Looking at Scatterplots (cont.)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Strength:</a:t>
            </a:r>
          </a:p>
          <a:p>
            <a:pPr marL="742950" lvl="1" indent="-285750" eaLnBrk="1" hangingPunct="1"/>
            <a:r>
              <a:rPr lang="en-US" smtClean="0"/>
              <a:t>At one extreme, the points appear to follow a single stream </a:t>
            </a:r>
          </a:p>
          <a:p>
            <a:pPr marL="742950" lvl="1" indent="-285750" eaLnBrk="1" hangingPunct="1"/>
            <a:endParaRPr lang="en-US" smtClean="0"/>
          </a:p>
          <a:p>
            <a:pPr marL="742950" lvl="1" indent="-285750" eaLnBrk="1" hangingPunct="1"/>
            <a:endParaRPr lang="en-US" smtClean="0"/>
          </a:p>
          <a:p>
            <a:pPr marL="742950" lvl="1" indent="-285750" eaLnBrk="1" hangingPunct="1">
              <a:buFont typeface="Wingdings" pitchFamily="2" charset="2"/>
              <a:buNone/>
            </a:pPr>
            <a:r>
              <a:rPr lang="en-US" smtClean="0"/>
              <a:t>   </a:t>
            </a:r>
          </a:p>
          <a:p>
            <a:pPr marL="742950" lvl="1" indent="-285750" eaLnBrk="1" hangingPunct="1">
              <a:buFont typeface="Wingdings" pitchFamily="2" charset="2"/>
              <a:buNone/>
            </a:pPr>
            <a:r>
              <a:rPr lang="en-US" smtClean="0"/>
              <a:t>  (whether straight, curved, or bending all over the place).</a:t>
            </a:r>
          </a:p>
        </p:txBody>
      </p:sp>
      <p:pic>
        <p:nvPicPr>
          <p:cNvPr id="24579" name="Picture 4" descr="ait-07-142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6700" y="3257550"/>
            <a:ext cx="990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10">
      <a:dk1>
        <a:srgbClr val="000000"/>
      </a:dk1>
      <a:lt1>
        <a:srgbClr val="FFFFFF"/>
      </a:lt1>
      <a:dk2>
        <a:srgbClr val="19385F"/>
      </a:dk2>
      <a:lt2>
        <a:srgbClr val="4D4D4D"/>
      </a:lt2>
      <a:accent1>
        <a:srgbClr val="8CC6EB"/>
      </a:accent1>
      <a:accent2>
        <a:srgbClr val="FFCF01"/>
      </a:accent2>
      <a:accent3>
        <a:srgbClr val="FFFFFF"/>
      </a:accent3>
      <a:accent4>
        <a:srgbClr val="000000"/>
      </a:accent4>
      <a:accent5>
        <a:srgbClr val="C5DFF3"/>
      </a:accent5>
      <a:accent6>
        <a:srgbClr val="E7BB01"/>
      </a:accent6>
      <a:hlink>
        <a:srgbClr val="E35C01"/>
      </a:hlink>
      <a:folHlink>
        <a:srgbClr val="00CC99"/>
      </a:folHlink>
    </a:clrScheme>
    <a:fontScheme name="Blends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FF6600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E35C0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EFB5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8CC6EB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5DFF3"/>
        </a:accent5>
        <a:accent6>
          <a:srgbClr val="E7BB01"/>
        </a:accent6>
        <a:hlink>
          <a:srgbClr val="E35C01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3557</TotalTime>
  <Words>1780</Words>
  <Application>Microsoft Office PowerPoint</Application>
  <PresentationFormat>Letter Paper (8.5x11 in)</PresentationFormat>
  <Paragraphs>194</Paragraphs>
  <Slides>41</Slides>
  <Notes>3</Notes>
  <HiddenSlides>2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ＭＳ Ｐゴシック</vt:lpstr>
      <vt:lpstr>Wingdings</vt:lpstr>
      <vt:lpstr>Tahoma</vt:lpstr>
      <vt:lpstr>Blends</vt:lpstr>
      <vt:lpstr>Equation</vt:lpstr>
      <vt:lpstr> Chapter  6</vt:lpstr>
      <vt:lpstr>Looking at Scatterplots</vt:lpstr>
      <vt:lpstr>Looking at Scatterplots (cont.)</vt:lpstr>
      <vt:lpstr>Looking at Scatterplots (cont.)</vt:lpstr>
      <vt:lpstr>Looking at Scatterplots (cont.)</vt:lpstr>
      <vt:lpstr>Looking at Scatterplots (cont.)</vt:lpstr>
      <vt:lpstr>Looking at Scatterplots (cont.)</vt:lpstr>
      <vt:lpstr>Looking at Scatterplots (cont.)</vt:lpstr>
      <vt:lpstr>Looking at Scatterplots (cont.)</vt:lpstr>
      <vt:lpstr>Looking at Scatterplots (cont.)</vt:lpstr>
      <vt:lpstr>Looking at Scatterplots (cont.)</vt:lpstr>
      <vt:lpstr>Roles for Variables</vt:lpstr>
      <vt:lpstr>Roles for Variables (cont.)</vt:lpstr>
      <vt:lpstr>Correlation</vt:lpstr>
      <vt:lpstr>Correlation (cont.)</vt:lpstr>
      <vt:lpstr>Teaching note </vt:lpstr>
      <vt:lpstr>Correlation (cont.)</vt:lpstr>
      <vt:lpstr>Correlation (cont.)</vt:lpstr>
      <vt:lpstr>Correlation (cont.)</vt:lpstr>
      <vt:lpstr>Correlation (cont.)</vt:lpstr>
      <vt:lpstr>Correlation (cont.)</vt:lpstr>
      <vt:lpstr>Correlation Conditions</vt:lpstr>
      <vt:lpstr>Correlation Conditions (cont.)</vt:lpstr>
      <vt:lpstr>Correlation Conditions (cont.)</vt:lpstr>
      <vt:lpstr>Correlation Conditions (cont.)</vt:lpstr>
      <vt:lpstr>Correlation Properties</vt:lpstr>
      <vt:lpstr>Correlation Properties (cont.)</vt:lpstr>
      <vt:lpstr>Correlation Properties (cont.)</vt:lpstr>
      <vt:lpstr>Review Question!</vt:lpstr>
      <vt:lpstr>Correlation ≠ Causation</vt:lpstr>
      <vt:lpstr>Straightening Scatterplots</vt:lpstr>
      <vt:lpstr>What Can Go Wrong?</vt:lpstr>
      <vt:lpstr>What Can Go Wrong?</vt:lpstr>
      <vt:lpstr>What Can Go Wrong? (cont.)</vt:lpstr>
      <vt:lpstr>What Can Go Wrong? (cont.)</vt:lpstr>
      <vt:lpstr>What Can Go Wrong? (cont.)</vt:lpstr>
      <vt:lpstr>What have we learned?</vt:lpstr>
      <vt:lpstr>What have we learned? (cont.)</vt:lpstr>
      <vt:lpstr>Teaching Tip</vt:lpstr>
      <vt:lpstr>AP Tips</vt:lpstr>
      <vt:lpstr>AP Tips, cont.</vt:lpstr>
    </vt:vector>
  </TitlesOfParts>
  <Company>Copyright © 2010, 2007, 2004 Pearson Education,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subject>Scatterplots, Association, and Correlation</dc:subject>
  <dc:creator>David Bock</dc:creator>
  <cp:lastModifiedBy>Christine Stavrou</cp:lastModifiedBy>
  <cp:revision>58</cp:revision>
  <cp:lastPrinted>2001-11-04T00:51:13Z</cp:lastPrinted>
  <dcterms:created xsi:type="dcterms:W3CDTF">2005-02-25T19:46:41Z</dcterms:created>
  <dcterms:modified xsi:type="dcterms:W3CDTF">2014-01-28T14:49:49Z</dcterms:modified>
</cp:coreProperties>
</file>