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46"/>
  </p:notesMasterIdLst>
  <p:handoutMasterIdLst>
    <p:handoutMasterId r:id="rId47"/>
  </p:handoutMasterIdLst>
  <p:sldIdLst>
    <p:sldId id="29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2" r:id="rId10"/>
    <p:sldId id="273" r:id="rId11"/>
    <p:sldId id="274" r:id="rId12"/>
    <p:sldId id="267" r:id="rId13"/>
    <p:sldId id="293" r:id="rId14"/>
    <p:sldId id="268" r:id="rId15"/>
    <p:sldId id="269" r:id="rId16"/>
    <p:sldId id="305" r:id="rId17"/>
    <p:sldId id="306" r:id="rId18"/>
    <p:sldId id="271" r:id="rId19"/>
    <p:sldId id="299" r:id="rId20"/>
    <p:sldId id="270" r:id="rId21"/>
    <p:sldId id="275" r:id="rId22"/>
    <p:sldId id="276" r:id="rId23"/>
    <p:sldId id="277" r:id="rId24"/>
    <p:sldId id="300" r:id="rId25"/>
    <p:sldId id="294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5" r:id="rId35"/>
    <p:sldId id="287" r:id="rId36"/>
    <p:sldId id="288" r:id="rId37"/>
    <p:sldId id="289" r:id="rId38"/>
    <p:sldId id="290" r:id="rId39"/>
    <p:sldId id="291" r:id="rId40"/>
    <p:sldId id="292" r:id="rId41"/>
    <p:sldId id="295" r:id="rId42"/>
    <p:sldId id="301" r:id="rId43"/>
    <p:sldId id="303" r:id="rId44"/>
    <p:sldId id="304" r:id="rId45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CF8"/>
    <a:srgbClr val="FDDCA1"/>
    <a:srgbClr val="B8F6FE"/>
    <a:srgbClr val="CCECFF"/>
    <a:srgbClr val="EF9C51"/>
    <a:srgbClr val="8CC6EB"/>
    <a:srgbClr val="193A61"/>
    <a:srgbClr val="E8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08" autoAdjust="0"/>
    <p:restoredTop sz="94747" autoAdjust="0"/>
  </p:normalViewPr>
  <p:slideViewPr>
    <p:cSldViewPr snapToObjects="1">
      <p:cViewPr varScale="1">
        <p:scale>
          <a:sx n="62" d="100"/>
          <a:sy n="62" d="100"/>
        </p:scale>
        <p:origin x="-2208" y="-8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08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DA2C7EE3-5595-425D-99CF-EBB6D2727BB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27B95995-94CA-4659-833C-94841D2E601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A9A09B-FD8E-421B-9442-01E11F839B3E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2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18A0B220-40D9-46B5-A2A9-B5562D7F0AF1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62181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2183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7,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Slide </a:t>
            </a:r>
            <a:fld id="{9751A46D-CC79-4090-BB56-A2B0B49C7E10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 7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Linear Regression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and the Line (cont.)</a:t>
            </a:r>
          </a:p>
        </p:txBody>
      </p:sp>
      <p:sp>
        <p:nvSpPr>
          <p:cNvPr id="552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Put generally, moving any number of standard deviations away from the mean in </a:t>
            </a:r>
            <a:r>
              <a:rPr lang="en-US" i="1" smtClean="0"/>
              <a:t>x</a:t>
            </a:r>
            <a:r>
              <a:rPr lang="en-US" smtClean="0"/>
              <a:t> moves us </a:t>
            </a:r>
            <a:r>
              <a:rPr lang="en-US" i="1" smtClean="0"/>
              <a:t>r</a:t>
            </a:r>
            <a:r>
              <a:rPr lang="en-US" smtClean="0"/>
              <a:t> times that number of standard deviations away from the mean in </a:t>
            </a:r>
            <a:r>
              <a:rPr lang="en-US" i="1" smtClean="0"/>
              <a:t>y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Big Can Predicted Values Get?</a:t>
            </a:r>
          </a:p>
        </p:txBody>
      </p:sp>
      <p:sp>
        <p:nvSpPr>
          <p:cNvPr id="555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i="1" smtClean="0"/>
              <a:t>r</a:t>
            </a:r>
            <a:r>
              <a:rPr lang="en-US" smtClean="0"/>
              <a:t> cannot be bigger than 1 (in absolute value),      so each predicted </a:t>
            </a:r>
            <a:r>
              <a:rPr lang="en-US" i="1" smtClean="0"/>
              <a:t>y</a:t>
            </a:r>
            <a:r>
              <a:rPr lang="en-US" smtClean="0"/>
              <a:t> tends to be closer to its mean (in standard deviations) than its corresponding    </a:t>
            </a:r>
            <a:r>
              <a:rPr lang="en-US" i="1" smtClean="0"/>
              <a:t>x</a:t>
            </a:r>
            <a:r>
              <a:rPr lang="en-US" smtClean="0"/>
              <a:t> was. </a:t>
            </a:r>
          </a:p>
          <a:p>
            <a:pPr marL="342900" indent="-342900" eaLnBrk="1" hangingPunct="1"/>
            <a:r>
              <a:rPr lang="en-US" smtClean="0"/>
              <a:t>This property of the linear model is called </a:t>
            </a:r>
            <a:r>
              <a:rPr lang="en-US" smtClean="0">
                <a:solidFill>
                  <a:schemeClr val="hlink"/>
                </a:solidFill>
              </a:rPr>
              <a:t>regression to the mean</a:t>
            </a:r>
            <a:r>
              <a:rPr lang="en-US" smtClean="0"/>
              <a:t>; the line is called the </a:t>
            </a:r>
            <a:r>
              <a:rPr lang="en-US" smtClean="0">
                <a:solidFill>
                  <a:schemeClr val="hlink"/>
                </a:solidFill>
              </a:rPr>
              <a:t>regression line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Regression Line in Real Units</a:t>
            </a:r>
          </a:p>
        </p:txBody>
      </p:sp>
      <p:sp>
        <p:nvSpPr>
          <p:cNvPr id="524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 smtClean="0"/>
              <a:t>Remember from Algebra that a straight line can be written as:  </a:t>
            </a:r>
          </a:p>
          <a:p>
            <a:pPr marL="342900" indent="-342900" eaLnBrk="1" hangingPunct="1"/>
            <a:r>
              <a:rPr lang="en-US" sz="2400" smtClean="0"/>
              <a:t>In Statistics we use a slightly different notation:</a:t>
            </a:r>
          </a:p>
          <a:p>
            <a:pPr marL="342900" indent="-342900" eaLnBrk="1" hangingPunct="1"/>
            <a:endParaRPr lang="en-US" sz="2400" smtClean="0"/>
          </a:p>
          <a:p>
            <a:pPr marL="342900" indent="-342900" eaLnBrk="1" hangingPunct="1"/>
            <a:r>
              <a:rPr lang="en-US" sz="2400" smtClean="0"/>
              <a:t>We write      to emphasize that the points that satisfy this equation are just our </a:t>
            </a:r>
            <a:r>
              <a:rPr lang="en-US" sz="2400" i="1" smtClean="0"/>
              <a:t>predicted</a:t>
            </a:r>
            <a:r>
              <a:rPr lang="en-US" sz="2400" smtClean="0"/>
              <a:t> values, not the actual data values.</a:t>
            </a:r>
          </a:p>
          <a:p>
            <a:pPr marL="342900" indent="-342900" eaLnBrk="1" hangingPunct="1"/>
            <a:r>
              <a:rPr lang="en-US" sz="2400" smtClean="0"/>
              <a:t>This model says that our </a:t>
            </a:r>
            <a:r>
              <a:rPr lang="en-US" sz="2400" i="1" smtClean="0"/>
              <a:t>predictions</a:t>
            </a:r>
            <a:r>
              <a:rPr lang="en-US" sz="2400" smtClean="0"/>
              <a:t> from our model follow a straight line.</a:t>
            </a:r>
          </a:p>
          <a:p>
            <a:pPr marL="342900" indent="-342900" eaLnBrk="1" hangingPunct="1"/>
            <a:r>
              <a:rPr lang="en-US" sz="2400" smtClean="0"/>
              <a:t>If the model is a good one, the data values will scatter closely around it.</a:t>
            </a:r>
          </a:p>
        </p:txBody>
      </p:sp>
      <p:graphicFrame>
        <p:nvGraphicFramePr>
          <p:cNvPr id="524328" name="Object 40"/>
          <p:cNvGraphicFramePr>
            <a:graphicFrameLocks noChangeAspect="1"/>
          </p:cNvGraphicFramePr>
          <p:nvPr/>
        </p:nvGraphicFramePr>
        <p:xfrm>
          <a:off x="3613150" y="2057400"/>
          <a:ext cx="1714500" cy="419100"/>
        </p:xfrm>
        <a:graphic>
          <a:graphicData uri="http://schemas.openxmlformats.org/presentationml/2006/ole">
            <p:oleObj spid="_x0000_s524328" name="Equation" r:id="rId3" imgW="1700280" imgH="411120" progId="Equation.DSMT4">
              <p:embed/>
            </p:oleObj>
          </a:graphicData>
        </a:graphic>
      </p:graphicFrame>
      <p:graphicFrame>
        <p:nvGraphicFramePr>
          <p:cNvPr id="524329" name="Object 41"/>
          <p:cNvGraphicFramePr>
            <a:graphicFrameLocks noChangeAspect="1"/>
          </p:cNvGraphicFramePr>
          <p:nvPr/>
        </p:nvGraphicFramePr>
        <p:xfrm>
          <a:off x="3613150" y="2895600"/>
          <a:ext cx="1879600" cy="457200"/>
        </p:xfrm>
        <a:graphic>
          <a:graphicData uri="http://schemas.openxmlformats.org/presentationml/2006/ole">
            <p:oleObj spid="_x0000_s524329" name="Equation" r:id="rId4" imgW="1864800" imgH="447840" progId="Equation.DSMT4">
              <p:embed/>
            </p:oleObj>
          </a:graphicData>
        </a:graphic>
      </p:graphicFrame>
      <p:graphicFrame>
        <p:nvGraphicFramePr>
          <p:cNvPr id="524330" name="Object 42"/>
          <p:cNvGraphicFramePr>
            <a:graphicFrameLocks noChangeAspect="1"/>
          </p:cNvGraphicFramePr>
          <p:nvPr/>
        </p:nvGraphicFramePr>
        <p:xfrm>
          <a:off x="2273300" y="3314700"/>
          <a:ext cx="228600" cy="444500"/>
        </p:xfrm>
        <a:graphic>
          <a:graphicData uri="http://schemas.openxmlformats.org/presentationml/2006/ole">
            <p:oleObj spid="_x0000_s524330" name="Equation" r:id="rId5" imgW="219240" imgH="42948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8013"/>
            <a:ext cx="8305800" cy="992187"/>
          </a:xfrm>
        </p:spPr>
        <p:txBody>
          <a:bodyPr/>
          <a:lstStyle/>
          <a:p>
            <a:pPr eaLnBrk="1" hangingPunct="1"/>
            <a:r>
              <a:rPr lang="en-US" smtClean="0"/>
              <a:t>The Regression Line in Real Units(cont.)</a:t>
            </a:r>
          </a:p>
        </p:txBody>
      </p:sp>
      <p:sp>
        <p:nvSpPr>
          <p:cNvPr id="5509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write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baseline="-25000" smtClean="0">
                <a:latin typeface="Times New Roman" pitchFamily="18" charset="0"/>
              </a:rPr>
              <a:t>1</a:t>
            </a:r>
            <a:r>
              <a:rPr lang="en-US" i="1" baseline="-25000" smtClean="0"/>
              <a:t> </a:t>
            </a:r>
            <a:r>
              <a:rPr lang="en-US" smtClean="0"/>
              <a:t>and</a:t>
            </a:r>
            <a:r>
              <a:rPr lang="en-US" i="1" smtClean="0"/>
              <a:t>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baseline="-25000" smtClean="0">
                <a:latin typeface="Times New Roman" pitchFamily="18" charset="0"/>
              </a:rPr>
              <a:t>0</a:t>
            </a:r>
            <a:r>
              <a:rPr lang="en-US" i="1" baseline="-25000" smtClean="0"/>
              <a:t> </a:t>
            </a:r>
            <a:r>
              <a:rPr lang="en-US" smtClean="0"/>
              <a:t>for the slope and intercept of the line. 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baseline="-25000" smtClean="0">
                <a:latin typeface="Times New Roman" pitchFamily="18" charset="0"/>
              </a:rPr>
              <a:t>1</a:t>
            </a:r>
            <a:r>
              <a:rPr lang="en-US" smtClean="0"/>
              <a:t> is the </a:t>
            </a:r>
            <a:r>
              <a:rPr lang="en-US" smtClean="0">
                <a:solidFill>
                  <a:schemeClr val="hlink"/>
                </a:solidFill>
              </a:rPr>
              <a:t>slope</a:t>
            </a:r>
            <a:r>
              <a:rPr lang="en-US" smtClean="0"/>
              <a:t>, which tells us how rapidly     changes with respect to </a:t>
            </a:r>
            <a:r>
              <a:rPr lang="en-US" sz="3200" i="1" smtClean="0">
                <a:latin typeface="Times New Roman" pitchFamily="18" charset="0"/>
              </a:rPr>
              <a:t>x</a:t>
            </a:r>
            <a:r>
              <a:rPr lang="en-US" smtClean="0"/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baseline="-25000" smtClean="0">
                <a:latin typeface="Times New Roman" pitchFamily="18" charset="0"/>
              </a:rPr>
              <a:t>0</a:t>
            </a:r>
            <a:r>
              <a:rPr lang="en-US" smtClean="0"/>
              <a:t> is the </a:t>
            </a:r>
            <a:r>
              <a:rPr lang="en-US" i="1" smtClean="0">
                <a:solidFill>
                  <a:schemeClr val="hlink"/>
                </a:solidFill>
              </a:rPr>
              <a:t>y</a:t>
            </a:r>
            <a:r>
              <a:rPr lang="en-US" smtClean="0">
                <a:solidFill>
                  <a:schemeClr val="hlink"/>
                </a:solidFill>
              </a:rPr>
              <a:t>-intercept</a:t>
            </a:r>
            <a:r>
              <a:rPr lang="en-US" smtClean="0"/>
              <a:t>, which tells where the line crosses (intercepts) the </a:t>
            </a:r>
            <a:r>
              <a:rPr lang="en-US" sz="3200" i="1" smtClean="0">
                <a:latin typeface="Times New Roman" pitchFamily="18" charset="0"/>
              </a:rPr>
              <a:t>y</a:t>
            </a:r>
            <a:r>
              <a:rPr lang="en-US" smtClean="0"/>
              <a:t>-axis.</a:t>
            </a:r>
          </a:p>
        </p:txBody>
      </p:sp>
      <p:graphicFrame>
        <p:nvGraphicFramePr>
          <p:cNvPr id="550930" name="Object 18"/>
          <p:cNvGraphicFramePr>
            <a:graphicFrameLocks noChangeAspect="1"/>
          </p:cNvGraphicFramePr>
          <p:nvPr/>
        </p:nvGraphicFramePr>
        <p:xfrm>
          <a:off x="7543800" y="2578100"/>
          <a:ext cx="228600" cy="444500"/>
        </p:xfrm>
        <a:graphic>
          <a:graphicData uri="http://schemas.openxmlformats.org/presentationml/2006/ole">
            <p:oleObj spid="_x0000_s550930" name="Equation" r:id="rId3" imgW="219240" imgH="429480" progId="Equation.DSMT4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8013"/>
            <a:ext cx="8305800" cy="992187"/>
          </a:xfrm>
        </p:spPr>
        <p:txBody>
          <a:bodyPr/>
          <a:lstStyle/>
          <a:p>
            <a:pPr eaLnBrk="1" hangingPunct="1"/>
            <a:r>
              <a:rPr lang="en-US" smtClean="0"/>
              <a:t>The Regression Line in Real Units (cont.)</a:t>
            </a:r>
          </a:p>
        </p:txBody>
      </p:sp>
      <p:sp>
        <p:nvSpPr>
          <p:cNvPr id="525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In our model, we have a slope (</a:t>
            </a:r>
            <a:r>
              <a:rPr lang="en-US" i="1" smtClean="0">
                <a:solidFill>
                  <a:schemeClr val="hlink"/>
                </a:solidFill>
              </a:rPr>
              <a:t>b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/>
              <a:t>):</a:t>
            </a:r>
          </a:p>
          <a:p>
            <a:pPr marL="742950" lvl="1" indent="-285750" eaLnBrk="1" hangingPunct="1"/>
            <a:r>
              <a:rPr lang="en-US" smtClean="0"/>
              <a:t>The slope is built from the correlation and the standard deviations:</a:t>
            </a:r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r>
              <a:rPr lang="en-US" smtClean="0"/>
              <a:t>Our slope is always in units of </a:t>
            </a:r>
            <a:r>
              <a:rPr lang="en-US" i="1" smtClean="0"/>
              <a:t>y</a:t>
            </a:r>
            <a:r>
              <a:rPr lang="en-US" smtClean="0"/>
              <a:t> per unit of </a:t>
            </a:r>
            <a:r>
              <a:rPr lang="en-US" i="1" smtClean="0"/>
              <a:t>x</a:t>
            </a:r>
            <a:r>
              <a:rPr lang="en-US" smtClean="0"/>
              <a:t>.</a:t>
            </a:r>
          </a:p>
        </p:txBody>
      </p:sp>
      <p:graphicFrame>
        <p:nvGraphicFramePr>
          <p:cNvPr id="525330" name="Object 18"/>
          <p:cNvGraphicFramePr>
            <a:graphicFrameLocks noChangeAspect="1"/>
          </p:cNvGraphicFramePr>
          <p:nvPr/>
        </p:nvGraphicFramePr>
        <p:xfrm>
          <a:off x="3879850" y="3175000"/>
          <a:ext cx="1384300" cy="1092200"/>
        </p:xfrm>
        <a:graphic>
          <a:graphicData uri="http://schemas.openxmlformats.org/presentationml/2006/ole">
            <p:oleObj spid="_x0000_s525330" name="Equation" r:id="rId3" imgW="1371240" imgH="107856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8013"/>
            <a:ext cx="8305800" cy="992187"/>
          </a:xfrm>
        </p:spPr>
        <p:txBody>
          <a:bodyPr/>
          <a:lstStyle/>
          <a:p>
            <a:pPr eaLnBrk="1" hangingPunct="1"/>
            <a:r>
              <a:rPr lang="en-US" smtClean="0"/>
              <a:t>The Regression Line in Real Units (cont.)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dirty="0"/>
              <a:t>In our model, we also have an intercept (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).</a:t>
            </a:r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dirty="0"/>
              <a:t>The intercept is built from the means and the slope:</a:t>
            </a:r>
          </a:p>
          <a:p>
            <a:pPr marL="742950" lvl="1" indent="-285750" eaLnBrk="1" hangingPunct="1">
              <a:buFont typeface="Wingdings" charset="0"/>
              <a:buChar char="n"/>
              <a:defRPr/>
            </a:pPr>
            <a:endParaRPr lang="en-US" dirty="0"/>
          </a:p>
          <a:p>
            <a:pPr marL="742950" lvl="1" indent="-285750" eaLnBrk="1" hangingPunct="1">
              <a:buFont typeface="Wingdings" charset="0"/>
              <a:buChar char="n"/>
              <a:defRPr/>
            </a:pPr>
            <a:endParaRPr lang="en-US" dirty="0"/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dirty="0"/>
              <a:t>Our intercept is always in units of </a:t>
            </a:r>
            <a:r>
              <a:rPr lang="en-US" i="1" dirty="0"/>
              <a:t>y</a:t>
            </a:r>
            <a:r>
              <a:rPr lang="en-US" dirty="0" smtClean="0"/>
              <a:t>.</a:t>
            </a:r>
          </a:p>
          <a:p>
            <a:pPr marL="182562" indent="0" eaLnBrk="1" hangingPunct="1">
              <a:buFont typeface="Wingdings" charset="0"/>
              <a:buNone/>
              <a:defRPr/>
            </a:pPr>
            <a:endParaRPr lang="en-US" dirty="0" smtClean="0"/>
          </a:p>
          <a:p>
            <a:pPr marL="468312" indent="-285750" eaLnBrk="1" hangingPunct="1">
              <a:buFont typeface="Wingdings" charset="0"/>
              <a:buChar char="n"/>
              <a:defRPr/>
            </a:pPr>
            <a:endParaRPr lang="en-US" dirty="0"/>
          </a:p>
        </p:txBody>
      </p:sp>
      <p:graphicFrame>
        <p:nvGraphicFramePr>
          <p:cNvPr id="526354" name="Object 18"/>
          <p:cNvGraphicFramePr>
            <a:graphicFrameLocks noChangeAspect="1"/>
          </p:cNvGraphicFramePr>
          <p:nvPr/>
        </p:nvGraphicFramePr>
        <p:xfrm>
          <a:off x="3606800" y="3200400"/>
          <a:ext cx="1930400" cy="457200"/>
        </p:xfrm>
        <a:graphic>
          <a:graphicData uri="http://schemas.openxmlformats.org/presentationml/2006/ole">
            <p:oleObj spid="_x0000_s526354" name="Equation" r:id="rId3" imgW="1919880" imgH="44784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Technology</a:t>
            </a:r>
          </a:p>
        </p:txBody>
      </p:sp>
      <p:sp>
        <p:nvSpPr>
          <p:cNvPr id="556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almost always use technology to find the equation of the regression line.</a:t>
            </a:r>
          </a:p>
          <a:p>
            <a:pPr eaLnBrk="1" hangingPunct="1"/>
            <a:r>
              <a:rPr lang="en-US" smtClean="0"/>
              <a:t>Your calculator has a Linear Regression tool.</a:t>
            </a:r>
          </a:p>
          <a:p>
            <a:pPr eaLnBrk="1" hangingPunct="1"/>
            <a:r>
              <a:rPr lang="en-US" smtClean="0"/>
              <a:t>Computer software makes a table for regression.</a:t>
            </a:r>
          </a:p>
          <a:p>
            <a:pPr eaLnBrk="1" hangingPunct="1"/>
            <a:r>
              <a:rPr lang="en-US" smtClean="0"/>
              <a:t>This table is what is usually provided on the AP exam.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regression</a:t>
            </a:r>
          </a:p>
        </p:txBody>
      </p:sp>
      <p:pic>
        <p:nvPicPr>
          <p:cNvPr id="55705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710" r="4710"/>
          <a:stretch>
            <a:fillRect/>
          </a:stretch>
        </p:blipFill>
        <p:spPr/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 Versus Protein: An Example</a:t>
            </a:r>
          </a:p>
        </p:txBody>
      </p:sp>
      <p:sp>
        <p:nvSpPr>
          <p:cNvPr id="558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600200"/>
            <a:ext cx="4070350" cy="30099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The regression line for the Burger King data fits the data well: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equation is</a:t>
            </a:r>
            <a:endParaRPr lang="en-US" sz="2000" smtClean="0"/>
          </a:p>
          <a:p>
            <a:pPr marL="742950" lvl="1" indent="-285750" eaLnBrk="1" hangingPunct="1">
              <a:lnSpc>
                <a:spcPct val="90000"/>
              </a:lnSpc>
            </a:pPr>
            <a:endParaRPr lang="en-US" sz="2000" smtClean="0"/>
          </a:p>
          <a:p>
            <a:pPr marL="742950" lvl="1" indent="-285750" eaLnBrk="1" hangingPunct="1">
              <a:lnSpc>
                <a:spcPct val="90000"/>
              </a:lnSpc>
            </a:pPr>
            <a:endParaRPr lang="en-US" sz="2000" smtClean="0"/>
          </a:p>
          <a:p>
            <a:pPr marL="742950" lvl="1" indent="-285750" eaLnBrk="1" hangingPunct="1">
              <a:lnSpc>
                <a:spcPct val="90000"/>
              </a:lnSpc>
            </a:pPr>
            <a:endParaRPr lang="en-US" sz="2000" smtClean="0"/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5580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</a:t>
            </a:r>
          </a:p>
        </p:txBody>
      </p:sp>
      <p:pic>
        <p:nvPicPr>
          <p:cNvPr id="558084" name="Picture 5" descr="08-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81200"/>
            <a:ext cx="3659188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8085" name="Picture 6" descr="equ08-1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367088"/>
            <a:ext cx="34925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8086" name="Text Box 7" descr="Pink tissue paper"/>
          <p:cNvSpPr txBox="1">
            <a:spLocks noChangeArrowheads="1"/>
          </p:cNvSpPr>
          <p:nvPr/>
        </p:nvSpPr>
        <p:spPr bwMode="auto">
          <a:xfrm>
            <a:off x="452438" y="4705350"/>
            <a:ext cx="8235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spcBef>
                <a:spcPct val="20000"/>
              </a:spcBef>
              <a:buClr>
                <a:srgbClr val="EF9C51"/>
              </a:buClr>
              <a:buSzPct val="55000"/>
              <a:buFont typeface="Wingdings" pitchFamily="2" charset="2"/>
              <a:buNone/>
            </a:pPr>
            <a:r>
              <a:rPr lang="en-US"/>
              <a:t>The </a:t>
            </a:r>
            <a:r>
              <a:rPr lang="en-US" i="1"/>
              <a:t>predicted fat</a:t>
            </a:r>
            <a:r>
              <a:rPr lang="en-US"/>
              <a:t> content for a BK Broiler chicken     sandwich (with 30 g of protein) is  6.8 + 0.97(30) = 35.9 grams of fat.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Tip</a:t>
            </a:r>
          </a:p>
        </p:txBody>
      </p:sp>
      <p:sp>
        <p:nvSpPr>
          <p:cNvPr id="5591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Slides 9-15 show how the regression line is derived. This helps students know where the line comes from. But it is not material that is assessed on the AP exam.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 Versus Protein: An Example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following is a scatterplot of total </a:t>
            </a:r>
            <a:r>
              <a:rPr lang="en-US" i="1" smtClean="0"/>
              <a:t>fat</a:t>
            </a:r>
            <a:r>
              <a:rPr lang="en-US" smtClean="0"/>
              <a:t> versus </a:t>
            </a:r>
            <a:r>
              <a:rPr lang="en-US" i="1" smtClean="0"/>
              <a:t>protein</a:t>
            </a:r>
            <a:r>
              <a:rPr lang="en-US" smtClean="0"/>
              <a:t> for 30 items on the Burger King menu: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6387" name="Picture 4" descr="08-0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770188"/>
            <a:ext cx="50292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8013"/>
            <a:ext cx="8305800" cy="992187"/>
          </a:xfrm>
        </p:spPr>
        <p:txBody>
          <a:bodyPr/>
          <a:lstStyle/>
          <a:p>
            <a:pPr eaLnBrk="1" hangingPunct="1"/>
            <a:r>
              <a:rPr lang="en-US" smtClean="0"/>
              <a:t>The Regression Line in Real Units (cont.)</a:t>
            </a:r>
          </a:p>
        </p:txBody>
      </p:sp>
      <p:sp>
        <p:nvSpPr>
          <p:cNvPr id="560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Since regression and correlation are closely related, we need to check the same conditions for regressions as we did for correlations:</a:t>
            </a:r>
          </a:p>
          <a:p>
            <a:pPr marL="742950" lvl="1" indent="-285750" eaLnBrk="1" hangingPunct="1"/>
            <a:r>
              <a:rPr lang="en-US" smtClean="0"/>
              <a:t>Quantitative Variables Condition</a:t>
            </a:r>
          </a:p>
          <a:p>
            <a:pPr marL="742950" lvl="1" indent="-285750" eaLnBrk="1" hangingPunct="1"/>
            <a:r>
              <a:rPr lang="en-US" smtClean="0"/>
              <a:t>Straight Enough Condition</a:t>
            </a:r>
          </a:p>
          <a:p>
            <a:pPr marL="742950" lvl="1" indent="-285750" eaLnBrk="1" hangingPunct="1"/>
            <a:r>
              <a:rPr lang="en-US" smtClean="0"/>
              <a:t>Outlier Condition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Residuals Revisited</a:t>
            </a:r>
          </a:p>
        </p:txBody>
      </p:sp>
      <p:sp>
        <p:nvSpPr>
          <p:cNvPr id="532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linear model assumes that the relationship between the two variables is a perfect straight line. The residuals are the part of the data that </a:t>
            </a:r>
            <a:r>
              <a:rPr lang="en-US" i="1" smtClean="0"/>
              <a:t>hasn’t</a:t>
            </a:r>
            <a:r>
              <a:rPr lang="en-US" smtClean="0"/>
              <a:t> been modeled.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Data = Model + Residual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/>
              <a:t>or (equivalently) 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Residual = Data – Model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/>
              <a:t>Or, in symbols,</a:t>
            </a:r>
          </a:p>
          <a:p>
            <a:pPr marL="342900" indent="-342900" eaLnBrk="1" hangingPunct="1"/>
            <a:endParaRPr lang="en-US" smtClean="0"/>
          </a:p>
        </p:txBody>
      </p:sp>
      <p:graphicFrame>
        <p:nvGraphicFramePr>
          <p:cNvPr id="532498" name="Object 18"/>
          <p:cNvGraphicFramePr>
            <a:graphicFrameLocks noChangeAspect="1"/>
          </p:cNvGraphicFramePr>
          <p:nvPr/>
        </p:nvGraphicFramePr>
        <p:xfrm>
          <a:off x="3619500" y="5486400"/>
          <a:ext cx="1409700" cy="444500"/>
        </p:xfrm>
        <a:graphic>
          <a:graphicData uri="http://schemas.openxmlformats.org/presentationml/2006/ole">
            <p:oleObj spid="_x0000_s532498" name="Equation" r:id="rId3" imgW="1398600" imgH="42948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Residuals Revisited (cont.)</a:t>
            </a:r>
          </a:p>
        </p:txBody>
      </p:sp>
      <p:sp>
        <p:nvSpPr>
          <p:cNvPr id="562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Residuals help us to see whether the model makes sense.</a:t>
            </a:r>
          </a:p>
          <a:p>
            <a:pPr marL="342900" indent="-342900" eaLnBrk="1" hangingPunct="1"/>
            <a:r>
              <a:rPr lang="en-US" smtClean="0"/>
              <a:t>When a regression model is appropriate, nothing interesting should be left behind.</a:t>
            </a:r>
          </a:p>
          <a:p>
            <a:pPr marL="342900" indent="-342900" eaLnBrk="1" hangingPunct="1"/>
            <a:r>
              <a:rPr lang="en-US" smtClean="0"/>
              <a:t>After we fit a regression model, we usually plot the residuals in the hope of finding…nothing.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Residuals Revisited (cont.)</a:t>
            </a:r>
          </a:p>
        </p:txBody>
      </p:sp>
      <p:sp>
        <p:nvSpPr>
          <p:cNvPr id="563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residuals for the BK menu regression look appropriately boring:</a:t>
            </a:r>
          </a:p>
        </p:txBody>
      </p:sp>
      <p:pic>
        <p:nvPicPr>
          <p:cNvPr id="563203" name="Picture 4" descr="08-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7263" y="2868613"/>
            <a:ext cx="4706937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Tip</a:t>
            </a:r>
          </a:p>
        </p:txBody>
      </p:sp>
      <p:sp>
        <p:nvSpPr>
          <p:cNvPr id="564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a residual plot involves a large number of calculator steps. Note that the AP Exam has not asked students to perform such technologically time-consuming tasks, but instead provides students with the residual plot(s) and asks them to interpret their meaning. 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Residual Standard Deviation</a:t>
            </a:r>
          </a:p>
        </p:txBody>
      </p:sp>
      <p:sp>
        <p:nvSpPr>
          <p:cNvPr id="56525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142287" cy="4572000"/>
          </a:xfrm>
        </p:spPr>
        <p:txBody>
          <a:bodyPr/>
          <a:lstStyle/>
          <a:p>
            <a:pPr eaLnBrk="1" hangingPunct="1"/>
            <a:r>
              <a:rPr lang="en-US" smtClean="0"/>
              <a:t>The standard deviation of the residuals, </a:t>
            </a:r>
            <a:r>
              <a:rPr lang="en-US" i="1" smtClean="0">
                <a:solidFill>
                  <a:schemeClr val="hlink"/>
                </a:solidFill>
              </a:rPr>
              <a:t>s</a:t>
            </a:r>
            <a:r>
              <a:rPr lang="en-US" i="1" baseline="-25000" smtClean="0">
                <a:solidFill>
                  <a:schemeClr val="hlink"/>
                </a:solidFill>
              </a:rPr>
              <a:t>e</a:t>
            </a:r>
            <a:r>
              <a:rPr lang="en-US" smtClean="0"/>
              <a:t>, measures how much the points spread around the regression line.</a:t>
            </a:r>
          </a:p>
          <a:p>
            <a:pPr eaLnBrk="1" hangingPunct="1"/>
            <a:r>
              <a:rPr lang="en-US" smtClean="0"/>
              <a:t>Check to make sure the residual plot has about the same amount of scatter throughout.  Check the </a:t>
            </a:r>
            <a:r>
              <a:rPr lang="en-US" smtClean="0">
                <a:solidFill>
                  <a:schemeClr val="hlink"/>
                </a:solidFill>
              </a:rPr>
              <a:t>Equal Variance Assumption</a:t>
            </a:r>
            <a:r>
              <a:rPr lang="en-US" smtClean="0"/>
              <a:t> with the </a:t>
            </a:r>
            <a:r>
              <a:rPr lang="en-US" smtClean="0">
                <a:solidFill>
                  <a:schemeClr val="hlink"/>
                </a:solidFill>
              </a:rPr>
              <a:t>Does the Plot Thicken? Condition.</a:t>
            </a:r>
          </a:p>
          <a:p>
            <a:pPr eaLnBrk="1" hangingPunct="1"/>
            <a:r>
              <a:rPr lang="en-US" smtClean="0"/>
              <a:t>We can interpret </a:t>
            </a:r>
            <a:r>
              <a:rPr lang="en-US" i="1" smtClean="0">
                <a:solidFill>
                  <a:schemeClr val="hlink"/>
                </a:solidFill>
              </a:rPr>
              <a:t>s</a:t>
            </a:r>
            <a:r>
              <a:rPr lang="en-US" i="1" baseline="-25000" smtClean="0">
                <a:solidFill>
                  <a:schemeClr val="hlink"/>
                </a:solidFill>
              </a:rPr>
              <a:t>e</a:t>
            </a:r>
            <a:r>
              <a:rPr lang="en-US" smtClean="0"/>
              <a:t> in the context of a data set. It is the typical error in the predictions made by the regression line.</a:t>
            </a:r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/>
              <a:t>R</a:t>
            </a:r>
            <a:r>
              <a:rPr lang="en-US" sz="3200" i="1" baseline="46000" smtClean="0"/>
              <a:t>2</a:t>
            </a:r>
            <a:r>
              <a:rPr lang="en-US" sz="3200" smtClean="0"/>
              <a:t>—The Variation Accounted For</a:t>
            </a:r>
            <a:endParaRPr lang="en-US" sz="3200" i="1" baseline="46000" smtClean="0"/>
          </a:p>
        </p:txBody>
      </p:sp>
      <p:sp>
        <p:nvSpPr>
          <p:cNvPr id="566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The variation in the residuals is the key to assessing how well the model fits.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en-US" smtClean="0"/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In the BK menu items                                           example, total </a:t>
            </a:r>
            <a:r>
              <a:rPr lang="en-US" i="1" smtClean="0"/>
              <a:t>fat</a:t>
            </a:r>
            <a:r>
              <a:rPr lang="en-US" smtClean="0"/>
              <a:t> has                                                           a standard deviation                                                                  of 16.4 grams. The                                                standard deviation                                                               of the residuals                                                                  is 9.2 grams.</a:t>
            </a:r>
          </a:p>
        </p:txBody>
      </p:sp>
      <p:pic>
        <p:nvPicPr>
          <p:cNvPr id="566275" name="Picture 4" descr="08-0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667000"/>
            <a:ext cx="29019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/>
              <a:t>R</a:t>
            </a:r>
            <a:r>
              <a:rPr lang="en-US" sz="3200" i="1" baseline="46000" smtClean="0"/>
              <a:t>2</a:t>
            </a:r>
            <a:r>
              <a:rPr lang="en-US" sz="3200" smtClean="0"/>
              <a:t>—The Variation Accounted For (cont.)</a:t>
            </a:r>
            <a:endParaRPr lang="en-US" sz="3200" i="1" baseline="46000" smtClean="0"/>
          </a:p>
        </p:txBody>
      </p:sp>
      <p:sp>
        <p:nvSpPr>
          <p:cNvPr id="567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If the correlation were 1.0 and the model predicted the </a:t>
            </a:r>
            <a:r>
              <a:rPr lang="en-US" i="1" smtClean="0"/>
              <a:t>fat</a:t>
            </a:r>
            <a:r>
              <a:rPr lang="en-US" smtClean="0"/>
              <a:t> values perfectly, the residuals would all be zero and have no variation.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As it is, the correlation is 0.83—not perfection.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However, we did see that the model residuals had less variation than total </a:t>
            </a:r>
            <a:r>
              <a:rPr lang="en-US" i="1" smtClean="0"/>
              <a:t>fat </a:t>
            </a:r>
            <a:r>
              <a:rPr lang="en-US" smtClean="0"/>
              <a:t>alone.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We can determine how much of the variation is accounted for by the model and how much is left in the residuals</a:t>
            </a:r>
            <a:r>
              <a:rPr lang="en-US" i="1" smtClean="0"/>
              <a:t>.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/>
              <a:t>R</a:t>
            </a:r>
            <a:r>
              <a:rPr lang="en-US" sz="3200" i="1" baseline="46000" smtClean="0"/>
              <a:t>2</a:t>
            </a:r>
            <a:r>
              <a:rPr lang="en-US" sz="3200" smtClean="0"/>
              <a:t>—The Variation Accounted For (cont.)</a:t>
            </a:r>
          </a:p>
        </p:txBody>
      </p:sp>
      <p:sp>
        <p:nvSpPr>
          <p:cNvPr id="568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squared correlation,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baseline="30000" smtClean="0">
                <a:solidFill>
                  <a:schemeClr val="hlink"/>
                </a:solidFill>
              </a:rPr>
              <a:t>2</a:t>
            </a:r>
            <a:r>
              <a:rPr lang="en-US" smtClean="0"/>
              <a:t>, gives the fraction of the data’s variance accounted for by the model. </a:t>
            </a:r>
          </a:p>
          <a:p>
            <a:pPr marL="342900" indent="-342900" eaLnBrk="1" hangingPunct="1"/>
            <a:r>
              <a:rPr lang="en-US" smtClean="0"/>
              <a:t>Thus, </a:t>
            </a:r>
            <a:r>
              <a:rPr lang="en-US" smtClean="0">
                <a:solidFill>
                  <a:schemeClr val="hlink"/>
                </a:solidFill>
              </a:rPr>
              <a:t>1 –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baseline="30000" smtClean="0">
                <a:solidFill>
                  <a:schemeClr val="hlink"/>
                </a:solidFill>
              </a:rPr>
              <a:t>2</a:t>
            </a:r>
            <a:r>
              <a:rPr lang="en-US" smtClean="0"/>
              <a:t> is the fraction of the original variance left in the residuals.</a:t>
            </a:r>
          </a:p>
          <a:p>
            <a:pPr marL="342900" indent="-342900" eaLnBrk="1" hangingPunct="1"/>
            <a:r>
              <a:rPr lang="en-US" smtClean="0"/>
              <a:t>For the BK model, </a:t>
            </a:r>
            <a:r>
              <a:rPr lang="en-US" i="1" smtClean="0"/>
              <a:t>r</a:t>
            </a:r>
            <a:r>
              <a:rPr lang="en-US" i="1" baseline="30000" smtClean="0"/>
              <a:t>2 </a:t>
            </a:r>
            <a:r>
              <a:rPr lang="en-US" smtClean="0"/>
              <a:t>= 0.83</a:t>
            </a:r>
            <a:r>
              <a:rPr lang="en-US" i="1" baseline="30000" smtClean="0"/>
              <a:t>2</a:t>
            </a:r>
            <a:r>
              <a:rPr lang="en-US" baseline="30000" smtClean="0"/>
              <a:t> </a:t>
            </a:r>
            <a:r>
              <a:rPr lang="en-US" smtClean="0"/>
              <a:t>= 0.69, so 31% of the variability in total </a:t>
            </a:r>
            <a:r>
              <a:rPr lang="en-US" i="1" smtClean="0"/>
              <a:t>fat</a:t>
            </a:r>
            <a:r>
              <a:rPr lang="en-US" smtClean="0"/>
              <a:t> has been left in the residuals.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/>
              <a:t>R</a:t>
            </a:r>
            <a:r>
              <a:rPr lang="en-US" sz="3200" i="1" baseline="46000" smtClean="0"/>
              <a:t>2</a:t>
            </a:r>
            <a:r>
              <a:rPr lang="en-US" sz="3200" smtClean="0"/>
              <a:t>—The Variation Accounted For (cont.)</a:t>
            </a:r>
          </a:p>
        </p:txBody>
      </p:sp>
      <p:sp>
        <p:nvSpPr>
          <p:cNvPr id="569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All regression analyses include this statistic, although by tradition, it is written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i="1" baseline="30000" smtClean="0">
                <a:solidFill>
                  <a:schemeClr val="hlink"/>
                </a:solidFill>
              </a:rPr>
              <a:t>2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/>
              <a:t>(pronounced “</a:t>
            </a:r>
            <a:r>
              <a:rPr lang="en-US" i="1" smtClean="0"/>
              <a:t>R</a:t>
            </a:r>
            <a:r>
              <a:rPr lang="en-US" smtClean="0"/>
              <a:t>-squared”). An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i="1" baseline="30000" smtClean="0">
                <a:solidFill>
                  <a:schemeClr val="hlink"/>
                </a:solidFill>
              </a:rPr>
              <a:t>2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/>
              <a:t>of 0 means that none of the variance in the data is in the model; all of it is still in the residuals.</a:t>
            </a:r>
          </a:p>
          <a:p>
            <a:pPr marL="342900" indent="-342900" eaLnBrk="1" hangingPunct="1"/>
            <a:r>
              <a:rPr lang="en-US" smtClean="0"/>
              <a:t>When interpreting a regression model you need to </a:t>
            </a:r>
            <a:r>
              <a:rPr lang="en-US" i="1" smtClean="0"/>
              <a:t>Tell</a:t>
            </a:r>
            <a:r>
              <a:rPr lang="en-US" smtClean="0"/>
              <a:t> what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i="1" baseline="30000" smtClean="0">
                <a:latin typeface="Times New Roman" pitchFamily="18" charset="0"/>
              </a:rPr>
              <a:t>2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/>
              <a:t>means.</a:t>
            </a:r>
          </a:p>
          <a:p>
            <a:pPr marL="742950" lvl="1" indent="-285750" eaLnBrk="1" hangingPunct="1"/>
            <a:r>
              <a:rPr lang="en-US" smtClean="0"/>
              <a:t>In the BK example, 69% of the variation in total </a:t>
            </a:r>
            <a:r>
              <a:rPr lang="en-US" i="1" smtClean="0"/>
              <a:t>fat</a:t>
            </a:r>
            <a:r>
              <a:rPr lang="en-US" smtClean="0"/>
              <a:t> is accounted for by variation in the protein content.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Linear Model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/>
              <a:t>The correlation in this example is 0.83.  </a:t>
            </a:r>
            <a:r>
              <a:rPr lang="en-US" dirty="0" smtClean="0"/>
              <a:t>Using that value and the graph, last chapter we said “</a:t>
            </a:r>
            <a:r>
              <a:rPr lang="en-US" dirty="0"/>
              <a:t>There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/>
              <a:t>fairly strong, linear, positive </a:t>
            </a:r>
            <a:r>
              <a:rPr lang="en-US" dirty="0"/>
              <a:t>association between </a:t>
            </a:r>
            <a:r>
              <a:rPr lang="en-US" dirty="0" smtClean="0"/>
              <a:t>protein and fat.”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/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 smtClean="0"/>
              <a:t>In this chapter we will say </a:t>
            </a:r>
            <a:r>
              <a:rPr lang="en-US" dirty="0"/>
              <a:t>more about the linear relationship between two quantitative variables with </a:t>
            </a:r>
            <a:r>
              <a:rPr lang="en-US" dirty="0" smtClean="0"/>
              <a:t>a linear </a:t>
            </a:r>
            <a:r>
              <a:rPr lang="en-US" dirty="0">
                <a:solidFill>
                  <a:schemeClr val="hlink"/>
                </a:solidFill>
              </a:rPr>
              <a:t>model</a:t>
            </a:r>
            <a:r>
              <a:rPr lang="en-US" dirty="0"/>
              <a:t>.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Should </a:t>
            </a:r>
            <a:r>
              <a:rPr lang="en-US" sz="3200" i="1" smtClean="0"/>
              <a:t>R</a:t>
            </a:r>
            <a:r>
              <a:rPr lang="en-US" sz="3200" i="1" baseline="46000" smtClean="0"/>
              <a:t>2</a:t>
            </a:r>
            <a:r>
              <a:rPr lang="en-US" sz="3200" smtClean="0"/>
              <a:t> Be?</a:t>
            </a:r>
            <a:endParaRPr lang="en-US" sz="3200" i="1" baseline="46000" smtClean="0"/>
          </a:p>
        </p:txBody>
      </p:sp>
      <p:sp>
        <p:nvSpPr>
          <p:cNvPr id="570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Clr>
                <a:srgbClr val="FF0000"/>
              </a:buClr>
            </a:pP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i="1" baseline="30000" smtClean="0">
                <a:solidFill>
                  <a:schemeClr val="hlink"/>
                </a:solidFill>
              </a:rPr>
              <a:t>2</a:t>
            </a:r>
            <a:r>
              <a:rPr lang="en-US" baseline="30000" smtClean="0">
                <a:solidFill>
                  <a:srgbClr val="FF0000"/>
                </a:solidFill>
              </a:rPr>
              <a:t> </a:t>
            </a:r>
            <a:r>
              <a:rPr lang="en-US" smtClean="0"/>
              <a:t>is always between 0% and 100%. What makes a “good”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i="1" baseline="30000" smtClean="0">
                <a:solidFill>
                  <a:schemeClr val="hlink"/>
                </a:solidFill>
              </a:rPr>
              <a:t>2</a:t>
            </a:r>
            <a:r>
              <a:rPr lang="en-US" i="1" smtClean="0">
                <a:solidFill>
                  <a:schemeClr val="hlink"/>
                </a:solidFill>
              </a:rPr>
              <a:t> </a:t>
            </a:r>
            <a:r>
              <a:rPr lang="en-US" smtClean="0"/>
              <a:t>value depends on the kind of data you are analyzing and on what you want to do with it. </a:t>
            </a:r>
          </a:p>
          <a:p>
            <a:pPr marL="342900" indent="-342900" eaLnBrk="1" hangingPunct="1"/>
            <a:r>
              <a:rPr lang="en-US" smtClean="0"/>
              <a:t>The standard deviation of the residuals can give us more information about the usefulness of the regression by telling us how much scatter there is around the line.</a:t>
            </a:r>
            <a:endParaRPr lang="en-US" i="1" baseline="3000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Reporting </a:t>
            </a:r>
            <a:r>
              <a:rPr lang="en-US" sz="3200" i="1" smtClean="0"/>
              <a:t>R</a:t>
            </a:r>
            <a:r>
              <a:rPr lang="en-US" sz="3200" i="1" baseline="46000" smtClean="0"/>
              <a:t>2</a:t>
            </a:r>
          </a:p>
        </p:txBody>
      </p:sp>
      <p:sp>
        <p:nvSpPr>
          <p:cNvPr id="571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Along with the slope and intercept for a regression, you should always report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i="1" baseline="30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so that readers can judge for themselves how successful the regression is at fitting the data.</a:t>
            </a:r>
          </a:p>
          <a:p>
            <a:pPr marL="342900" indent="-342900" eaLnBrk="1" hangingPunct="1"/>
            <a:r>
              <a:rPr lang="en-US" smtClean="0"/>
              <a:t>Statistics is about variation, and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i="1" baseline="30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measures the success of the regression model in terms of the fraction of the variation of </a:t>
            </a:r>
            <a:r>
              <a:rPr lang="en-US" i="1" smtClean="0"/>
              <a:t>y</a:t>
            </a:r>
            <a:r>
              <a:rPr lang="en-US" smtClean="0"/>
              <a:t> accounted for by the regression.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 and Conditions</a:t>
            </a:r>
          </a:p>
        </p:txBody>
      </p:sp>
      <p:sp>
        <p:nvSpPr>
          <p:cNvPr id="572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371600"/>
            <a:ext cx="8294687" cy="4953000"/>
          </a:xfrm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</a:pPr>
            <a:r>
              <a:rPr lang="en-US" smtClean="0">
                <a:solidFill>
                  <a:schemeClr val="hlink"/>
                </a:solidFill>
              </a:rPr>
              <a:t>Quantitative Variables Condition:</a:t>
            </a:r>
          </a:p>
          <a:p>
            <a:pPr marL="742950" lvl="1" indent="-285750" eaLnBrk="1" hangingPunct="1">
              <a:buClr>
                <a:srgbClr val="FF6600"/>
              </a:buClr>
            </a:pPr>
            <a:r>
              <a:rPr lang="en-US" smtClean="0"/>
              <a:t>Regression can only be done on two quantitative variables (and not two categorical variables), so make sure to check this condition.</a:t>
            </a:r>
          </a:p>
          <a:p>
            <a:pPr marL="342900" indent="-342900" eaLnBrk="1" hangingPunct="1"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Straight Enough Condition:</a:t>
            </a:r>
          </a:p>
          <a:p>
            <a:pPr marL="742950" lvl="1" indent="-285750" eaLnBrk="1" hangingPunct="1"/>
            <a:r>
              <a:rPr lang="en-US" smtClean="0"/>
              <a:t>The linear model assumes that the relationship between the variables is linear. </a:t>
            </a:r>
          </a:p>
          <a:p>
            <a:pPr marL="742950" lvl="1" indent="-285750" eaLnBrk="1" hangingPunct="1"/>
            <a:r>
              <a:rPr lang="en-US" smtClean="0"/>
              <a:t>A scatterplot will let you check that the assumption is reasonable.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Assumptions and Conditions (cont.)</a:t>
            </a:r>
          </a:p>
        </p:txBody>
      </p:sp>
      <p:sp>
        <p:nvSpPr>
          <p:cNvPr id="573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If the scatterplot is not straight enough, stop here. </a:t>
            </a:r>
          </a:p>
          <a:p>
            <a:pPr marL="742950" lvl="1" indent="-285750" eaLnBrk="1" hangingPunct="1"/>
            <a:r>
              <a:rPr lang="en-US" smtClean="0"/>
              <a:t>You can’t use a linear model for </a:t>
            </a:r>
            <a:r>
              <a:rPr lang="en-US" i="1" smtClean="0"/>
              <a:t>any</a:t>
            </a:r>
            <a:r>
              <a:rPr lang="en-US" smtClean="0"/>
              <a:t> two variables, even if they are related. </a:t>
            </a:r>
          </a:p>
          <a:p>
            <a:pPr marL="742950" lvl="1" indent="-285750" eaLnBrk="1" hangingPunct="1"/>
            <a:r>
              <a:rPr lang="en-US" smtClean="0"/>
              <a:t>They must have a </a:t>
            </a:r>
            <a:r>
              <a:rPr lang="en-US" i="1" smtClean="0"/>
              <a:t>linear</a:t>
            </a:r>
            <a:r>
              <a:rPr lang="en-US" smtClean="0"/>
              <a:t> association or the model won’t mean a thing.</a:t>
            </a:r>
          </a:p>
          <a:p>
            <a:pPr marL="342900" indent="-342900" eaLnBrk="1" hangingPunct="1"/>
            <a:r>
              <a:rPr lang="en-US" smtClean="0"/>
              <a:t>Some nonlinear relationships can be saved by re-expressing the data to make the scatterplot more linear.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Assumptions and Conditions (cont.)</a:t>
            </a:r>
          </a:p>
        </p:txBody>
      </p:sp>
      <p:sp>
        <p:nvSpPr>
          <p:cNvPr id="574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800600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It’s a good idea to check linearity again </a:t>
            </a:r>
            <a:r>
              <a:rPr lang="en-US" i="1" smtClean="0"/>
              <a:t>after</a:t>
            </a:r>
            <a:r>
              <a:rPr lang="en-US" smtClean="0"/>
              <a:t> computing the regression when we can examine the residuals. </a:t>
            </a:r>
          </a:p>
          <a:p>
            <a:pPr marL="342900" indent="-342900" eaLnBrk="1" hangingPunct="1"/>
            <a:r>
              <a:rPr lang="en-US" smtClean="0">
                <a:solidFill>
                  <a:schemeClr val="hlink"/>
                </a:solidFill>
              </a:rPr>
              <a:t>Does the Plot Thicken? Condition:</a:t>
            </a:r>
            <a:r>
              <a:rPr lang="en-US" smtClean="0"/>
              <a:t>  </a:t>
            </a:r>
          </a:p>
          <a:p>
            <a:pPr marL="742950" lvl="1" indent="-285750" eaLnBrk="1" hangingPunct="1"/>
            <a:r>
              <a:rPr lang="en-US" smtClean="0"/>
              <a:t>Look at the residual plot -- for the standard deviation of the residuals to summarize the scatter, the residuals should share the same spread.  Check for changing spread in the residual scatterplot.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Assumptions and Conditions (cont.)</a:t>
            </a:r>
          </a:p>
        </p:txBody>
      </p:sp>
      <p:sp>
        <p:nvSpPr>
          <p:cNvPr id="575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Outlier Condition: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Watch out for outliers.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Outlying points can dramatically change a regression model.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Outliers can even change the sign of the slope, misleading us about the underlying relationship between the variables.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If the data seem to clump or cluster in the scatterplot, that could be a sign of trouble worth looking into further.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Reality Check: </a:t>
            </a:r>
            <a:br>
              <a:rPr lang="en-US" sz="3200" smtClean="0"/>
            </a:br>
            <a:r>
              <a:rPr lang="en-US" sz="3200" smtClean="0"/>
              <a:t>Is the Regression Reasonable?</a:t>
            </a:r>
          </a:p>
        </p:txBody>
      </p:sp>
      <p:sp>
        <p:nvSpPr>
          <p:cNvPr id="576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876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Statistics don’t come out of nowhere. They are based on data.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results of a statistical analysis should reinforce your common sense, not fly in its face.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If the results are surprising, then either you’ve learned something new about the world or your analysis is wrong.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When you perform a regression, think about the coefficients and ask yourself whether they make sense.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577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95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fit a straight line to a nonlinear relationship.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Beware extraordinary points (</a:t>
            </a:r>
            <a:r>
              <a:rPr lang="en-US" i="1" smtClean="0"/>
              <a:t>y</a:t>
            </a:r>
            <a:r>
              <a:rPr lang="en-US" smtClean="0"/>
              <a:t>-values that stand off from the linear pattern or extreme </a:t>
            </a:r>
            <a:r>
              <a:rPr lang="en-US" i="1" smtClean="0"/>
              <a:t>x</a:t>
            </a:r>
            <a:r>
              <a:rPr lang="en-US" smtClean="0"/>
              <a:t>-values).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extrapolate beyond the data—the linear model may no longer hold outside of the range of the data.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infer that </a:t>
            </a:r>
            <a:r>
              <a:rPr lang="en-US" i="1" smtClean="0"/>
              <a:t>x</a:t>
            </a:r>
            <a:r>
              <a:rPr lang="en-US" smtClean="0"/>
              <a:t> causes </a:t>
            </a:r>
            <a:r>
              <a:rPr lang="en-US" i="1" smtClean="0"/>
              <a:t>y</a:t>
            </a:r>
            <a:r>
              <a:rPr lang="en-US" smtClean="0"/>
              <a:t> just because there is a good linear model for their relationship—association is </a:t>
            </a:r>
            <a:r>
              <a:rPr lang="en-US" i="1" smtClean="0"/>
              <a:t>not</a:t>
            </a:r>
            <a:r>
              <a:rPr lang="en-US" smtClean="0"/>
              <a:t> causation.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choose a model based on </a:t>
            </a:r>
            <a:r>
              <a:rPr lang="en-US" i="1" smtClean="0"/>
              <a:t>R</a:t>
            </a:r>
            <a:r>
              <a:rPr lang="en-US" i="1" baseline="30000" smtClean="0"/>
              <a:t>2</a:t>
            </a:r>
            <a:r>
              <a:rPr lang="en-US" i="1" smtClean="0"/>
              <a:t> </a:t>
            </a:r>
            <a:r>
              <a:rPr lang="en-US" smtClean="0"/>
              <a:t>alone.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578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When the relationship between two quantitative variables is fairly straight, a linear model can help summarize that relationship.</a:t>
            </a:r>
          </a:p>
          <a:p>
            <a:pPr marL="742950" lvl="1" indent="-285750" eaLnBrk="1" hangingPunct="1"/>
            <a:r>
              <a:rPr lang="en-US" smtClean="0"/>
              <a:t>The regression line doesn’t pass through all the points, but it is the best compromise in the sense that it has the smallest sum of squared residuals.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579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294687" cy="5334000"/>
          </a:xfrm>
        </p:spPr>
        <p:txBody>
          <a:bodyPr/>
          <a:lstStyle/>
          <a:p>
            <a:pPr marL="342900" indent="-342900" eaLnBrk="1" hangingPunct="1"/>
            <a:r>
              <a:rPr lang="en-US" sz="2600" smtClean="0"/>
              <a:t>The correlation tells us several things about the regression:</a:t>
            </a:r>
          </a:p>
          <a:p>
            <a:pPr marL="742950" lvl="1" indent="-285750" eaLnBrk="1" hangingPunct="1"/>
            <a:r>
              <a:rPr lang="en-US" sz="2600" smtClean="0"/>
              <a:t>The slope of the line is based on the correlation, adjusted for the units of </a:t>
            </a:r>
            <a:r>
              <a:rPr lang="en-US" sz="2600" i="1" smtClean="0"/>
              <a:t>x</a:t>
            </a:r>
            <a:r>
              <a:rPr lang="en-US" sz="2600" smtClean="0"/>
              <a:t> and </a:t>
            </a:r>
            <a:r>
              <a:rPr lang="en-US" sz="2600" i="1" smtClean="0"/>
              <a:t>y</a:t>
            </a:r>
            <a:r>
              <a:rPr lang="en-US" sz="2600" smtClean="0"/>
              <a:t>.</a:t>
            </a:r>
          </a:p>
          <a:p>
            <a:pPr marL="742950" lvl="1" indent="-285750" eaLnBrk="1" hangingPunct="1"/>
            <a:r>
              <a:rPr lang="en-US" sz="2600" smtClean="0"/>
              <a:t>For each SD in </a:t>
            </a:r>
            <a:r>
              <a:rPr lang="en-US" sz="2600" i="1" smtClean="0"/>
              <a:t>x</a:t>
            </a:r>
            <a:r>
              <a:rPr lang="en-US" sz="2600" smtClean="0"/>
              <a:t> that we are away from the </a:t>
            </a:r>
            <a:r>
              <a:rPr lang="en-US" sz="2600" i="1" smtClean="0"/>
              <a:t>x</a:t>
            </a:r>
            <a:r>
              <a:rPr lang="en-US" sz="2600" smtClean="0"/>
              <a:t> mean, we expect to be </a:t>
            </a:r>
            <a:r>
              <a:rPr lang="en-US" sz="2600" i="1" smtClean="0"/>
              <a:t>r</a:t>
            </a:r>
            <a:r>
              <a:rPr lang="en-US" sz="2600" smtClean="0"/>
              <a:t> SDs in </a:t>
            </a:r>
            <a:r>
              <a:rPr lang="en-US" sz="2600" i="1" smtClean="0"/>
              <a:t>y</a:t>
            </a:r>
            <a:r>
              <a:rPr lang="en-US" sz="2600" smtClean="0"/>
              <a:t> away from the </a:t>
            </a:r>
            <a:r>
              <a:rPr lang="en-US" sz="2600" i="1" smtClean="0"/>
              <a:t>y </a:t>
            </a:r>
            <a:r>
              <a:rPr lang="en-US" sz="2600" smtClean="0"/>
              <a:t>mean.</a:t>
            </a:r>
          </a:p>
          <a:p>
            <a:pPr marL="742950" lvl="1" indent="-285750" eaLnBrk="1" hangingPunct="1"/>
            <a:r>
              <a:rPr lang="en-US" sz="2600" smtClean="0"/>
              <a:t>Since </a:t>
            </a:r>
            <a:r>
              <a:rPr lang="en-US" sz="2600" i="1" smtClean="0"/>
              <a:t>r</a:t>
            </a:r>
            <a:r>
              <a:rPr lang="en-US" sz="2600" smtClean="0"/>
              <a:t> is always between –1 and +1, each predicted </a:t>
            </a:r>
            <a:r>
              <a:rPr lang="en-US" sz="2600" i="1" smtClean="0"/>
              <a:t>y</a:t>
            </a:r>
            <a:r>
              <a:rPr lang="en-US" sz="2600" smtClean="0"/>
              <a:t> is fewer SDs away from its mean than the corresponding </a:t>
            </a:r>
            <a:r>
              <a:rPr lang="en-US" sz="2600" i="1" smtClean="0"/>
              <a:t>x</a:t>
            </a:r>
            <a:r>
              <a:rPr lang="en-US" sz="2600" smtClean="0"/>
              <a:t> was (regression to the mean).</a:t>
            </a:r>
          </a:p>
          <a:p>
            <a:pPr marL="742950" lvl="1" indent="-285750" eaLnBrk="1" hangingPunct="1"/>
            <a:r>
              <a:rPr lang="en-US" sz="2600" i="1" smtClean="0"/>
              <a:t>R</a:t>
            </a:r>
            <a:r>
              <a:rPr lang="en-US" sz="2600" baseline="30000" smtClean="0"/>
              <a:t>2</a:t>
            </a:r>
            <a:r>
              <a:rPr lang="en-US" sz="2600" smtClean="0"/>
              <a:t> gives us the fraction of the response accounted for by the regression model.</a:t>
            </a:r>
            <a:endParaRPr lang="en-US" sz="2600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Linear Model (cont.)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linear model</a:t>
            </a:r>
            <a:r>
              <a:rPr lang="en-US" smtClean="0"/>
              <a:t> is just an equation of a straight line through the data.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points in the scatterplot don’t all line up, but a straight line can summarize the general pattern with only a couple of parameters.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linear model can help us understand how the values are associated.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580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residuals also reveal how well the model works.</a:t>
            </a:r>
          </a:p>
          <a:p>
            <a:pPr marL="742950" lvl="1" indent="-285750" eaLnBrk="1" hangingPunct="1"/>
            <a:r>
              <a:rPr lang="en-US" smtClean="0"/>
              <a:t>If a plot of the residuals against predicted values shows a pattern, we should re-examine the data to see why.</a:t>
            </a:r>
          </a:p>
          <a:p>
            <a:pPr marL="742950" lvl="1" indent="-285750" eaLnBrk="1" hangingPunct="1"/>
            <a:r>
              <a:rPr lang="en-US" smtClean="0"/>
              <a:t>The standard deviation of the residuals quantifies the amount of scatter around the line.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581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The linear model makes no sense unless the </a:t>
            </a:r>
            <a:r>
              <a:rPr lang="en-US" sz="3000" b="1" smtClean="0"/>
              <a:t>Linear Relationship Assumption</a:t>
            </a:r>
            <a:r>
              <a:rPr lang="en-US" sz="3000" smtClean="0"/>
              <a:t> is satisfied.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Also, we need to check the </a:t>
            </a:r>
            <a:r>
              <a:rPr lang="en-US" sz="3000" b="1" smtClean="0"/>
              <a:t>Straight Enough Condition</a:t>
            </a:r>
            <a:r>
              <a:rPr lang="en-US" sz="3000" smtClean="0"/>
              <a:t> and </a:t>
            </a:r>
            <a:r>
              <a:rPr lang="en-US" sz="3000" b="1" smtClean="0"/>
              <a:t>Outlier Condition </a:t>
            </a:r>
            <a:r>
              <a:rPr lang="en-US" sz="3000" smtClean="0"/>
              <a:t>with a scatterplot.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For the standard deviation of the residuals, we must make the </a:t>
            </a:r>
            <a:r>
              <a:rPr lang="en-US" sz="3000" b="1" smtClean="0"/>
              <a:t>Equal Variance Assumption</a:t>
            </a:r>
            <a:r>
              <a:rPr lang="en-US" sz="3000" smtClean="0"/>
              <a:t>.  We check it by looking at both the original scatterplot and the residual plot for </a:t>
            </a:r>
            <a:r>
              <a:rPr lang="en-US" sz="3000" b="1" smtClean="0"/>
              <a:t>Does the Plot Thicken? Condition</a:t>
            </a:r>
            <a:r>
              <a:rPr lang="en-US" sz="3000" smtClean="0"/>
              <a:t>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/>
              <a:t>Make sure you can find the following values from a computer’s regression output.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/>
              <a:t>The explanatory and response variables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i="1" dirty="0" smtClean="0">
                <a:solidFill>
                  <a:schemeClr val="hlink"/>
                </a:solidFill>
              </a:rPr>
              <a:t>R</a:t>
            </a:r>
            <a:r>
              <a:rPr lang="en-US" i="1" baseline="30000" dirty="0" smtClean="0">
                <a:solidFill>
                  <a:schemeClr val="hlink"/>
                </a:solidFill>
              </a:rPr>
              <a:t>2</a:t>
            </a:r>
            <a:r>
              <a:rPr lang="en-US" dirty="0" smtClean="0"/>
              <a:t> (and ignore </a:t>
            </a:r>
            <a:r>
              <a:rPr lang="en-US" i="1" dirty="0" smtClean="0">
                <a:solidFill>
                  <a:schemeClr val="hlink"/>
                </a:solidFill>
              </a:rPr>
              <a:t>R</a:t>
            </a:r>
            <a:r>
              <a:rPr lang="en-US" i="1" baseline="30000" dirty="0" smtClean="0">
                <a:solidFill>
                  <a:schemeClr val="hlink"/>
                </a:solidFill>
              </a:rPr>
              <a:t>2</a:t>
            </a:r>
            <a:r>
              <a:rPr lang="en-US" dirty="0" smtClean="0"/>
              <a:t>(adj.))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slope and y-intercept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5" name="Title 1"/>
          <p:cNvSpPr>
            <a:spLocks noGrp="1"/>
          </p:cNvSpPr>
          <p:nvPr>
            <p:ph type="title"/>
          </p:nvPr>
        </p:nvSpPr>
        <p:spPr>
          <a:xfrm>
            <a:off x="533400" y="127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584706" name="Content Placeholder 2"/>
          <p:cNvSpPr>
            <a:spLocks noGrp="1"/>
          </p:cNvSpPr>
          <p:nvPr>
            <p:ph idx="1"/>
          </p:nvPr>
        </p:nvSpPr>
        <p:spPr>
          <a:xfrm>
            <a:off x="544513" y="1143000"/>
            <a:ext cx="8294687" cy="5029200"/>
          </a:xfrm>
        </p:spPr>
        <p:txBody>
          <a:bodyPr/>
          <a:lstStyle/>
          <a:p>
            <a:pPr eaLnBrk="1" hangingPunct="1"/>
            <a:r>
              <a:rPr lang="en-US" smtClean="0"/>
              <a:t>Know how to interpret these values in the context of the problem.</a:t>
            </a:r>
          </a:p>
          <a:p>
            <a:pPr eaLnBrk="1" hangingPunct="1"/>
            <a:r>
              <a:rPr lang="en-US" smtClean="0"/>
              <a:t>Make sure to include model words (approximately, about, etc…) when interpreting slope and y-intercept. Without those words, you will not receive full credit.</a:t>
            </a:r>
          </a:p>
          <a:p>
            <a:pPr eaLnBrk="1" hangingPunct="1"/>
            <a:r>
              <a:rPr lang="en-US" smtClean="0"/>
              <a:t>Be able to take the square root of 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i="1" baseline="30000" smtClean="0">
                <a:solidFill>
                  <a:schemeClr val="hlink"/>
                </a:solidFill>
              </a:rPr>
              <a:t>2</a:t>
            </a:r>
            <a:r>
              <a:rPr lang="en-US" smtClean="0"/>
              <a:t> to find the correlation coefficient and give it the appropriate sign (+ or -).</a:t>
            </a:r>
          </a:p>
          <a:p>
            <a:pPr eaLnBrk="1" hangingPunct="1"/>
            <a:r>
              <a:rPr lang="en-US" smtClean="0"/>
              <a:t>Know that </a:t>
            </a:r>
            <a:r>
              <a:rPr lang="en-US" i="1" smtClean="0"/>
              <a:t>r</a:t>
            </a:r>
            <a:r>
              <a:rPr lang="en-US" smtClean="0"/>
              <a:t> is generally called “the correlation coefficient” on AP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29" name="Title 1"/>
          <p:cNvSpPr>
            <a:spLocks noGrp="1"/>
          </p:cNvSpPr>
          <p:nvPr>
            <p:ph type="title"/>
          </p:nvPr>
        </p:nvSpPr>
        <p:spPr>
          <a:xfrm>
            <a:off x="533400" y="127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585730" name="Content Placeholder 2"/>
          <p:cNvSpPr>
            <a:spLocks noGrp="1"/>
          </p:cNvSpPr>
          <p:nvPr>
            <p:ph idx="1"/>
          </p:nvPr>
        </p:nvSpPr>
        <p:spPr>
          <a:xfrm>
            <a:off x="544513" y="1143000"/>
            <a:ext cx="8294687" cy="5029200"/>
          </a:xfrm>
        </p:spPr>
        <p:txBody>
          <a:bodyPr/>
          <a:lstStyle/>
          <a:p>
            <a:pPr eaLnBrk="1" hangingPunct="1"/>
            <a:r>
              <a:rPr lang="en-US" smtClean="0"/>
              <a:t>Know how to calculate an individual residual and interpret its value in context.</a:t>
            </a:r>
          </a:p>
          <a:p>
            <a:pPr eaLnBrk="1" hangingPunct="1"/>
            <a:r>
              <a:rPr lang="en-US" smtClean="0"/>
              <a:t>Always write regression equations with the data variables (not </a:t>
            </a:r>
            <a:r>
              <a:rPr lang="en-US" i="1" smtClean="0"/>
              <a:t>x</a:t>
            </a:r>
            <a:r>
              <a:rPr lang="en-US" smtClean="0"/>
              <a:t> and </a:t>
            </a:r>
            <a:r>
              <a:rPr lang="en-US" i="1" smtClean="0"/>
              <a:t>y</a:t>
            </a:r>
            <a:r>
              <a:rPr lang="en-US" smtClean="0"/>
              <a:t>) and put a hat over the y-variable name.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Residuals</a:t>
            </a:r>
          </a:p>
        </p:txBody>
      </p:sp>
      <p:sp>
        <p:nvSpPr>
          <p:cNvPr id="52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model won’t be perfect, regardless of the line we draw.</a:t>
            </a:r>
          </a:p>
          <a:p>
            <a:pPr marL="342900" indent="-342900" eaLnBrk="1" hangingPunct="1"/>
            <a:r>
              <a:rPr lang="en-US" smtClean="0"/>
              <a:t>As George Box said “All models are wrong, but some models are useful.”</a:t>
            </a:r>
          </a:p>
          <a:p>
            <a:pPr marL="342900" indent="-342900" eaLnBrk="1" hangingPunct="1"/>
            <a:r>
              <a:rPr lang="en-US" smtClean="0"/>
              <a:t>Some points will be above the line and some will be below.</a:t>
            </a:r>
          </a:p>
          <a:p>
            <a:pPr marL="342900" indent="-342900" eaLnBrk="1" hangingPunct="1"/>
            <a:r>
              <a:rPr lang="en-US" smtClean="0"/>
              <a:t>The estimate made from a model is the </a:t>
            </a:r>
            <a:r>
              <a:rPr lang="en-US" smtClean="0">
                <a:solidFill>
                  <a:schemeClr val="hlink"/>
                </a:solidFill>
              </a:rPr>
              <a:t>predicted value</a:t>
            </a:r>
            <a:r>
              <a:rPr lang="en-US" smtClean="0"/>
              <a:t> (denoted as    ).</a:t>
            </a:r>
          </a:p>
        </p:txBody>
      </p:sp>
      <p:graphicFrame>
        <p:nvGraphicFramePr>
          <p:cNvPr id="520209" name="Object 17"/>
          <p:cNvGraphicFramePr>
            <a:graphicFrameLocks noChangeAspect="1"/>
          </p:cNvGraphicFramePr>
          <p:nvPr/>
        </p:nvGraphicFramePr>
        <p:xfrm>
          <a:off x="3937000" y="4953000"/>
          <a:ext cx="228600" cy="444500"/>
        </p:xfrm>
        <a:graphic>
          <a:graphicData uri="http://schemas.openxmlformats.org/presentationml/2006/ole">
            <p:oleObj spid="_x0000_s520209" name="Equation" r:id="rId3" imgW="219240" imgH="42948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Residuals (cont.)</a:t>
            </a:r>
          </a:p>
        </p:txBody>
      </p:sp>
      <p:sp>
        <p:nvSpPr>
          <p:cNvPr id="521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difference between the observed value and its associated predicted value is called the </a:t>
            </a:r>
            <a:r>
              <a:rPr lang="en-US" smtClean="0">
                <a:solidFill>
                  <a:schemeClr val="hlink"/>
                </a:solidFill>
              </a:rPr>
              <a:t>residual</a:t>
            </a:r>
            <a:r>
              <a:rPr lang="en-US" smtClean="0"/>
              <a:t>.</a:t>
            </a:r>
          </a:p>
          <a:p>
            <a:pPr marL="342900" indent="-342900" eaLnBrk="1" hangingPunct="1"/>
            <a:r>
              <a:rPr lang="en-US" smtClean="0"/>
              <a:t>To find the residuals, we always subtract the predicted value from the observed one: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521234" name="Object 18"/>
          <p:cNvGraphicFramePr>
            <a:graphicFrameLocks noChangeAspect="1"/>
          </p:cNvGraphicFramePr>
          <p:nvPr/>
        </p:nvGraphicFramePr>
        <p:xfrm>
          <a:off x="1219200" y="4267200"/>
          <a:ext cx="6415088" cy="444500"/>
        </p:xfrm>
        <a:graphic>
          <a:graphicData uri="http://schemas.openxmlformats.org/presentationml/2006/ole">
            <p:oleObj spid="_x0000_s521234" name="Equation" r:id="rId3" imgW="6399720" imgH="42948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Residuals (cont.)</a:t>
            </a:r>
          </a:p>
        </p:txBody>
      </p:sp>
      <p:sp>
        <p:nvSpPr>
          <p:cNvPr id="52224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A negative residual means the predicted value’s too big (an overestimate).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A positive residual means the predicted value’s too small (an underestimate).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In the figure, the estimated fat of the BK Broiler chicken sandwich is 36 g, while the true value of fat is 25 g, so the residual is   –11 g of fat.</a:t>
            </a:r>
          </a:p>
        </p:txBody>
      </p:sp>
      <p:sp>
        <p:nvSpPr>
          <p:cNvPr id="5222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</a:t>
            </a:r>
          </a:p>
        </p:txBody>
      </p:sp>
      <p:pic>
        <p:nvPicPr>
          <p:cNvPr id="522244" name="Picture 5" descr="ait08-0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7263" y="1676400"/>
            <a:ext cx="38100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“Best Fit” Means Least Squares</a:t>
            </a:r>
          </a:p>
        </p:txBody>
      </p:sp>
      <p:sp>
        <p:nvSpPr>
          <p:cNvPr id="523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953000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Some residuals are positive, others are negative, and, on average, they cancel each other out.</a:t>
            </a:r>
          </a:p>
          <a:p>
            <a:pPr marL="342900" indent="-342900" eaLnBrk="1" hangingPunct="1"/>
            <a:r>
              <a:rPr lang="en-US" smtClean="0"/>
              <a:t>So, we can’t assess how well the line fits by adding up all the residuals.</a:t>
            </a:r>
          </a:p>
          <a:p>
            <a:pPr marL="342900" indent="-342900" eaLnBrk="1" hangingPunct="1"/>
            <a:r>
              <a:rPr lang="en-US" smtClean="0"/>
              <a:t>Similar to what we did with deviations, we square the residuals and add the squares.</a:t>
            </a:r>
          </a:p>
          <a:p>
            <a:pPr marL="342900" indent="-342900" eaLnBrk="1" hangingPunct="1"/>
            <a:r>
              <a:rPr lang="en-US" smtClean="0"/>
              <a:t>The smaller the sum, the better the fit.</a:t>
            </a:r>
          </a:p>
          <a:p>
            <a:pPr marL="342900" indent="-342900"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line of best fit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is the line for which the sum of the squared residuals is smallest, the </a:t>
            </a:r>
            <a:r>
              <a:rPr lang="en-US" smtClean="0">
                <a:solidFill>
                  <a:schemeClr val="hlink"/>
                </a:solidFill>
              </a:rPr>
              <a:t>least squares</a:t>
            </a:r>
            <a:r>
              <a:rPr lang="en-US" smtClean="0"/>
              <a:t> line.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and the Line</a:t>
            </a:r>
          </a:p>
        </p:txBody>
      </p:sp>
      <p:sp>
        <p:nvSpPr>
          <p:cNvPr id="528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560888" cy="5257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figure shows the  scatterplot of </a:t>
            </a:r>
            <a:r>
              <a:rPr lang="en-US" i="1" smtClean="0"/>
              <a:t>z</a:t>
            </a:r>
            <a:r>
              <a:rPr lang="en-US" smtClean="0"/>
              <a:t>-scores for                                                                 </a:t>
            </a:r>
            <a:r>
              <a:rPr lang="en-US" i="1" smtClean="0"/>
              <a:t>fat</a:t>
            </a:r>
            <a:r>
              <a:rPr lang="en-US" smtClean="0"/>
              <a:t> and </a:t>
            </a:r>
            <a:r>
              <a:rPr lang="en-US" i="1" smtClean="0"/>
              <a:t>protein</a:t>
            </a:r>
            <a:r>
              <a:rPr lang="en-US" smtClean="0"/>
              <a:t>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If a burger has average protein content, it should have about average fat content too.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Moving one standard deviation away from the mean in </a:t>
            </a:r>
            <a:r>
              <a:rPr lang="en-US" i="1" smtClean="0"/>
              <a:t>x</a:t>
            </a:r>
            <a:r>
              <a:rPr lang="en-US" smtClean="0"/>
              <a:t> moves us </a:t>
            </a:r>
            <a:r>
              <a:rPr lang="en-US" i="1" smtClean="0"/>
              <a:t>r</a:t>
            </a:r>
            <a:r>
              <a:rPr lang="en-US" smtClean="0"/>
              <a:t> standard deviations away from the mean in </a:t>
            </a:r>
            <a:r>
              <a:rPr lang="en-US" i="1" smtClean="0"/>
              <a:t>y</a:t>
            </a:r>
            <a:r>
              <a:rPr lang="en-US" smtClean="0"/>
              <a:t>.</a:t>
            </a:r>
          </a:p>
        </p:txBody>
      </p:sp>
      <p:pic>
        <p:nvPicPr>
          <p:cNvPr id="528387" name="Picture 4" descr="08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6975" y="1939925"/>
            <a:ext cx="398462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2175</Words>
  <Application>Microsoft Office PowerPoint</Application>
  <PresentationFormat>Letter Paper (8.5x11 in)</PresentationFormat>
  <Paragraphs>189</Paragraphs>
  <Slides>44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ＭＳ Ｐゴシック</vt:lpstr>
      <vt:lpstr>Wingdings</vt:lpstr>
      <vt:lpstr>Tahoma</vt:lpstr>
      <vt:lpstr>Times New Roman</vt:lpstr>
      <vt:lpstr>Blends</vt:lpstr>
      <vt:lpstr>Equation</vt:lpstr>
      <vt:lpstr> Chapter  7</vt:lpstr>
      <vt:lpstr>Fat Versus Protein: An Example</vt:lpstr>
      <vt:lpstr>The Linear Model</vt:lpstr>
      <vt:lpstr>The Linear Model (cont.)</vt:lpstr>
      <vt:lpstr>Residuals</vt:lpstr>
      <vt:lpstr>Residuals (cont.)</vt:lpstr>
      <vt:lpstr>Residuals (cont.)</vt:lpstr>
      <vt:lpstr>“Best Fit” Means Least Squares</vt:lpstr>
      <vt:lpstr>Correlation and the Line</vt:lpstr>
      <vt:lpstr>Correlation and the Line (cont.)</vt:lpstr>
      <vt:lpstr>How Big Can Predicted Values Get?</vt:lpstr>
      <vt:lpstr>The Regression Line in Real Units</vt:lpstr>
      <vt:lpstr>The Regression Line in Real Units(cont.)</vt:lpstr>
      <vt:lpstr>The Regression Line in Real Units (cont.)</vt:lpstr>
      <vt:lpstr>The Regression Line in Real Units (cont.)</vt:lpstr>
      <vt:lpstr>Technology</vt:lpstr>
      <vt:lpstr>Computer regression</vt:lpstr>
      <vt:lpstr>Fat Versus Protein: An Example</vt:lpstr>
      <vt:lpstr>Teaching Tip</vt:lpstr>
      <vt:lpstr>The Regression Line in Real Units (cont.)</vt:lpstr>
      <vt:lpstr>Residuals Revisited</vt:lpstr>
      <vt:lpstr>Residuals Revisited (cont.)</vt:lpstr>
      <vt:lpstr>Residuals Revisited (cont.)</vt:lpstr>
      <vt:lpstr>Teaching Tip</vt:lpstr>
      <vt:lpstr>The Residual Standard Deviation</vt:lpstr>
      <vt:lpstr>R2—The Variation Accounted For</vt:lpstr>
      <vt:lpstr>R2—The Variation Accounted For (cont.)</vt:lpstr>
      <vt:lpstr>R2—The Variation Accounted For (cont.)</vt:lpstr>
      <vt:lpstr>R2—The Variation Accounted For (cont.)</vt:lpstr>
      <vt:lpstr>How Big Should R2 Be?</vt:lpstr>
      <vt:lpstr>Reporting R2</vt:lpstr>
      <vt:lpstr>Assumptions and Conditions</vt:lpstr>
      <vt:lpstr>Assumptions and Conditions (cont.)</vt:lpstr>
      <vt:lpstr>Assumptions and Conditions (cont.)</vt:lpstr>
      <vt:lpstr>Assumptions and Conditions (cont.)</vt:lpstr>
      <vt:lpstr>Reality Check:  Is the Regression Reasonable?</vt:lpstr>
      <vt:lpstr>What Can Go Wrong?</vt:lpstr>
      <vt:lpstr>What have we learned?</vt:lpstr>
      <vt:lpstr>What have we learned? (cont.)</vt:lpstr>
      <vt:lpstr>What have we learned?</vt:lpstr>
      <vt:lpstr>What have we learned? (cont.)</vt:lpstr>
      <vt:lpstr>AP Tips</vt:lpstr>
      <vt:lpstr>AP Tips</vt:lpstr>
      <vt:lpstr>AP Tips</vt:lpstr>
    </vt:vector>
  </TitlesOfParts>
  <Company>Copyright © 2010, 2007, 2004 Pearson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Linear Regression</dc:subject>
  <dc:creator>David Bock</dc:creator>
  <cp:lastModifiedBy>Christine Stavrou</cp:lastModifiedBy>
  <cp:revision>62</cp:revision>
  <cp:lastPrinted>2001-11-04T00:51:13Z</cp:lastPrinted>
  <dcterms:created xsi:type="dcterms:W3CDTF">2005-02-25T19:46:41Z</dcterms:created>
  <dcterms:modified xsi:type="dcterms:W3CDTF">2014-02-13T15:53:04Z</dcterms:modified>
</cp:coreProperties>
</file>