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41"/>
  </p:notesMasterIdLst>
  <p:handoutMasterIdLst>
    <p:handoutMasterId r:id="rId42"/>
  </p:handoutMasterIdLst>
  <p:sldIdLst>
    <p:sldId id="294" r:id="rId2"/>
    <p:sldId id="295" r:id="rId3"/>
    <p:sldId id="266" r:id="rId4"/>
    <p:sldId id="267" r:id="rId5"/>
    <p:sldId id="260" r:id="rId6"/>
    <p:sldId id="261" r:id="rId7"/>
    <p:sldId id="262" r:id="rId8"/>
    <p:sldId id="263" r:id="rId9"/>
    <p:sldId id="264" r:id="rId10"/>
    <p:sldId id="265" r:id="rId11"/>
    <p:sldId id="268" r:id="rId12"/>
    <p:sldId id="269" r:id="rId13"/>
    <p:sldId id="270" r:id="rId14"/>
    <p:sldId id="271" r:id="rId15"/>
    <p:sldId id="272" r:id="rId16"/>
    <p:sldId id="296"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8" r:id="rId39"/>
    <p:sldId id="297" r:id="rId40"/>
  </p:sldIdLst>
  <p:sldSz cx="9144000" cy="6858000" type="letter"/>
  <p:notesSz cx="6858000" cy="9144000"/>
  <p:defaultTextStyle>
    <a:defPPr>
      <a:defRPr lang="en-CA"/>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Wegleitn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ECF8"/>
    <a:srgbClr val="FDDCA1"/>
    <a:srgbClr val="B8F6FE"/>
    <a:srgbClr val="CCECFF"/>
    <a:srgbClr val="EF9C51"/>
    <a:srgbClr val="8CC6EB"/>
    <a:srgbClr val="193A61"/>
    <a:srgbClr val="E8F3F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1834" autoAdjust="0"/>
    <p:restoredTop sz="94747" autoAdjust="0"/>
  </p:normalViewPr>
  <p:slideViewPr>
    <p:cSldViewPr snapToObjects="1">
      <p:cViewPr varScale="1">
        <p:scale>
          <a:sx n="62" d="100"/>
          <a:sy n="62" d="100"/>
        </p:scale>
        <p:origin x="-2208" y="-84"/>
      </p:cViewPr>
      <p:guideLst>
        <p:guide orient="horz" pos="3120"/>
        <p:guide pos="16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780" y="21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dirty="0">
                <a:latin typeface="Tahoma" charset="0"/>
                <a:ea typeface="ＭＳ Ｐゴシック" charset="0"/>
                <a:cs typeface="+mn-cs"/>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ahoma" charset="0"/>
                <a:ea typeface="ＭＳ Ｐゴシック" charset="0"/>
                <a:cs typeface="+mn-cs"/>
              </a:defRPr>
            </a:lvl1pPr>
          </a:lstStyle>
          <a:p>
            <a:pPr>
              <a:defRPr/>
            </a:pPr>
            <a:fld id="{36B64233-585B-4A69-A31C-5499075E817A}" type="slidenum">
              <a:rPr lang="en-CA"/>
              <a:pPr>
                <a:defRPr/>
              </a:pPr>
              <a:t>‹#›</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1443"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dirty="0">
                <a:latin typeface="Tahoma" charset="0"/>
                <a:ea typeface="ＭＳ Ｐゴシック" charset="0"/>
                <a:cs typeface="+mn-cs"/>
              </a:defRPr>
            </a:lvl1pPr>
          </a:lstStyle>
          <a:p>
            <a:pPr>
              <a:defRPr/>
            </a:pPr>
            <a:endParaRPr lang="en-CA"/>
          </a:p>
        </p:txBody>
      </p:sp>
      <p:sp>
        <p:nvSpPr>
          <p:cNvPr id="13316"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45"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1447"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ahoma" charset="0"/>
                <a:ea typeface="ＭＳ Ｐゴシック" charset="0"/>
                <a:cs typeface="+mn-cs"/>
              </a:defRPr>
            </a:lvl1pPr>
          </a:lstStyle>
          <a:p>
            <a:pPr>
              <a:defRPr/>
            </a:pPr>
            <a:fld id="{38854868-C92C-43B0-BB67-8504267B4D1E}" type="slidenum">
              <a:rPr lang="en-CA"/>
              <a:pPr>
                <a:defRPr/>
              </a:pPr>
              <a:t>‹#›</a:t>
            </a:fld>
            <a:endParaRPr lang="en-CA"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03213"/>
            <a:ext cx="8305800" cy="9921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44513" y="1600200"/>
            <a:ext cx="8294687" cy="45720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6036" name="Rectangle 4"/>
          <p:cNvSpPr>
            <a:spLocks noChangeArrowheads="1"/>
          </p:cNvSpPr>
          <p:nvPr/>
        </p:nvSpPr>
        <p:spPr bwMode="auto">
          <a:xfrm>
            <a:off x="6653213" y="6288088"/>
            <a:ext cx="2133600" cy="476250"/>
          </a:xfrm>
          <a:prstGeom prst="rect">
            <a:avLst/>
          </a:prstGeom>
          <a:noFill/>
          <a:ln>
            <a:noFill/>
          </a:ln>
          <a:effectLst/>
          <a:extLst>
            <a:ext uri="{909E8E84-426E-40DD-AFC4-6F175D3DCCD1}"/>
            <a:ext uri="{91240B29-F687-4F45-9708-019B960494DF}"/>
            <a:ext uri="{AF507438-7753-43E0-B8FC-AC1667EBCBE1}"/>
          </a:extLst>
        </p:spPr>
        <p:txBody>
          <a:bodyPr/>
          <a:lstStyle/>
          <a:p>
            <a:pPr algn="r">
              <a:defRPr/>
            </a:pPr>
            <a:endParaRPr lang="en-US" sz="1600" dirty="0">
              <a:solidFill>
                <a:srgbClr val="F3F5E7"/>
              </a:solidFill>
              <a:ea typeface="ＭＳ Ｐゴシック" charset="0"/>
              <a:cs typeface="+mn-cs"/>
            </a:endParaRPr>
          </a:p>
          <a:p>
            <a:pPr algn="r">
              <a:defRPr/>
            </a:pPr>
            <a:r>
              <a:rPr lang="en-US" sz="1600" dirty="0">
                <a:solidFill>
                  <a:srgbClr val="F3F5E7"/>
                </a:solidFill>
                <a:ea typeface="ＭＳ Ｐゴシック" charset="0"/>
                <a:cs typeface="+mn-cs"/>
              </a:rPr>
              <a:t>1-</a:t>
            </a:r>
            <a:fld id="{EBA04A6A-87CB-4D31-B1FF-E69F33642396}" type="slidenum">
              <a:rPr lang="en-US" sz="1600">
                <a:solidFill>
                  <a:srgbClr val="F3F5E7"/>
                </a:solidFill>
                <a:ea typeface="ＭＳ Ｐゴシック" charset="0"/>
                <a:cs typeface="+mn-cs"/>
              </a:rPr>
              <a:pPr algn="r">
                <a:defRPr/>
              </a:pPr>
              <a:t>‹#›</a:t>
            </a:fld>
            <a:endParaRPr lang="en-US" sz="1600" dirty="0">
              <a:solidFill>
                <a:srgbClr val="F3F5E7"/>
              </a:solidFill>
              <a:ea typeface="ＭＳ Ｐゴシック" charset="0"/>
              <a:cs typeface="+mn-cs"/>
            </a:endParaRPr>
          </a:p>
        </p:txBody>
      </p:sp>
      <p:sp>
        <p:nvSpPr>
          <p:cNvPr id="556037" name="Rectangle 5"/>
          <p:cNvSpPr>
            <a:spLocks noChangeArrowheads="1"/>
          </p:cNvSpPr>
          <p:nvPr/>
        </p:nvSpPr>
        <p:spPr bwMode="gray">
          <a:xfrm>
            <a:off x="0" y="6424613"/>
            <a:ext cx="9144000" cy="452437"/>
          </a:xfrm>
          <a:prstGeom prst="rect">
            <a:avLst/>
          </a:prstGeom>
          <a:solidFill>
            <a:srgbClr val="166F07"/>
          </a:solidFill>
          <a:ln>
            <a:noFill/>
          </a:ln>
          <a:effectLst/>
          <a:extLst>
            <a:ext uri="{91240B29-F687-4F45-9708-019B960494DF}"/>
            <a:ext uri="{AF507438-7753-43E0-B8FC-AC1667EBCBE1}"/>
          </a:extLst>
        </p:spPr>
        <p:txBody>
          <a:bodyPr wrap="none" lIns="0" tIns="0" rIns="0" bIns="0" anchor="ctr"/>
          <a:lstStyle/>
          <a:p>
            <a:pPr>
              <a:defRPr/>
            </a:pPr>
            <a:r>
              <a:rPr lang="en-US" sz="1200" dirty="0">
                <a:solidFill>
                  <a:srgbClr val="F3F5E7"/>
                </a:solidFill>
                <a:ea typeface="ＭＳ Ｐゴシック" charset="0"/>
                <a:cs typeface="+mn-cs"/>
              </a:rPr>
              <a:t>                                            Copyright © 2015, 2010, 2007 Pearson Education, Inc.</a:t>
            </a:r>
          </a:p>
        </p:txBody>
      </p:sp>
      <p:pic>
        <p:nvPicPr>
          <p:cNvPr id="1030" name="Picture 6" descr="Pearson_Bound_White"/>
          <p:cNvPicPr>
            <a:picLocks noChangeAspect="1" noChangeArrowheads="1"/>
          </p:cNvPicPr>
          <p:nvPr/>
        </p:nvPicPr>
        <p:blipFill>
          <a:blip r:embed="rId13"/>
          <a:srcRect/>
          <a:stretch>
            <a:fillRect/>
          </a:stretch>
        </p:blipFill>
        <p:spPr bwMode="auto">
          <a:xfrm>
            <a:off x="5626100" y="6408738"/>
            <a:ext cx="1455738" cy="469900"/>
          </a:xfrm>
          <a:prstGeom prst="rect">
            <a:avLst/>
          </a:prstGeom>
          <a:noFill/>
          <a:ln w="9525">
            <a:noFill/>
            <a:miter lim="800000"/>
            <a:headEnd/>
            <a:tailEnd/>
          </a:ln>
        </p:spPr>
      </p:pic>
      <p:sp>
        <p:nvSpPr>
          <p:cNvPr id="556039" name="Rectangle 7"/>
          <p:cNvSpPr>
            <a:spLocks noChangeArrowheads="1"/>
          </p:cNvSpPr>
          <p:nvPr/>
        </p:nvSpPr>
        <p:spPr bwMode="auto">
          <a:xfrm>
            <a:off x="7067550" y="6496050"/>
            <a:ext cx="2133600" cy="233363"/>
          </a:xfrm>
          <a:prstGeom prst="rect">
            <a:avLst/>
          </a:prstGeom>
          <a:noFill/>
          <a:ln>
            <a:noFill/>
          </a:ln>
          <a:effectLst/>
          <a:extLst>
            <a:ext uri="{909E8E84-426E-40DD-AFC4-6F175D3DCCD1}"/>
            <a:ext uri="{91240B29-F687-4F45-9708-019B960494DF}"/>
            <a:ext uri="{AF507438-7753-43E0-B8FC-AC1667EBCBE1}"/>
          </a:extLst>
        </p:spPr>
        <p:txBody>
          <a:bodyPr/>
          <a:lstStyle/>
          <a:p>
            <a:pPr>
              <a:defRPr/>
            </a:pPr>
            <a:r>
              <a:rPr lang="en-US" sz="1600" dirty="0">
                <a:solidFill>
                  <a:schemeClr val="bg1"/>
                </a:solidFill>
                <a:ea typeface="ＭＳ Ｐゴシック" charset="0"/>
                <a:cs typeface="+mn-cs"/>
              </a:rPr>
              <a:t>Chapter </a:t>
            </a:r>
            <a:r>
              <a:rPr lang="en-US" sz="1600" dirty="0">
                <a:solidFill>
                  <a:schemeClr val="bg1"/>
                </a:solidFill>
                <a:ea typeface="ＭＳ Ｐゴシック" charset="0"/>
                <a:cs typeface="+mn-cs"/>
              </a:rPr>
              <a:t>8, </a:t>
            </a:r>
            <a:r>
              <a:rPr lang="en-US" sz="1600" dirty="0">
                <a:solidFill>
                  <a:schemeClr val="bg1"/>
                </a:solidFill>
                <a:ea typeface="ＭＳ Ｐゴシック" charset="0"/>
                <a:cs typeface="+mn-cs"/>
              </a:rPr>
              <a:t>Slide </a:t>
            </a:r>
            <a:fld id="{BD83C907-726A-4C64-A4BB-FE805120AF06}" type="slidenum">
              <a:rPr lang="en-US" sz="1600">
                <a:solidFill>
                  <a:schemeClr val="bg1"/>
                </a:solidFill>
                <a:ea typeface="ＭＳ Ｐゴシック" charset="0"/>
                <a:cs typeface="+mn-cs"/>
              </a:rPr>
              <a:pPr>
                <a:defRPr/>
              </a:pPr>
              <a:t>‹#›</a:t>
            </a:fld>
            <a:endParaRPr lang="en-US" sz="1600" dirty="0">
              <a:solidFill>
                <a:schemeClr val="bg1"/>
              </a:solidFill>
              <a:ea typeface="ＭＳ Ｐゴシック" charset="0"/>
              <a:cs typeface="+mn-cs"/>
            </a:endParaRPr>
          </a:p>
        </p:txBody>
      </p:sp>
      <p:pic>
        <p:nvPicPr>
          <p:cNvPr id="1032" name="Picture 8" descr="Pearson_Strap_Bound_White"/>
          <p:cNvPicPr>
            <a:picLocks noChangeAspect="1" noChangeArrowheads="1"/>
          </p:cNvPicPr>
          <p:nvPr/>
        </p:nvPicPr>
        <p:blipFill>
          <a:blip r:embed="rId14"/>
          <a:srcRect/>
          <a:stretch>
            <a:fillRect/>
          </a:stretch>
        </p:blipFill>
        <p:spPr bwMode="auto">
          <a:xfrm>
            <a:off x="42863" y="6413500"/>
            <a:ext cx="1762125" cy="4937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spd="med"/>
  <p:txStyles>
    <p:titleStyle>
      <a:lvl1pPr algn="l" rtl="0" eaLnBrk="0" fontAlgn="base" hangingPunct="0">
        <a:spcBef>
          <a:spcPct val="0"/>
        </a:spcBef>
        <a:spcAft>
          <a:spcPct val="0"/>
        </a:spcAft>
        <a:defRPr sz="3600">
          <a:solidFill>
            <a:srgbClr val="1A8608"/>
          </a:solidFill>
          <a:latin typeface="+mj-lt"/>
          <a:ea typeface="+mj-ea"/>
          <a:cs typeface="+mj-cs"/>
        </a:defRPr>
      </a:lvl1pPr>
      <a:lvl2pPr algn="l" rtl="0" eaLnBrk="0" fontAlgn="base" hangingPunct="0">
        <a:spcBef>
          <a:spcPct val="0"/>
        </a:spcBef>
        <a:spcAft>
          <a:spcPct val="0"/>
        </a:spcAft>
        <a:defRPr sz="3600">
          <a:solidFill>
            <a:srgbClr val="1A8608"/>
          </a:solidFill>
          <a:latin typeface="Arial" charset="0"/>
          <a:ea typeface="ＭＳ Ｐゴシック" charset="0"/>
          <a:cs typeface="Arial" charset="0"/>
        </a:defRPr>
      </a:lvl2pPr>
      <a:lvl3pPr algn="l" rtl="0" eaLnBrk="0" fontAlgn="base" hangingPunct="0">
        <a:spcBef>
          <a:spcPct val="0"/>
        </a:spcBef>
        <a:spcAft>
          <a:spcPct val="0"/>
        </a:spcAft>
        <a:defRPr sz="3600">
          <a:solidFill>
            <a:srgbClr val="1A8608"/>
          </a:solidFill>
          <a:latin typeface="Arial" charset="0"/>
          <a:ea typeface="ＭＳ Ｐゴシック" charset="0"/>
          <a:cs typeface="Arial" charset="0"/>
        </a:defRPr>
      </a:lvl3pPr>
      <a:lvl4pPr algn="l" rtl="0" eaLnBrk="0" fontAlgn="base" hangingPunct="0">
        <a:spcBef>
          <a:spcPct val="0"/>
        </a:spcBef>
        <a:spcAft>
          <a:spcPct val="0"/>
        </a:spcAft>
        <a:defRPr sz="3600">
          <a:solidFill>
            <a:srgbClr val="1A8608"/>
          </a:solidFill>
          <a:latin typeface="Arial" charset="0"/>
          <a:ea typeface="ＭＳ Ｐゴシック" charset="0"/>
          <a:cs typeface="Arial" charset="0"/>
        </a:defRPr>
      </a:lvl4pPr>
      <a:lvl5pPr algn="l" rtl="0" eaLnBrk="0" fontAlgn="base" hangingPunct="0">
        <a:spcBef>
          <a:spcPct val="0"/>
        </a:spcBef>
        <a:spcAft>
          <a:spcPct val="0"/>
        </a:spcAft>
        <a:defRPr sz="3600">
          <a:solidFill>
            <a:srgbClr val="1A8608"/>
          </a:solidFill>
          <a:latin typeface="Arial" charset="0"/>
          <a:ea typeface="ＭＳ Ｐゴシック" charset="0"/>
          <a:cs typeface="Arial" charset="0"/>
        </a:defRPr>
      </a:lvl5pPr>
      <a:lvl6pPr marL="457200" algn="l" rtl="0" fontAlgn="base">
        <a:spcBef>
          <a:spcPct val="0"/>
        </a:spcBef>
        <a:spcAft>
          <a:spcPct val="0"/>
        </a:spcAft>
        <a:defRPr sz="3600">
          <a:solidFill>
            <a:srgbClr val="1A8608"/>
          </a:solidFill>
          <a:latin typeface="Arial" charset="0"/>
          <a:ea typeface="ＭＳ Ｐゴシック" charset="0"/>
          <a:cs typeface="Arial" charset="0"/>
        </a:defRPr>
      </a:lvl6pPr>
      <a:lvl7pPr marL="914400" algn="l" rtl="0" fontAlgn="base">
        <a:spcBef>
          <a:spcPct val="0"/>
        </a:spcBef>
        <a:spcAft>
          <a:spcPct val="0"/>
        </a:spcAft>
        <a:defRPr sz="3600">
          <a:solidFill>
            <a:srgbClr val="1A8608"/>
          </a:solidFill>
          <a:latin typeface="Arial" charset="0"/>
          <a:ea typeface="ＭＳ Ｐゴシック" charset="0"/>
          <a:cs typeface="Arial" charset="0"/>
        </a:defRPr>
      </a:lvl7pPr>
      <a:lvl8pPr marL="1371600" algn="l" rtl="0" fontAlgn="base">
        <a:spcBef>
          <a:spcPct val="0"/>
        </a:spcBef>
        <a:spcAft>
          <a:spcPct val="0"/>
        </a:spcAft>
        <a:defRPr sz="3600">
          <a:solidFill>
            <a:srgbClr val="1A8608"/>
          </a:solidFill>
          <a:latin typeface="Arial" charset="0"/>
          <a:ea typeface="ＭＳ Ｐゴシック" charset="0"/>
          <a:cs typeface="Arial" charset="0"/>
        </a:defRPr>
      </a:lvl8pPr>
      <a:lvl9pPr marL="1828800" algn="l" rtl="0" fontAlgn="base">
        <a:spcBef>
          <a:spcPct val="0"/>
        </a:spcBef>
        <a:spcAft>
          <a:spcPct val="0"/>
        </a:spcAft>
        <a:defRPr sz="3600">
          <a:solidFill>
            <a:srgbClr val="1A8608"/>
          </a:solidFill>
          <a:latin typeface="Arial" charset="0"/>
          <a:ea typeface="ＭＳ Ｐゴシック" charset="0"/>
          <a:cs typeface="Arial" charset="0"/>
        </a:defRPr>
      </a:lvl9pPr>
    </p:titleStyle>
    <p:bodyStyle>
      <a:lvl1pPr marL="292100" indent="-292100" algn="l" rtl="0" eaLnBrk="0" fontAlgn="base" hangingPunct="0">
        <a:spcBef>
          <a:spcPct val="20000"/>
        </a:spcBef>
        <a:spcAft>
          <a:spcPct val="0"/>
        </a:spcAft>
        <a:buClr>
          <a:schemeClr val="accent1"/>
        </a:buClr>
        <a:buSzPct val="60000"/>
        <a:buFont typeface="Wingdings" pitchFamily="2" charset="2"/>
        <a:buChar char="n"/>
        <a:defRPr sz="2800">
          <a:solidFill>
            <a:schemeClr val="tx1"/>
          </a:solidFill>
          <a:latin typeface="+mn-lt"/>
          <a:ea typeface="+mn-ea"/>
          <a:cs typeface="+mn-cs"/>
        </a:defRPr>
      </a:lvl1pPr>
      <a:lvl2pPr marL="566738" indent="-254000" algn="l" rtl="0" eaLnBrk="0" fontAlgn="base" hangingPunct="0">
        <a:spcBef>
          <a:spcPct val="20000"/>
        </a:spcBef>
        <a:spcAft>
          <a:spcPct val="0"/>
        </a:spcAft>
        <a:buClr>
          <a:srgbClr val="EF9C51"/>
        </a:buClr>
        <a:buSzPct val="55000"/>
        <a:buFont typeface="Wingdings" pitchFamily="2" charset="2"/>
        <a:buChar char="n"/>
        <a:defRPr sz="2800">
          <a:solidFill>
            <a:schemeClr val="tx1"/>
          </a:solidFill>
          <a:latin typeface="+mn-lt"/>
          <a:ea typeface="Arial" charset="0"/>
          <a:cs typeface="+mn-cs"/>
        </a:defRPr>
      </a:lvl2pPr>
      <a:lvl3pPr marL="784225" indent="-215900" algn="l" rtl="0" eaLnBrk="0" fontAlgn="base" hangingPunct="0">
        <a:spcBef>
          <a:spcPct val="20000"/>
        </a:spcBef>
        <a:spcAft>
          <a:spcPct val="0"/>
        </a:spcAft>
        <a:buClr>
          <a:srgbClr val="FDDCA1"/>
        </a:buClr>
        <a:buSzPct val="50000"/>
        <a:buFont typeface="Wingdings" pitchFamily="2" charset="2"/>
        <a:buChar char="n"/>
        <a:defRPr sz="2400">
          <a:solidFill>
            <a:schemeClr val="tx1"/>
          </a:solidFill>
          <a:latin typeface="+mn-lt"/>
          <a:ea typeface="Arial" charset="0"/>
          <a:cs typeface="+mn-cs"/>
        </a:defRPr>
      </a:lvl3pPr>
      <a:lvl4pPr marL="1014413"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ea typeface="Arial" charset="0"/>
          <a:cs typeface="+mn-cs"/>
        </a:defRPr>
      </a:lvl4pPr>
      <a:lvl5pPr marL="1206500" indent="-190500" algn="l" rtl="0" eaLnBrk="0" fontAlgn="base" hangingPunct="0">
        <a:spcBef>
          <a:spcPct val="20000"/>
        </a:spcBef>
        <a:spcAft>
          <a:spcPct val="0"/>
        </a:spcAft>
        <a:buClr>
          <a:srgbClr val="CCECFF"/>
        </a:buClr>
        <a:buSzPct val="50000"/>
        <a:buFont typeface="Wingdings" pitchFamily="2" charset="2"/>
        <a:buChar char="n"/>
        <a:defRPr sz="2000">
          <a:solidFill>
            <a:schemeClr val="tx1"/>
          </a:solidFill>
          <a:latin typeface="+mn-lt"/>
          <a:ea typeface="Arial" charset="0"/>
          <a:cs typeface="+mn-cs"/>
        </a:defRPr>
      </a:lvl5pPr>
      <a:lvl6pPr marL="16637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6pPr>
      <a:lvl7pPr marL="21209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7pPr>
      <a:lvl8pPr marL="25781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8pPr>
      <a:lvl9pPr marL="30353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228600" y="457200"/>
            <a:ext cx="4213225" cy="1371600"/>
          </a:xfrm>
        </p:spPr>
        <p:txBody>
          <a:bodyPr/>
          <a:lstStyle/>
          <a:p>
            <a:pPr eaLnBrk="1" hangingPunct="1"/>
            <a:r>
              <a:rPr lang="en-US" sz="3200" smtClean="0"/>
              <a:t/>
            </a:r>
            <a:br>
              <a:rPr lang="en-US" sz="3200" smtClean="0"/>
            </a:br>
            <a:r>
              <a:rPr lang="en-US" sz="6000" smtClean="0"/>
              <a:t>Chapter  8</a:t>
            </a:r>
          </a:p>
        </p:txBody>
      </p:sp>
      <p:sp>
        <p:nvSpPr>
          <p:cNvPr id="15362" name="Rectangle 3"/>
          <p:cNvSpPr>
            <a:spLocks noGrp="1" noChangeArrowheads="1"/>
          </p:cNvSpPr>
          <p:nvPr>
            <p:ph type="subTitle" idx="1"/>
          </p:nvPr>
        </p:nvSpPr>
        <p:spPr>
          <a:xfrm>
            <a:off x="304800" y="2057400"/>
            <a:ext cx="4554538" cy="1752600"/>
          </a:xfrm>
        </p:spPr>
        <p:txBody>
          <a:bodyPr/>
          <a:lstStyle/>
          <a:p>
            <a:pPr eaLnBrk="1" hangingPunct="1"/>
            <a:r>
              <a:rPr lang="en-US" sz="4000" smtClean="0"/>
              <a:t>Regression Wisdom</a:t>
            </a:r>
          </a:p>
        </p:txBody>
      </p:sp>
      <p:pic>
        <p:nvPicPr>
          <p:cNvPr id="15363" name="Picture 4" descr="SMW4e_Book_Cover"/>
          <p:cNvPicPr>
            <a:picLocks noChangeAspect="1" noChangeArrowheads="1"/>
          </p:cNvPicPr>
          <p:nvPr/>
        </p:nvPicPr>
        <p:blipFill>
          <a:blip r:embed="rId2"/>
          <a:srcRect/>
          <a:stretch>
            <a:fillRect/>
          </a:stretch>
        </p:blipFill>
        <p:spPr bwMode="auto">
          <a:xfrm>
            <a:off x="4859338" y="838200"/>
            <a:ext cx="3751262" cy="4800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533400" y="22225"/>
            <a:ext cx="8305800" cy="992188"/>
          </a:xfrm>
        </p:spPr>
        <p:txBody>
          <a:bodyPr/>
          <a:lstStyle/>
          <a:p>
            <a:pPr eaLnBrk="1" hangingPunct="1"/>
            <a:r>
              <a:rPr lang="en-US" smtClean="0"/>
              <a:t>Subsets (cont.)</a:t>
            </a:r>
          </a:p>
        </p:txBody>
      </p:sp>
      <p:sp>
        <p:nvSpPr>
          <p:cNvPr id="24578" name="Rectangle 3"/>
          <p:cNvSpPr>
            <a:spLocks noGrp="1" noChangeArrowheads="1"/>
          </p:cNvSpPr>
          <p:nvPr>
            <p:ph type="body" idx="1"/>
          </p:nvPr>
        </p:nvSpPr>
        <p:spPr>
          <a:xfrm>
            <a:off x="533400" y="1219200"/>
            <a:ext cx="8294688" cy="4572000"/>
          </a:xfrm>
        </p:spPr>
        <p:txBody>
          <a:bodyPr/>
          <a:lstStyle/>
          <a:p>
            <a:pPr marL="342900" indent="-342900" eaLnBrk="1" hangingPunct="1"/>
            <a:r>
              <a:rPr lang="en-US" sz="2400" smtClean="0"/>
              <a:t>The figure shows regression lines fit to calories and sugar for each of the three cereal shelves in a supermarket:</a:t>
            </a:r>
          </a:p>
        </p:txBody>
      </p:sp>
      <p:pic>
        <p:nvPicPr>
          <p:cNvPr id="24579" name="Picture 4" descr="09_03"/>
          <p:cNvPicPr>
            <a:picLocks noChangeAspect="1" noChangeArrowheads="1"/>
          </p:cNvPicPr>
          <p:nvPr/>
        </p:nvPicPr>
        <p:blipFill>
          <a:blip r:embed="rId2"/>
          <a:srcRect/>
          <a:stretch>
            <a:fillRect/>
          </a:stretch>
        </p:blipFill>
        <p:spPr bwMode="auto">
          <a:xfrm>
            <a:off x="1593850" y="2211388"/>
            <a:ext cx="5873750" cy="3960812"/>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457200" y="228600"/>
            <a:ext cx="8229600" cy="1143000"/>
          </a:xfrm>
        </p:spPr>
        <p:txBody>
          <a:bodyPr/>
          <a:lstStyle/>
          <a:p>
            <a:pPr eaLnBrk="1" hangingPunct="1"/>
            <a:r>
              <a:rPr lang="en-US" sz="3200" smtClean="0"/>
              <a:t>Extrapolation: Reaching Beyond the Data</a:t>
            </a:r>
          </a:p>
        </p:txBody>
      </p:sp>
      <p:sp>
        <p:nvSpPr>
          <p:cNvPr id="25602" name="Rectangle 3"/>
          <p:cNvSpPr>
            <a:spLocks noGrp="1" noChangeArrowheads="1"/>
          </p:cNvSpPr>
          <p:nvPr>
            <p:ph type="body" idx="1"/>
          </p:nvPr>
        </p:nvSpPr>
        <p:spPr/>
        <p:txBody>
          <a:bodyPr/>
          <a:lstStyle/>
          <a:p>
            <a:pPr marL="342900" indent="-342900" eaLnBrk="1" hangingPunct="1"/>
            <a:r>
              <a:rPr lang="en-US" smtClean="0"/>
              <a:t>Linear models give a predicted value for each case in the data.</a:t>
            </a:r>
          </a:p>
          <a:p>
            <a:pPr marL="342900" indent="-342900" eaLnBrk="1" hangingPunct="1"/>
            <a:r>
              <a:rPr lang="en-US" smtClean="0"/>
              <a:t>We cannot assume that a linear relationship in the data exists beyond the range of the data.</a:t>
            </a:r>
          </a:p>
          <a:p>
            <a:pPr marL="342900" indent="-342900" eaLnBrk="1" hangingPunct="1"/>
            <a:r>
              <a:rPr lang="en-US" smtClean="0"/>
              <a:t>The farther the new </a:t>
            </a:r>
            <a:r>
              <a:rPr lang="en-US" i="1" smtClean="0"/>
              <a:t>x </a:t>
            </a:r>
            <a:r>
              <a:rPr lang="en-US" smtClean="0"/>
              <a:t>value is from the mean in </a:t>
            </a:r>
            <a:r>
              <a:rPr lang="en-US" i="1" smtClean="0"/>
              <a:t>x, </a:t>
            </a:r>
            <a:r>
              <a:rPr lang="en-US" smtClean="0"/>
              <a:t>the less trust we should place in the predicted value.</a:t>
            </a:r>
          </a:p>
          <a:p>
            <a:pPr marL="342900" indent="-342900" eaLnBrk="1" hangingPunct="1"/>
            <a:r>
              <a:rPr lang="en-US" smtClean="0"/>
              <a:t>Once we venture into new </a:t>
            </a:r>
            <a:r>
              <a:rPr lang="en-US" i="1" smtClean="0"/>
              <a:t>x</a:t>
            </a:r>
            <a:r>
              <a:rPr lang="en-US" smtClean="0"/>
              <a:t> territory, such a prediction is called an </a:t>
            </a:r>
            <a:r>
              <a:rPr lang="en-US" smtClean="0">
                <a:solidFill>
                  <a:schemeClr val="hlink"/>
                </a:solidFill>
              </a:rPr>
              <a:t>extrapolation</a:t>
            </a:r>
            <a:r>
              <a:rPr lang="en-US" smtClean="0"/>
              <a:t>.</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smtClean="0"/>
              <a:t>Extrapolation (cont.)</a:t>
            </a:r>
          </a:p>
        </p:txBody>
      </p:sp>
      <p:sp>
        <p:nvSpPr>
          <p:cNvPr id="26626" name="Rectangle 3"/>
          <p:cNvSpPr>
            <a:spLocks noGrp="1" noChangeArrowheads="1"/>
          </p:cNvSpPr>
          <p:nvPr>
            <p:ph type="body" idx="1"/>
          </p:nvPr>
        </p:nvSpPr>
        <p:spPr/>
        <p:txBody>
          <a:bodyPr/>
          <a:lstStyle/>
          <a:p>
            <a:pPr marL="342900" indent="-342900" eaLnBrk="1" hangingPunct="1"/>
            <a:r>
              <a:rPr lang="en-US" smtClean="0"/>
              <a:t>Extrapolations are dubious because they require the additional—and very questionable — assumption that nothing about the relationship between </a:t>
            </a:r>
            <a:r>
              <a:rPr lang="en-US" i="1" smtClean="0"/>
              <a:t>x</a:t>
            </a:r>
            <a:r>
              <a:rPr lang="en-US" smtClean="0"/>
              <a:t> and </a:t>
            </a:r>
            <a:r>
              <a:rPr lang="en-US" i="1" smtClean="0"/>
              <a:t>y</a:t>
            </a:r>
            <a:r>
              <a:rPr lang="en-US" smtClean="0"/>
              <a:t> changes even at extreme values of </a:t>
            </a:r>
            <a:r>
              <a:rPr lang="en-US" i="1" smtClean="0"/>
              <a:t>x</a:t>
            </a:r>
            <a:r>
              <a:rPr lang="en-US" smtClean="0"/>
              <a:t>.</a:t>
            </a:r>
          </a:p>
          <a:p>
            <a:pPr marL="342900" indent="-342900" eaLnBrk="1" hangingPunct="1"/>
            <a:r>
              <a:rPr lang="en-US" smtClean="0"/>
              <a:t>Extrapolations can get you into deep trouble. You’re better off not making extrapolations.</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533400" y="-76200"/>
            <a:ext cx="8305800" cy="838200"/>
          </a:xfrm>
        </p:spPr>
        <p:txBody>
          <a:bodyPr/>
          <a:lstStyle/>
          <a:p>
            <a:pPr eaLnBrk="1" hangingPunct="1"/>
            <a:r>
              <a:rPr lang="en-US" smtClean="0"/>
              <a:t>Extrapolation (cont.)</a:t>
            </a:r>
          </a:p>
        </p:txBody>
      </p:sp>
      <p:sp>
        <p:nvSpPr>
          <p:cNvPr id="27650" name="Rectangle 3"/>
          <p:cNvSpPr>
            <a:spLocks noGrp="1" noChangeArrowheads="1"/>
          </p:cNvSpPr>
          <p:nvPr>
            <p:ph type="body" idx="1"/>
          </p:nvPr>
        </p:nvSpPr>
        <p:spPr>
          <a:xfrm>
            <a:off x="533400" y="928688"/>
            <a:ext cx="8294688" cy="4572000"/>
          </a:xfrm>
        </p:spPr>
        <p:txBody>
          <a:bodyPr/>
          <a:lstStyle/>
          <a:p>
            <a:pPr marL="342900" indent="-342900" eaLnBrk="1" hangingPunct="1">
              <a:lnSpc>
                <a:spcPct val="90000"/>
              </a:lnSpc>
            </a:pPr>
            <a:r>
              <a:rPr lang="en-US" sz="2400" smtClean="0"/>
              <a:t>Here is a timeplot of the Energy Information Administration (EIA) predictions and actual prices of oil barrel prices.  How did forecasters do?</a:t>
            </a:r>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buFont typeface="Wingdings" pitchFamily="2" charset="2"/>
              <a:buNone/>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r>
              <a:rPr lang="en-US" sz="2400" smtClean="0"/>
              <a:t>They seemed to have missed a sharp run-up in oil prices in the past few years.</a:t>
            </a:r>
          </a:p>
        </p:txBody>
      </p:sp>
      <p:pic>
        <p:nvPicPr>
          <p:cNvPr id="27651" name="Picture 5" descr="Picture 25"/>
          <p:cNvPicPr>
            <a:picLocks noChangeAspect="1" noChangeArrowheads="1"/>
          </p:cNvPicPr>
          <p:nvPr/>
        </p:nvPicPr>
        <p:blipFill>
          <a:blip r:embed="rId2"/>
          <a:srcRect/>
          <a:stretch>
            <a:fillRect/>
          </a:stretch>
        </p:blipFill>
        <p:spPr bwMode="auto">
          <a:xfrm>
            <a:off x="1831975" y="1981200"/>
            <a:ext cx="5715000" cy="3751263"/>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smtClean="0"/>
              <a:t>Predicting the Future</a:t>
            </a:r>
          </a:p>
        </p:txBody>
      </p:sp>
      <p:sp>
        <p:nvSpPr>
          <p:cNvPr id="28674" name="Rectangle 3"/>
          <p:cNvSpPr>
            <a:spLocks noGrp="1" noChangeArrowheads="1"/>
          </p:cNvSpPr>
          <p:nvPr>
            <p:ph type="body" idx="1"/>
          </p:nvPr>
        </p:nvSpPr>
        <p:spPr/>
        <p:txBody>
          <a:bodyPr/>
          <a:lstStyle/>
          <a:p>
            <a:pPr marL="342900" indent="-342900" eaLnBrk="1" hangingPunct="1"/>
            <a:r>
              <a:rPr lang="en-US" smtClean="0"/>
              <a:t>Extrapolation is always dangerous. But, when the </a:t>
            </a:r>
            <a:r>
              <a:rPr lang="en-US" i="1" smtClean="0"/>
              <a:t>x</a:t>
            </a:r>
            <a:r>
              <a:rPr lang="en-US" smtClean="0"/>
              <a:t>-variable in the model is </a:t>
            </a:r>
            <a:r>
              <a:rPr lang="en-US" i="1" smtClean="0"/>
              <a:t>time</a:t>
            </a:r>
            <a:r>
              <a:rPr lang="en-US" smtClean="0"/>
              <a:t>, extrapolation becomes an attempt to peer into the future.</a:t>
            </a:r>
          </a:p>
          <a:p>
            <a:pPr marL="342900" indent="-342900" eaLnBrk="1" hangingPunct="1"/>
            <a:r>
              <a:rPr lang="en-US" smtClean="0"/>
              <a:t>Knowing that extrapolation is dangerous doesn’t stop people. The temptation to see into the future is hard to resist. </a:t>
            </a:r>
          </a:p>
          <a:p>
            <a:pPr marL="342900" indent="-342900" eaLnBrk="1" hangingPunct="1"/>
            <a:r>
              <a:rPr lang="en-US" smtClean="0"/>
              <a:t>Here’s some more realistic advice: </a:t>
            </a:r>
            <a:r>
              <a:rPr lang="en-US" smtClean="0">
                <a:solidFill>
                  <a:schemeClr val="hlink"/>
                </a:solidFill>
              </a:rPr>
              <a:t>If you must extrapolate into the future, at least don’t believe that the prediction will come true.</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mtClean="0"/>
              <a:t>Outliers, Leverage, and Influence</a:t>
            </a:r>
          </a:p>
        </p:txBody>
      </p:sp>
      <p:sp>
        <p:nvSpPr>
          <p:cNvPr id="29698" name="Rectangle 3"/>
          <p:cNvSpPr>
            <a:spLocks noGrp="1" noChangeArrowheads="1"/>
          </p:cNvSpPr>
          <p:nvPr>
            <p:ph type="body" idx="1"/>
          </p:nvPr>
        </p:nvSpPr>
        <p:spPr/>
        <p:txBody>
          <a:bodyPr/>
          <a:lstStyle/>
          <a:p>
            <a:pPr marL="342900" indent="-342900" eaLnBrk="1" hangingPunct="1"/>
            <a:r>
              <a:rPr lang="en-US" smtClean="0"/>
              <a:t>Outlying points can strongly influence a regression. Even a single point far from the body of the data can dominate the analysis. </a:t>
            </a:r>
          </a:p>
          <a:p>
            <a:pPr marL="742950" lvl="1" indent="-285750" eaLnBrk="1" hangingPunct="1"/>
            <a:r>
              <a:rPr lang="en-US" smtClean="0"/>
              <a:t>Any point that stands away from the others can be called an </a:t>
            </a:r>
            <a:r>
              <a:rPr lang="en-US" smtClean="0">
                <a:solidFill>
                  <a:schemeClr val="hlink"/>
                </a:solidFill>
              </a:rPr>
              <a:t>outlier</a:t>
            </a:r>
            <a:r>
              <a:rPr lang="en-US" smtClean="0"/>
              <a:t> and deserves your special attention.</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t>Extreme Extrapolation!</a:t>
            </a:r>
          </a:p>
        </p:txBody>
      </p:sp>
      <p:pic>
        <p:nvPicPr>
          <p:cNvPr id="30722" name="Content Placeholder 3"/>
          <p:cNvPicPr>
            <a:picLocks noGrp="1" noChangeAspect="1"/>
          </p:cNvPicPr>
          <p:nvPr>
            <p:ph idx="1"/>
          </p:nvPr>
        </p:nvPicPr>
        <p:blipFill>
          <a:blip r:embed="rId2"/>
          <a:srcRect l="-8076" r="-8076"/>
          <a:stretch>
            <a:fillRect/>
          </a:stretch>
        </p:blipFill>
        <p:spPr>
          <a:xfrm>
            <a:off x="515938" y="1524000"/>
            <a:ext cx="8294687" cy="4572000"/>
          </a:xfrm>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544513" y="76200"/>
            <a:ext cx="8305800" cy="763588"/>
          </a:xfrm>
        </p:spPr>
        <p:txBody>
          <a:bodyPr/>
          <a:lstStyle/>
          <a:p>
            <a:pPr eaLnBrk="1" hangingPunct="1"/>
            <a:r>
              <a:rPr lang="en-US" sz="3200" smtClean="0"/>
              <a:t>Outliers, Leverage, and Influence (cont.)</a:t>
            </a:r>
          </a:p>
        </p:txBody>
      </p:sp>
      <p:sp>
        <p:nvSpPr>
          <p:cNvPr id="31746" name="Rectangle 3"/>
          <p:cNvSpPr>
            <a:spLocks noGrp="1" noChangeArrowheads="1"/>
          </p:cNvSpPr>
          <p:nvPr>
            <p:ph type="body" idx="1"/>
          </p:nvPr>
        </p:nvSpPr>
        <p:spPr>
          <a:xfrm>
            <a:off x="555625" y="990600"/>
            <a:ext cx="8294688" cy="4572000"/>
          </a:xfrm>
        </p:spPr>
        <p:txBody>
          <a:bodyPr/>
          <a:lstStyle/>
          <a:p>
            <a:pPr marL="342900" indent="-342900" eaLnBrk="1" hangingPunct="1"/>
            <a:r>
              <a:rPr lang="en-US" sz="2400" smtClean="0"/>
              <a:t>The following scatterplot shows that something was awry in Palm Beach County, Florida, during the 2000 presidential election…</a:t>
            </a:r>
          </a:p>
        </p:txBody>
      </p:sp>
      <p:pic>
        <p:nvPicPr>
          <p:cNvPr id="31747" name="Picture 4" descr="09_07"/>
          <p:cNvPicPr>
            <a:picLocks noChangeAspect="1" noChangeArrowheads="1"/>
          </p:cNvPicPr>
          <p:nvPr/>
        </p:nvPicPr>
        <p:blipFill>
          <a:blip r:embed="rId2"/>
          <a:srcRect/>
          <a:stretch>
            <a:fillRect/>
          </a:stretch>
        </p:blipFill>
        <p:spPr bwMode="auto">
          <a:xfrm>
            <a:off x="2362200" y="2286000"/>
            <a:ext cx="4343400" cy="371792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544513" y="25400"/>
            <a:ext cx="8305800" cy="992188"/>
          </a:xfrm>
        </p:spPr>
        <p:txBody>
          <a:bodyPr/>
          <a:lstStyle/>
          <a:p>
            <a:pPr eaLnBrk="1" hangingPunct="1"/>
            <a:r>
              <a:rPr lang="en-US" sz="3200" smtClean="0"/>
              <a:t>Outliers, Leverage, and Influence (cont.)</a:t>
            </a:r>
          </a:p>
        </p:txBody>
      </p:sp>
      <p:sp>
        <p:nvSpPr>
          <p:cNvPr id="32770" name="Rectangle 3"/>
          <p:cNvSpPr>
            <a:spLocks noGrp="1" noChangeArrowheads="1"/>
          </p:cNvSpPr>
          <p:nvPr>
            <p:ph type="body" idx="1"/>
          </p:nvPr>
        </p:nvSpPr>
        <p:spPr>
          <a:xfrm>
            <a:off x="544513" y="1219200"/>
            <a:ext cx="8294687" cy="4572000"/>
          </a:xfrm>
        </p:spPr>
        <p:txBody>
          <a:bodyPr/>
          <a:lstStyle/>
          <a:p>
            <a:pPr marL="342900" indent="-342900" eaLnBrk="1" hangingPunct="1"/>
            <a:r>
              <a:rPr lang="en-US" sz="2400" smtClean="0"/>
              <a:t>The red line shows the effects that one unusual point can have on a regression:</a:t>
            </a:r>
          </a:p>
        </p:txBody>
      </p:sp>
      <p:pic>
        <p:nvPicPr>
          <p:cNvPr id="32771" name="Picture 4" descr="ait09-04a"/>
          <p:cNvPicPr>
            <a:picLocks noChangeAspect="1" noChangeArrowheads="1"/>
          </p:cNvPicPr>
          <p:nvPr/>
        </p:nvPicPr>
        <p:blipFill>
          <a:blip r:embed="rId2"/>
          <a:srcRect/>
          <a:stretch>
            <a:fillRect/>
          </a:stretch>
        </p:blipFill>
        <p:spPr bwMode="auto">
          <a:xfrm>
            <a:off x="1447800" y="2133600"/>
            <a:ext cx="6172200" cy="395605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z="3200" smtClean="0"/>
              <a:t>Outliers, Leverage, and Influence (cont.)</a:t>
            </a:r>
          </a:p>
        </p:txBody>
      </p:sp>
      <p:sp>
        <p:nvSpPr>
          <p:cNvPr id="33794" name="Rectangle 3"/>
          <p:cNvSpPr>
            <a:spLocks noGrp="1" noChangeArrowheads="1"/>
          </p:cNvSpPr>
          <p:nvPr>
            <p:ph type="body" idx="1"/>
          </p:nvPr>
        </p:nvSpPr>
        <p:spPr/>
        <p:txBody>
          <a:bodyPr/>
          <a:lstStyle/>
          <a:p>
            <a:pPr marL="342900" indent="-342900" eaLnBrk="1" hangingPunct="1"/>
            <a:r>
              <a:rPr lang="en-US" smtClean="0"/>
              <a:t>The linear model doesn’t fit points with large residuals very well.</a:t>
            </a:r>
          </a:p>
          <a:p>
            <a:pPr marL="342900" indent="-342900" eaLnBrk="1" hangingPunct="1"/>
            <a:r>
              <a:rPr lang="en-US" smtClean="0"/>
              <a:t>Because they seem to be different from the other cases, it is important to pay special attention to points with large residuals.</a:t>
            </a:r>
          </a:p>
          <a:p>
            <a:pPr marL="342900" indent="-342900" eaLnBrk="1" hangingPunct="1">
              <a:buFont typeface="Wingdings" pitchFamily="2" charset="2"/>
              <a:buNone/>
            </a:pPr>
            <a:endParaRPr lang="en-US" smtClean="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Teaching Tip</a:t>
            </a:r>
          </a:p>
        </p:txBody>
      </p:sp>
      <p:sp>
        <p:nvSpPr>
          <p:cNvPr id="16386" name="Content Placeholder 2"/>
          <p:cNvSpPr>
            <a:spLocks noGrp="1"/>
          </p:cNvSpPr>
          <p:nvPr>
            <p:ph idx="1"/>
          </p:nvPr>
        </p:nvSpPr>
        <p:spPr/>
        <p:txBody>
          <a:bodyPr/>
          <a:lstStyle/>
          <a:p>
            <a:pPr eaLnBrk="1" hangingPunct="1"/>
            <a:r>
              <a:rPr lang="en-US" smtClean="0"/>
              <a:t>While you add a little “wisdom” to your students’ understanding of regression, you have a great opportunity to review the concepts in chapter 7.</a:t>
            </a:r>
          </a:p>
          <a:p>
            <a:pPr eaLnBrk="1" hangingPunct="1"/>
            <a:r>
              <a:rPr lang="en-US" smtClean="0"/>
              <a:t>This can also naturally lead to reassessment opportunities.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sz="3200" smtClean="0"/>
              <a:t>Outliers, Leverage, and Influence (cont.)</a:t>
            </a:r>
          </a:p>
        </p:txBody>
      </p:sp>
      <p:sp>
        <p:nvSpPr>
          <p:cNvPr id="34818" name="Rectangle 3"/>
          <p:cNvSpPr>
            <a:spLocks noGrp="1" noChangeArrowheads="1"/>
          </p:cNvSpPr>
          <p:nvPr>
            <p:ph type="body" idx="1"/>
          </p:nvPr>
        </p:nvSpPr>
        <p:spPr/>
        <p:txBody>
          <a:bodyPr/>
          <a:lstStyle/>
          <a:p>
            <a:pPr marL="342900" indent="-342900" eaLnBrk="1" hangingPunct="1"/>
            <a:r>
              <a:rPr lang="en-US" smtClean="0"/>
              <a:t>A data point can also be unusual if its </a:t>
            </a:r>
            <a:r>
              <a:rPr lang="en-US" i="1" smtClean="0"/>
              <a:t>x</a:t>
            </a:r>
            <a:r>
              <a:rPr lang="en-US" smtClean="0"/>
              <a:t>-value is far from the mean of the </a:t>
            </a:r>
            <a:r>
              <a:rPr lang="en-US" i="1" smtClean="0"/>
              <a:t>x</a:t>
            </a:r>
            <a:r>
              <a:rPr lang="en-US" smtClean="0"/>
              <a:t>-values. Such points are said to have high </a:t>
            </a:r>
            <a:r>
              <a:rPr lang="en-US" smtClean="0">
                <a:solidFill>
                  <a:schemeClr val="hlink"/>
                </a:solidFill>
              </a:rPr>
              <a:t>leverage</a:t>
            </a:r>
            <a:r>
              <a:rPr lang="en-US" smtClean="0"/>
              <a:t>.</a:t>
            </a:r>
          </a:p>
          <a:p>
            <a:pPr marL="342900" indent="-342900" eaLnBrk="1" hangingPunct="1">
              <a:buFont typeface="Wingdings" pitchFamily="2" charset="2"/>
              <a:buNone/>
            </a:pPr>
            <a:endParaRPr lang="en-US" smtClean="0"/>
          </a:p>
        </p:txBody>
      </p:sp>
      <p:grpSp>
        <p:nvGrpSpPr>
          <p:cNvPr id="34819" name="Group 4"/>
          <p:cNvGrpSpPr>
            <a:grpSpLocks/>
          </p:cNvGrpSpPr>
          <p:nvPr/>
        </p:nvGrpSpPr>
        <p:grpSpPr bwMode="auto">
          <a:xfrm>
            <a:off x="762000" y="3306763"/>
            <a:ext cx="7924800" cy="2941637"/>
            <a:chOff x="480" y="2083"/>
            <a:chExt cx="4992" cy="1853"/>
          </a:xfrm>
        </p:grpSpPr>
        <p:pic>
          <p:nvPicPr>
            <p:cNvPr id="34820" name="Picture 5" descr="ait09-05a"/>
            <p:cNvPicPr>
              <a:picLocks noChangeAspect="1" noChangeArrowheads="1"/>
            </p:cNvPicPr>
            <p:nvPr/>
          </p:nvPicPr>
          <p:blipFill>
            <a:blip r:embed="rId2"/>
            <a:srcRect/>
            <a:stretch>
              <a:fillRect/>
            </a:stretch>
          </p:blipFill>
          <p:spPr bwMode="auto">
            <a:xfrm>
              <a:off x="2640" y="2083"/>
              <a:ext cx="2832" cy="1853"/>
            </a:xfrm>
            <a:prstGeom prst="rect">
              <a:avLst/>
            </a:prstGeom>
            <a:noFill/>
            <a:ln w="9525">
              <a:noFill/>
              <a:miter lim="800000"/>
              <a:headEnd/>
              <a:tailEnd/>
            </a:ln>
          </p:spPr>
        </p:pic>
        <p:pic>
          <p:nvPicPr>
            <p:cNvPr id="34821" name="Picture 6" descr="ait09-05b"/>
            <p:cNvPicPr>
              <a:picLocks noChangeAspect="1" noChangeArrowheads="1"/>
            </p:cNvPicPr>
            <p:nvPr/>
          </p:nvPicPr>
          <p:blipFill>
            <a:blip r:embed="rId3"/>
            <a:srcRect/>
            <a:stretch>
              <a:fillRect/>
            </a:stretch>
          </p:blipFill>
          <p:spPr bwMode="auto">
            <a:xfrm>
              <a:off x="480" y="2580"/>
              <a:ext cx="2016" cy="636"/>
            </a:xfrm>
            <a:prstGeom prst="rect">
              <a:avLst/>
            </a:prstGeom>
            <a:noFill/>
            <a:ln w="9525">
              <a:noFill/>
              <a:miter lim="800000"/>
              <a:headEnd/>
              <a:tailEnd/>
            </a:ln>
          </p:spPr>
        </p:pic>
      </p:gr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z="3200" smtClean="0"/>
              <a:t>Outliers, Leverage, and Influence (cont.)</a:t>
            </a:r>
          </a:p>
        </p:txBody>
      </p:sp>
      <p:sp>
        <p:nvSpPr>
          <p:cNvPr id="35842" name="Rectangle 3"/>
          <p:cNvSpPr>
            <a:spLocks noGrp="1" noChangeArrowheads="1"/>
          </p:cNvSpPr>
          <p:nvPr>
            <p:ph type="body" idx="1"/>
          </p:nvPr>
        </p:nvSpPr>
        <p:spPr/>
        <p:txBody>
          <a:bodyPr/>
          <a:lstStyle/>
          <a:p>
            <a:pPr marL="342900" indent="-342900" eaLnBrk="1" hangingPunct="1"/>
            <a:r>
              <a:rPr lang="en-US" smtClean="0"/>
              <a:t>A point with high leverage has the potential to change the regression line.</a:t>
            </a:r>
          </a:p>
          <a:p>
            <a:pPr marL="342900" indent="-342900" eaLnBrk="1" hangingPunct="1"/>
            <a:r>
              <a:rPr lang="en-US" smtClean="0"/>
              <a:t>We say that a point is </a:t>
            </a:r>
            <a:r>
              <a:rPr lang="en-US" smtClean="0">
                <a:solidFill>
                  <a:schemeClr val="hlink"/>
                </a:solidFill>
              </a:rPr>
              <a:t>influential</a:t>
            </a:r>
            <a:r>
              <a:rPr lang="en-US" smtClean="0"/>
              <a:t> if omitting it from the analysis gives a very different model.  </a:t>
            </a:r>
          </a:p>
          <a:p>
            <a:pPr marL="342900" indent="-342900" eaLnBrk="1" hangingPunct="1">
              <a:buFont typeface="Wingdings" pitchFamily="2" charset="2"/>
              <a:buNone/>
            </a:pPr>
            <a:endParaRPr lang="en-US" smtClean="0"/>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sz="3200" smtClean="0"/>
              <a:t>Outliers, Leverage, and Influence (cont.)</a:t>
            </a:r>
          </a:p>
        </p:txBody>
      </p:sp>
      <p:pic>
        <p:nvPicPr>
          <p:cNvPr id="36866" name="Picture 3" descr="09_08"/>
          <p:cNvPicPr>
            <a:picLocks noChangeAspect="1" noChangeArrowheads="1"/>
          </p:cNvPicPr>
          <p:nvPr/>
        </p:nvPicPr>
        <p:blipFill>
          <a:blip r:embed="rId2"/>
          <a:srcRect/>
          <a:stretch>
            <a:fillRect/>
          </a:stretch>
        </p:blipFill>
        <p:spPr bwMode="auto">
          <a:xfrm>
            <a:off x="533400" y="3429000"/>
            <a:ext cx="3609975" cy="2867025"/>
          </a:xfrm>
          <a:prstGeom prst="rect">
            <a:avLst/>
          </a:prstGeom>
          <a:noFill/>
          <a:ln w="9525">
            <a:noFill/>
            <a:miter lim="800000"/>
            <a:headEnd/>
            <a:tailEnd/>
          </a:ln>
        </p:spPr>
      </p:pic>
      <p:pic>
        <p:nvPicPr>
          <p:cNvPr id="36867" name="Picture 4" descr="09_09"/>
          <p:cNvPicPr>
            <a:picLocks noChangeAspect="1" noChangeArrowheads="1"/>
          </p:cNvPicPr>
          <p:nvPr/>
        </p:nvPicPr>
        <p:blipFill>
          <a:blip r:embed="rId3"/>
          <a:srcRect/>
          <a:stretch>
            <a:fillRect/>
          </a:stretch>
        </p:blipFill>
        <p:spPr bwMode="auto">
          <a:xfrm>
            <a:off x="5029200" y="3429000"/>
            <a:ext cx="3629025" cy="2846388"/>
          </a:xfrm>
          <a:prstGeom prst="rect">
            <a:avLst/>
          </a:prstGeom>
          <a:noFill/>
          <a:ln w="9525">
            <a:noFill/>
            <a:miter lim="800000"/>
            <a:headEnd/>
            <a:tailEnd/>
          </a:ln>
        </p:spPr>
      </p:pic>
      <p:sp>
        <p:nvSpPr>
          <p:cNvPr id="36868" name="Rectangle 5"/>
          <p:cNvSpPr>
            <a:spLocks noChangeArrowheads="1"/>
          </p:cNvSpPr>
          <p:nvPr/>
        </p:nvSpPr>
        <p:spPr bwMode="auto">
          <a:xfrm>
            <a:off x="533400" y="1600200"/>
            <a:ext cx="8053388" cy="1511300"/>
          </a:xfrm>
          <a:prstGeom prst="rect">
            <a:avLst/>
          </a:prstGeom>
          <a:noFill/>
          <a:ln w="9525">
            <a:noFill/>
            <a:miter lim="800000"/>
            <a:headEnd/>
            <a:tailEnd/>
          </a:ln>
        </p:spPr>
        <p:txBody>
          <a:bodyPr rIns="0"/>
          <a:lstStyle/>
          <a:p>
            <a:pPr marL="292100" indent="-292100">
              <a:spcBef>
                <a:spcPct val="20000"/>
              </a:spcBef>
              <a:buClr>
                <a:schemeClr val="accent1"/>
              </a:buClr>
              <a:buSzPct val="60000"/>
              <a:buFont typeface="Wingdings" pitchFamily="2" charset="2"/>
              <a:buChar char="n"/>
            </a:pPr>
            <a:r>
              <a:rPr lang="en-US" sz="2800"/>
              <a:t>The extraordinarily large shoe size gives the data point high leverage. Wherever the IQ is, the line will follow!</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z="3200" smtClean="0"/>
              <a:t>Outliers, Leverage, and Influence (cont.)</a:t>
            </a:r>
          </a:p>
        </p:txBody>
      </p:sp>
      <p:sp>
        <p:nvSpPr>
          <p:cNvPr id="37890" name="Rectangle 3"/>
          <p:cNvSpPr>
            <a:spLocks noGrp="1" noChangeArrowheads="1"/>
          </p:cNvSpPr>
          <p:nvPr>
            <p:ph type="body" idx="1"/>
          </p:nvPr>
        </p:nvSpPr>
        <p:spPr/>
        <p:txBody>
          <a:bodyPr/>
          <a:lstStyle/>
          <a:p>
            <a:pPr marL="342900" indent="-342900" eaLnBrk="1" hangingPunct="1"/>
            <a:r>
              <a:rPr lang="en-US" smtClean="0"/>
              <a:t>When we investigate an unusual point, we often learn more about the situation than we could have learned from the model alone. </a:t>
            </a:r>
          </a:p>
          <a:p>
            <a:pPr marL="342900" indent="-342900" eaLnBrk="1" hangingPunct="1"/>
            <a:r>
              <a:rPr lang="en-US" smtClean="0"/>
              <a:t>You cannot simply delete unusual points from the data. You can, however, fit a model with and without these points as long as you examine and discuss the two regression models to understand how they differ.</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sz="3200" smtClean="0"/>
              <a:t>Outliers, Leverage, and Influence (cont.)</a:t>
            </a:r>
          </a:p>
        </p:txBody>
      </p:sp>
      <p:sp>
        <p:nvSpPr>
          <p:cNvPr id="38914" name="Rectangle 3"/>
          <p:cNvSpPr>
            <a:spLocks noGrp="1" noChangeArrowheads="1"/>
          </p:cNvSpPr>
          <p:nvPr>
            <p:ph type="body" idx="1"/>
          </p:nvPr>
        </p:nvSpPr>
        <p:spPr/>
        <p:txBody>
          <a:bodyPr/>
          <a:lstStyle/>
          <a:p>
            <a:pPr marL="342900" indent="-342900" eaLnBrk="1" hangingPunct="1"/>
            <a:r>
              <a:rPr lang="en-US" smtClean="0"/>
              <a:t>Warning: </a:t>
            </a:r>
          </a:p>
          <a:p>
            <a:pPr marL="742950" lvl="1" indent="-285750" eaLnBrk="1" hangingPunct="1"/>
            <a:r>
              <a:rPr lang="en-US" smtClean="0"/>
              <a:t>Influential points can hide in plots of residuals. </a:t>
            </a:r>
          </a:p>
          <a:p>
            <a:pPr marL="742950" lvl="1" indent="-285750" eaLnBrk="1" hangingPunct="1"/>
            <a:r>
              <a:rPr lang="en-US" smtClean="0"/>
              <a:t>Points with high leverage pull the line close to them, so they often have small residuals.</a:t>
            </a:r>
          </a:p>
          <a:p>
            <a:pPr marL="742950" lvl="1" indent="-285750" eaLnBrk="1" hangingPunct="1"/>
            <a:r>
              <a:rPr lang="en-US" smtClean="0"/>
              <a:t>You’ll see influential points more easily in scatterplots of the original data or by finding a regression model with and without the points.</a:t>
            </a:r>
          </a:p>
          <a:p>
            <a:pPr marL="342900" indent="-342900" eaLnBrk="1" hangingPunct="1"/>
            <a:endParaRPr lang="en-US" smtClean="0"/>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sz="3200" smtClean="0"/>
              <a:t>Lurking Variables and Causation</a:t>
            </a:r>
          </a:p>
        </p:txBody>
      </p:sp>
      <p:sp>
        <p:nvSpPr>
          <p:cNvPr id="39938" name="Rectangle 3"/>
          <p:cNvSpPr>
            <a:spLocks noGrp="1" noChangeArrowheads="1"/>
          </p:cNvSpPr>
          <p:nvPr>
            <p:ph type="body" idx="1"/>
          </p:nvPr>
        </p:nvSpPr>
        <p:spPr>
          <a:xfrm>
            <a:off x="544513" y="1371600"/>
            <a:ext cx="8294687" cy="4953000"/>
          </a:xfrm>
        </p:spPr>
        <p:txBody>
          <a:bodyPr/>
          <a:lstStyle/>
          <a:p>
            <a:pPr marL="342900" indent="-342900" eaLnBrk="1" hangingPunct="1">
              <a:lnSpc>
                <a:spcPct val="90000"/>
              </a:lnSpc>
            </a:pPr>
            <a:r>
              <a:rPr lang="en-US" smtClean="0"/>
              <a:t>No matter how strong the association, no matter how large the </a:t>
            </a:r>
            <a:r>
              <a:rPr lang="en-US" i="1" smtClean="0">
                <a:solidFill>
                  <a:schemeClr val="hlink"/>
                </a:solidFill>
              </a:rPr>
              <a:t>R</a:t>
            </a:r>
            <a:r>
              <a:rPr lang="en-US" i="1" baseline="30000" smtClean="0">
                <a:solidFill>
                  <a:schemeClr val="hlink"/>
                </a:solidFill>
              </a:rPr>
              <a:t>2</a:t>
            </a:r>
            <a:r>
              <a:rPr lang="en-US" smtClean="0">
                <a:solidFill>
                  <a:srgbClr val="FF0000"/>
                </a:solidFill>
              </a:rPr>
              <a:t> </a:t>
            </a:r>
            <a:r>
              <a:rPr lang="en-US" smtClean="0"/>
              <a:t>value, no matter how straight the line, </a:t>
            </a:r>
            <a:r>
              <a:rPr lang="en-US" smtClean="0">
                <a:solidFill>
                  <a:schemeClr val="hlink"/>
                </a:solidFill>
              </a:rPr>
              <a:t>there is no way to conclude from a regression alone that one variable </a:t>
            </a:r>
            <a:r>
              <a:rPr lang="en-US" i="1" smtClean="0">
                <a:solidFill>
                  <a:schemeClr val="hlink"/>
                </a:solidFill>
              </a:rPr>
              <a:t>causes </a:t>
            </a:r>
            <a:r>
              <a:rPr lang="en-US" smtClean="0">
                <a:solidFill>
                  <a:schemeClr val="hlink"/>
                </a:solidFill>
              </a:rPr>
              <a:t>the other.</a:t>
            </a:r>
          </a:p>
          <a:p>
            <a:pPr marL="742950" lvl="1" indent="-285750" eaLnBrk="1" hangingPunct="1">
              <a:lnSpc>
                <a:spcPct val="90000"/>
              </a:lnSpc>
            </a:pPr>
            <a:r>
              <a:rPr lang="en-US" smtClean="0"/>
              <a:t>There’s always the possibility that some third variable is driving both of the variables you have observed.</a:t>
            </a:r>
          </a:p>
          <a:p>
            <a:pPr marL="342900" indent="-342900" eaLnBrk="1" hangingPunct="1">
              <a:lnSpc>
                <a:spcPct val="90000"/>
              </a:lnSpc>
            </a:pPr>
            <a:r>
              <a:rPr lang="en-US" smtClean="0"/>
              <a:t>With observational data, as opposed to data from a designed experiment, there is no way to be sure that a </a:t>
            </a:r>
            <a:r>
              <a:rPr lang="en-US" smtClean="0">
                <a:solidFill>
                  <a:schemeClr val="hlink"/>
                </a:solidFill>
              </a:rPr>
              <a:t>lurking variable</a:t>
            </a:r>
            <a:r>
              <a:rPr lang="en-US" smtClean="0"/>
              <a:t> is not the cause of any apparent association.</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533400" y="12700"/>
            <a:ext cx="8305800" cy="992188"/>
          </a:xfrm>
        </p:spPr>
        <p:txBody>
          <a:bodyPr/>
          <a:lstStyle/>
          <a:p>
            <a:pPr eaLnBrk="1" hangingPunct="1"/>
            <a:r>
              <a:rPr lang="en-US" sz="3200" smtClean="0"/>
              <a:t>Lurking Variables and Causation (cont.)</a:t>
            </a:r>
          </a:p>
        </p:txBody>
      </p:sp>
      <p:sp>
        <p:nvSpPr>
          <p:cNvPr id="40962" name="Rectangle 3"/>
          <p:cNvSpPr>
            <a:spLocks noGrp="1" noChangeArrowheads="1"/>
          </p:cNvSpPr>
          <p:nvPr>
            <p:ph type="body" idx="1"/>
          </p:nvPr>
        </p:nvSpPr>
        <p:spPr>
          <a:xfrm>
            <a:off x="533400" y="1143000"/>
            <a:ext cx="8294688" cy="4572000"/>
          </a:xfrm>
        </p:spPr>
        <p:txBody>
          <a:bodyPr/>
          <a:lstStyle/>
          <a:p>
            <a:pPr marL="342900" indent="-342900" eaLnBrk="1" hangingPunct="1"/>
            <a:r>
              <a:rPr lang="en-US" smtClean="0"/>
              <a:t>The following scatterplot shows that the average </a:t>
            </a:r>
            <a:r>
              <a:rPr lang="en-US" i="1" smtClean="0"/>
              <a:t>life expectancy</a:t>
            </a:r>
            <a:r>
              <a:rPr lang="en-US" smtClean="0"/>
              <a:t> for a country is related to the number of </a:t>
            </a:r>
            <a:r>
              <a:rPr lang="en-US" i="1" smtClean="0"/>
              <a:t>doctors</a:t>
            </a:r>
            <a:r>
              <a:rPr lang="en-US" smtClean="0"/>
              <a:t> per person in that country:</a:t>
            </a:r>
          </a:p>
        </p:txBody>
      </p:sp>
      <p:pic>
        <p:nvPicPr>
          <p:cNvPr id="40963" name="Picture 4" descr="09-10a"/>
          <p:cNvPicPr>
            <a:picLocks noChangeAspect="1" noChangeArrowheads="1"/>
          </p:cNvPicPr>
          <p:nvPr/>
        </p:nvPicPr>
        <p:blipFill>
          <a:blip r:embed="rId2"/>
          <a:srcRect/>
          <a:stretch>
            <a:fillRect/>
          </a:stretch>
        </p:blipFill>
        <p:spPr bwMode="auto">
          <a:xfrm>
            <a:off x="2590800" y="2667000"/>
            <a:ext cx="4010025" cy="341153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544513" y="25400"/>
            <a:ext cx="8305800" cy="992188"/>
          </a:xfrm>
        </p:spPr>
        <p:txBody>
          <a:bodyPr/>
          <a:lstStyle/>
          <a:p>
            <a:pPr eaLnBrk="1" hangingPunct="1"/>
            <a:r>
              <a:rPr lang="en-US" sz="3200" smtClean="0"/>
              <a:t>Lurking Variables and Causation (cont.)</a:t>
            </a:r>
          </a:p>
        </p:txBody>
      </p:sp>
      <p:sp>
        <p:nvSpPr>
          <p:cNvPr id="41986" name="Rectangle 3"/>
          <p:cNvSpPr>
            <a:spLocks noGrp="1" noChangeArrowheads="1"/>
          </p:cNvSpPr>
          <p:nvPr>
            <p:ph type="body" idx="1"/>
          </p:nvPr>
        </p:nvSpPr>
        <p:spPr>
          <a:xfrm>
            <a:off x="544513" y="1219200"/>
            <a:ext cx="8294687" cy="4572000"/>
          </a:xfrm>
        </p:spPr>
        <p:txBody>
          <a:bodyPr/>
          <a:lstStyle/>
          <a:p>
            <a:pPr marL="342900" indent="-342900" eaLnBrk="1" hangingPunct="1"/>
            <a:r>
              <a:rPr lang="en-US" smtClean="0"/>
              <a:t>This new scatterplot shows that the average </a:t>
            </a:r>
            <a:r>
              <a:rPr lang="en-US" i="1" smtClean="0"/>
              <a:t>life expectancy</a:t>
            </a:r>
            <a:r>
              <a:rPr lang="en-US" smtClean="0"/>
              <a:t> for a country is related to the number of </a:t>
            </a:r>
            <a:r>
              <a:rPr lang="en-US" i="1" smtClean="0"/>
              <a:t>televisions</a:t>
            </a:r>
            <a:r>
              <a:rPr lang="en-US" smtClean="0"/>
              <a:t> per person in that country:</a:t>
            </a:r>
          </a:p>
        </p:txBody>
      </p:sp>
      <p:pic>
        <p:nvPicPr>
          <p:cNvPr id="41987" name="Picture 4" descr="09-11a"/>
          <p:cNvPicPr>
            <a:picLocks noChangeAspect="1" noChangeArrowheads="1"/>
          </p:cNvPicPr>
          <p:nvPr/>
        </p:nvPicPr>
        <p:blipFill>
          <a:blip r:embed="rId2"/>
          <a:srcRect/>
          <a:stretch>
            <a:fillRect/>
          </a:stretch>
        </p:blipFill>
        <p:spPr bwMode="auto">
          <a:xfrm>
            <a:off x="2300288" y="2590800"/>
            <a:ext cx="4486275" cy="357822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sz="3200" smtClean="0"/>
              <a:t>Lurking Variables and Causation (cont.)</a:t>
            </a:r>
          </a:p>
        </p:txBody>
      </p:sp>
      <p:sp>
        <p:nvSpPr>
          <p:cNvPr id="43010" name="Rectangle 3"/>
          <p:cNvSpPr>
            <a:spLocks noGrp="1" noChangeArrowheads="1"/>
          </p:cNvSpPr>
          <p:nvPr>
            <p:ph type="body" idx="1"/>
          </p:nvPr>
        </p:nvSpPr>
        <p:spPr>
          <a:xfrm>
            <a:off x="544513" y="1600200"/>
            <a:ext cx="8294687" cy="4876800"/>
          </a:xfrm>
        </p:spPr>
        <p:txBody>
          <a:bodyPr/>
          <a:lstStyle/>
          <a:p>
            <a:pPr marL="342900" indent="-342900" eaLnBrk="1" hangingPunct="1">
              <a:lnSpc>
                <a:spcPct val="90000"/>
              </a:lnSpc>
            </a:pPr>
            <a:r>
              <a:rPr lang="en-US" sz="2600" smtClean="0"/>
              <a:t>Since televisions are cheaper than doctors, send TVs to countries with low life expectancies in order to extend lifetimes. Right?</a:t>
            </a:r>
          </a:p>
          <a:p>
            <a:pPr marL="342900" indent="-342900" eaLnBrk="1" hangingPunct="1">
              <a:lnSpc>
                <a:spcPct val="90000"/>
              </a:lnSpc>
            </a:pPr>
            <a:r>
              <a:rPr lang="en-US" sz="2600" smtClean="0"/>
              <a:t>How about considering a lurking variable? That makes more sense…</a:t>
            </a:r>
          </a:p>
          <a:p>
            <a:pPr marL="742950" lvl="1" indent="-285750" eaLnBrk="1" hangingPunct="1">
              <a:lnSpc>
                <a:spcPct val="90000"/>
              </a:lnSpc>
            </a:pPr>
            <a:r>
              <a:rPr lang="en-US" sz="2600" smtClean="0"/>
              <a:t>Countries with higher standards of living have both longer life expectancies </a:t>
            </a:r>
            <a:r>
              <a:rPr lang="en-US" sz="2600" i="1" smtClean="0"/>
              <a:t>and</a:t>
            </a:r>
            <a:r>
              <a:rPr lang="en-US" sz="2600" smtClean="0"/>
              <a:t> more doctors (and TVs!).</a:t>
            </a:r>
          </a:p>
          <a:p>
            <a:pPr marL="742950" lvl="1" indent="-285750" eaLnBrk="1" hangingPunct="1">
              <a:lnSpc>
                <a:spcPct val="90000"/>
              </a:lnSpc>
            </a:pPr>
            <a:r>
              <a:rPr lang="en-US" sz="2600" smtClean="0"/>
              <a:t>If higher living standards </a:t>
            </a:r>
            <a:r>
              <a:rPr lang="en-US" sz="2600" i="1" smtClean="0"/>
              <a:t>cause</a:t>
            </a:r>
            <a:r>
              <a:rPr lang="en-US" sz="2600" smtClean="0"/>
              <a:t> changes in these other variables, improving living standards might be expected to prolong lives and increase the numbers of doctors and TVs. </a:t>
            </a: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mtClean="0"/>
              <a:t>Working With Summary Values</a:t>
            </a:r>
          </a:p>
        </p:txBody>
      </p:sp>
      <p:sp>
        <p:nvSpPr>
          <p:cNvPr id="44034" name="Rectangle 3"/>
          <p:cNvSpPr>
            <a:spLocks noGrp="1" noChangeArrowheads="1"/>
          </p:cNvSpPr>
          <p:nvPr>
            <p:ph type="body" idx="1"/>
          </p:nvPr>
        </p:nvSpPr>
        <p:spPr/>
        <p:txBody>
          <a:bodyPr/>
          <a:lstStyle/>
          <a:p>
            <a:pPr marL="342900" indent="-342900" eaLnBrk="1" hangingPunct="1"/>
            <a:r>
              <a:rPr lang="en-US" smtClean="0"/>
              <a:t>Scatterplots of statistics summarized over groups tend to show less variability than we would see if we measured the same variable on individuals. </a:t>
            </a:r>
          </a:p>
          <a:p>
            <a:pPr marL="342900" indent="-342900" eaLnBrk="1" hangingPunct="1"/>
            <a:r>
              <a:rPr lang="en-US" smtClean="0"/>
              <a:t>This is because the summary statistics themselves vary less than the data on the individuals do.</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026"/>
          <p:cNvSpPr>
            <a:spLocks noGrp="1" noChangeArrowheads="1"/>
          </p:cNvSpPr>
          <p:nvPr>
            <p:ph type="title"/>
          </p:nvPr>
        </p:nvSpPr>
        <p:spPr/>
        <p:txBody>
          <a:bodyPr/>
          <a:lstStyle/>
          <a:p>
            <a:pPr eaLnBrk="1" hangingPunct="1"/>
            <a:r>
              <a:rPr lang="en-US" smtClean="0"/>
              <a:t>Getting the “Bends”</a:t>
            </a:r>
          </a:p>
        </p:txBody>
      </p:sp>
      <p:sp>
        <p:nvSpPr>
          <p:cNvPr id="17410" name="Rectangle 1027"/>
          <p:cNvSpPr>
            <a:spLocks noGrp="1" noChangeArrowheads="1"/>
          </p:cNvSpPr>
          <p:nvPr>
            <p:ph type="body" idx="1"/>
          </p:nvPr>
        </p:nvSpPr>
        <p:spPr/>
        <p:txBody>
          <a:bodyPr/>
          <a:lstStyle/>
          <a:p>
            <a:pPr marL="342900" indent="-342900" eaLnBrk="1" hangingPunct="1"/>
            <a:r>
              <a:rPr lang="en-US" smtClean="0"/>
              <a:t>Linear regression only works for linear models. (That sounds obvious, but when you fit a regression, you can’t take it for granted.)</a:t>
            </a:r>
          </a:p>
          <a:p>
            <a:pPr marL="342900" indent="-342900" eaLnBrk="1" hangingPunct="1"/>
            <a:r>
              <a:rPr lang="en-US" smtClean="0"/>
              <a:t>A curved relationship between two variables might not be apparent when looking at a scatterplot alone, but will be more obvious in a plot of the residuals. </a:t>
            </a:r>
          </a:p>
          <a:p>
            <a:pPr marL="742950" lvl="1" indent="-285750" eaLnBrk="1" hangingPunct="1"/>
            <a:r>
              <a:rPr lang="en-US" smtClean="0"/>
              <a:t>Remember, we want to see “nothing” in a plot of the residuals.</a:t>
            </a: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a:xfrm>
            <a:off x="533400" y="12700"/>
            <a:ext cx="8305800" cy="992188"/>
          </a:xfrm>
        </p:spPr>
        <p:txBody>
          <a:bodyPr/>
          <a:lstStyle/>
          <a:p>
            <a:pPr eaLnBrk="1" hangingPunct="1"/>
            <a:r>
              <a:rPr lang="en-US" sz="3200" smtClean="0"/>
              <a:t>Working With Summary Values (cont.)</a:t>
            </a:r>
          </a:p>
        </p:txBody>
      </p:sp>
      <p:sp>
        <p:nvSpPr>
          <p:cNvPr id="45058" name="Rectangle 3"/>
          <p:cNvSpPr>
            <a:spLocks noGrp="1" noChangeArrowheads="1"/>
          </p:cNvSpPr>
          <p:nvPr>
            <p:ph type="body" idx="1"/>
          </p:nvPr>
        </p:nvSpPr>
        <p:spPr>
          <a:xfrm>
            <a:off x="550863" y="1143000"/>
            <a:ext cx="8294687" cy="4572000"/>
          </a:xfrm>
        </p:spPr>
        <p:txBody>
          <a:bodyPr/>
          <a:lstStyle/>
          <a:p>
            <a:pPr marL="342900" indent="-342900" eaLnBrk="1" hangingPunct="1">
              <a:lnSpc>
                <a:spcPct val="90000"/>
              </a:lnSpc>
            </a:pPr>
            <a:r>
              <a:rPr lang="en-US" smtClean="0"/>
              <a:t>There is a strong, positive, linear association between </a:t>
            </a:r>
            <a:r>
              <a:rPr lang="en-US" i="1" smtClean="0"/>
              <a:t>weight</a:t>
            </a:r>
            <a:r>
              <a:rPr lang="en-US" smtClean="0"/>
              <a:t> (in pounds) and </a:t>
            </a:r>
            <a:r>
              <a:rPr lang="en-US" i="1" smtClean="0"/>
              <a:t>height</a:t>
            </a:r>
            <a:r>
              <a:rPr lang="en-US" smtClean="0"/>
              <a:t> (in inches) for men:</a:t>
            </a:r>
          </a:p>
        </p:txBody>
      </p:sp>
      <p:pic>
        <p:nvPicPr>
          <p:cNvPr id="45059" name="Picture 4" descr="09_12"/>
          <p:cNvPicPr>
            <a:picLocks noChangeAspect="1" noChangeArrowheads="1"/>
          </p:cNvPicPr>
          <p:nvPr/>
        </p:nvPicPr>
        <p:blipFill>
          <a:blip r:embed="rId2"/>
          <a:srcRect/>
          <a:stretch>
            <a:fillRect/>
          </a:stretch>
        </p:blipFill>
        <p:spPr bwMode="auto">
          <a:xfrm>
            <a:off x="2362200" y="2362200"/>
            <a:ext cx="4419600" cy="3763963"/>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533400" y="0"/>
            <a:ext cx="8305800" cy="992188"/>
          </a:xfrm>
        </p:spPr>
        <p:txBody>
          <a:bodyPr/>
          <a:lstStyle/>
          <a:p>
            <a:pPr eaLnBrk="1" hangingPunct="1"/>
            <a:r>
              <a:rPr lang="en-US" sz="2800" smtClean="0"/>
              <a:t>Working With Summary Values (cont.)</a:t>
            </a:r>
          </a:p>
        </p:txBody>
      </p:sp>
      <p:sp>
        <p:nvSpPr>
          <p:cNvPr id="46082" name="Rectangle 3"/>
          <p:cNvSpPr>
            <a:spLocks noGrp="1" noChangeArrowheads="1"/>
          </p:cNvSpPr>
          <p:nvPr>
            <p:ph type="body" idx="1"/>
          </p:nvPr>
        </p:nvSpPr>
        <p:spPr>
          <a:xfrm>
            <a:off x="555625" y="1219200"/>
            <a:ext cx="8294688" cy="4572000"/>
          </a:xfrm>
        </p:spPr>
        <p:txBody>
          <a:bodyPr/>
          <a:lstStyle/>
          <a:p>
            <a:pPr marL="342900" indent="-342900" eaLnBrk="1" hangingPunct="1">
              <a:lnSpc>
                <a:spcPct val="90000"/>
              </a:lnSpc>
            </a:pPr>
            <a:r>
              <a:rPr lang="en-US" smtClean="0"/>
              <a:t>If instead of data on individuals we only had the mean weight for each height value, we would see an even stronger association:</a:t>
            </a:r>
          </a:p>
        </p:txBody>
      </p:sp>
      <p:pic>
        <p:nvPicPr>
          <p:cNvPr id="46083" name="Picture 4" descr="09_13"/>
          <p:cNvPicPr>
            <a:picLocks noChangeAspect="1" noChangeArrowheads="1"/>
          </p:cNvPicPr>
          <p:nvPr/>
        </p:nvPicPr>
        <p:blipFill>
          <a:blip r:embed="rId2"/>
          <a:srcRect/>
          <a:stretch>
            <a:fillRect/>
          </a:stretch>
        </p:blipFill>
        <p:spPr bwMode="auto">
          <a:xfrm>
            <a:off x="2373313" y="2438400"/>
            <a:ext cx="4343400" cy="379095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sz="2800" smtClean="0"/>
              <a:t>Working With Summary Values (cont.)</a:t>
            </a:r>
          </a:p>
        </p:txBody>
      </p:sp>
      <p:sp>
        <p:nvSpPr>
          <p:cNvPr id="47106" name="Rectangle 3"/>
          <p:cNvSpPr>
            <a:spLocks noGrp="1" noChangeArrowheads="1"/>
          </p:cNvSpPr>
          <p:nvPr>
            <p:ph type="body" idx="1"/>
          </p:nvPr>
        </p:nvSpPr>
        <p:spPr/>
        <p:txBody>
          <a:bodyPr/>
          <a:lstStyle/>
          <a:p>
            <a:pPr marL="342900" indent="-342900" eaLnBrk="1" hangingPunct="1">
              <a:lnSpc>
                <a:spcPct val="90000"/>
              </a:lnSpc>
            </a:pPr>
            <a:r>
              <a:rPr lang="en-US" smtClean="0"/>
              <a:t>Means vary less than individual values.</a:t>
            </a:r>
          </a:p>
          <a:p>
            <a:pPr marL="342900" indent="-342900" eaLnBrk="1" hangingPunct="1">
              <a:lnSpc>
                <a:spcPct val="90000"/>
              </a:lnSpc>
            </a:pPr>
            <a:r>
              <a:rPr lang="en-US" smtClean="0"/>
              <a:t>Scatterplots of summary statistics show less scatter than the baseline data on individuals.</a:t>
            </a:r>
          </a:p>
          <a:p>
            <a:pPr marL="742950" lvl="1" indent="-285750" eaLnBrk="1" hangingPunct="1">
              <a:lnSpc>
                <a:spcPct val="90000"/>
              </a:lnSpc>
            </a:pPr>
            <a:r>
              <a:rPr lang="en-US" smtClean="0"/>
              <a:t>This can give a false impression of how well a line summarizes the data.</a:t>
            </a:r>
          </a:p>
          <a:p>
            <a:pPr marL="342900" indent="-342900" eaLnBrk="1" hangingPunct="1">
              <a:lnSpc>
                <a:spcPct val="90000"/>
              </a:lnSpc>
            </a:pPr>
            <a:r>
              <a:rPr lang="en-US" smtClean="0"/>
              <a:t>There is no simple correction for this phenomenon. </a:t>
            </a:r>
          </a:p>
          <a:p>
            <a:pPr marL="742950" lvl="1" indent="-285750" eaLnBrk="1" hangingPunct="1">
              <a:lnSpc>
                <a:spcPct val="90000"/>
              </a:lnSpc>
            </a:pPr>
            <a:r>
              <a:rPr lang="en-US" smtClean="0"/>
              <a:t>Once we have summary data, there’s no simple way to get the original values back.</a:t>
            </a: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smtClean="0"/>
              <a:t>What Can Go Wrong?</a:t>
            </a:r>
          </a:p>
        </p:txBody>
      </p:sp>
      <p:sp>
        <p:nvSpPr>
          <p:cNvPr id="48130" name="Rectangle 3"/>
          <p:cNvSpPr>
            <a:spLocks noGrp="1" noChangeArrowheads="1"/>
          </p:cNvSpPr>
          <p:nvPr>
            <p:ph type="body" idx="1"/>
          </p:nvPr>
        </p:nvSpPr>
        <p:spPr/>
        <p:txBody>
          <a:bodyPr/>
          <a:lstStyle/>
          <a:p>
            <a:pPr marL="342900" indent="-342900" eaLnBrk="1" hangingPunct="1">
              <a:lnSpc>
                <a:spcPct val="90000"/>
              </a:lnSpc>
            </a:pPr>
            <a:r>
              <a:rPr lang="en-US" smtClean="0"/>
              <a:t>Make sure the relationship is straight.</a:t>
            </a:r>
          </a:p>
          <a:p>
            <a:pPr marL="742950" lvl="1" indent="-285750" eaLnBrk="1" hangingPunct="1">
              <a:lnSpc>
                <a:spcPct val="90000"/>
              </a:lnSpc>
            </a:pPr>
            <a:r>
              <a:rPr lang="en-US" smtClean="0"/>
              <a:t>Check the Straight Enough Condition.</a:t>
            </a:r>
          </a:p>
          <a:p>
            <a:pPr marL="342900" indent="-342900" eaLnBrk="1" hangingPunct="1">
              <a:lnSpc>
                <a:spcPct val="90000"/>
              </a:lnSpc>
            </a:pPr>
            <a:r>
              <a:rPr lang="en-US" smtClean="0"/>
              <a:t>Be on guard for different groups in your regression.</a:t>
            </a:r>
          </a:p>
          <a:p>
            <a:pPr marL="742950" lvl="1" indent="-285750" eaLnBrk="1" hangingPunct="1">
              <a:lnSpc>
                <a:spcPct val="90000"/>
              </a:lnSpc>
            </a:pPr>
            <a:r>
              <a:rPr lang="en-US" smtClean="0"/>
              <a:t>If you find subsets that behave differently, consider fitting a different linear model to each subset.</a:t>
            </a:r>
          </a:p>
          <a:p>
            <a:pPr marL="342900" indent="-342900" eaLnBrk="1" hangingPunct="1">
              <a:lnSpc>
                <a:spcPct val="90000"/>
              </a:lnSpc>
            </a:pPr>
            <a:r>
              <a:rPr lang="en-US" smtClean="0"/>
              <a:t>Beware of extrapolating.</a:t>
            </a:r>
          </a:p>
          <a:p>
            <a:pPr marL="342900" indent="-342900" eaLnBrk="1" hangingPunct="1">
              <a:lnSpc>
                <a:spcPct val="90000"/>
              </a:lnSpc>
            </a:pPr>
            <a:r>
              <a:rPr lang="en-US" smtClean="0"/>
              <a:t>Beware especially of extrapolating into the future!</a:t>
            </a: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US" smtClean="0"/>
              <a:t>What Can Go Wrong? (cont.)</a:t>
            </a:r>
          </a:p>
        </p:txBody>
      </p:sp>
      <p:sp>
        <p:nvSpPr>
          <p:cNvPr id="49154" name="Rectangle 3"/>
          <p:cNvSpPr>
            <a:spLocks noGrp="1" noChangeArrowheads="1"/>
          </p:cNvSpPr>
          <p:nvPr>
            <p:ph type="body" idx="1"/>
          </p:nvPr>
        </p:nvSpPr>
        <p:spPr>
          <a:xfrm>
            <a:off x="544513" y="1371600"/>
            <a:ext cx="8294687" cy="4876800"/>
          </a:xfrm>
        </p:spPr>
        <p:txBody>
          <a:bodyPr/>
          <a:lstStyle/>
          <a:p>
            <a:pPr marL="342900" indent="-342900" eaLnBrk="1" hangingPunct="1">
              <a:lnSpc>
                <a:spcPct val="90000"/>
              </a:lnSpc>
            </a:pPr>
            <a:r>
              <a:rPr lang="en-US" smtClean="0"/>
              <a:t>Look for unusual points.</a:t>
            </a:r>
          </a:p>
          <a:p>
            <a:pPr marL="742950" lvl="1" indent="-285750" eaLnBrk="1" hangingPunct="1">
              <a:lnSpc>
                <a:spcPct val="90000"/>
              </a:lnSpc>
            </a:pPr>
            <a:r>
              <a:rPr lang="en-US" smtClean="0"/>
              <a:t>Unusual points always deserve attention and may well reveal more about your data than the rest of the points combined.</a:t>
            </a:r>
          </a:p>
          <a:p>
            <a:pPr marL="342900" indent="-342900" eaLnBrk="1" hangingPunct="1">
              <a:lnSpc>
                <a:spcPct val="90000"/>
              </a:lnSpc>
            </a:pPr>
            <a:r>
              <a:rPr lang="en-US" smtClean="0"/>
              <a:t>Beware of high leverage points, and especially those that are influential.</a:t>
            </a:r>
          </a:p>
          <a:p>
            <a:pPr marL="742950" lvl="1" indent="-285750" eaLnBrk="1" hangingPunct="1">
              <a:lnSpc>
                <a:spcPct val="90000"/>
              </a:lnSpc>
            </a:pPr>
            <a:r>
              <a:rPr lang="en-US" smtClean="0"/>
              <a:t>Such points can alter the regression model a great deal.</a:t>
            </a:r>
          </a:p>
          <a:p>
            <a:pPr marL="342900" indent="-342900" eaLnBrk="1" hangingPunct="1">
              <a:lnSpc>
                <a:spcPct val="90000"/>
              </a:lnSpc>
            </a:pPr>
            <a:r>
              <a:rPr lang="en-US" smtClean="0"/>
              <a:t>Consider comparing two regressions.</a:t>
            </a:r>
          </a:p>
          <a:p>
            <a:pPr marL="742950" lvl="1" indent="-285750" eaLnBrk="1" hangingPunct="1">
              <a:lnSpc>
                <a:spcPct val="90000"/>
              </a:lnSpc>
            </a:pPr>
            <a:r>
              <a:rPr lang="en-US" smtClean="0"/>
              <a:t>Run regressions with extraordinary points and without and then compare the results.</a:t>
            </a:r>
            <a:endParaRPr lang="en-US" sz="2000" smtClean="0"/>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smtClean="0"/>
              <a:t>What Can Go Wrong? (cont.)</a:t>
            </a:r>
          </a:p>
        </p:txBody>
      </p:sp>
      <p:sp>
        <p:nvSpPr>
          <p:cNvPr id="50178" name="Rectangle 3"/>
          <p:cNvSpPr>
            <a:spLocks noGrp="1" noChangeArrowheads="1"/>
          </p:cNvSpPr>
          <p:nvPr>
            <p:ph type="body" idx="1"/>
          </p:nvPr>
        </p:nvSpPr>
        <p:spPr/>
        <p:txBody>
          <a:bodyPr/>
          <a:lstStyle/>
          <a:p>
            <a:pPr marL="342900" indent="-342900" eaLnBrk="1" hangingPunct="1"/>
            <a:r>
              <a:rPr lang="en-US" smtClean="0"/>
              <a:t>Treat unusual points honestly.</a:t>
            </a:r>
          </a:p>
          <a:p>
            <a:pPr marL="742950" lvl="1" indent="-285750" eaLnBrk="1" hangingPunct="1"/>
            <a:r>
              <a:rPr lang="en-US" smtClean="0"/>
              <a:t>Don’t just remove unusual points to get a model that fits better.</a:t>
            </a:r>
          </a:p>
          <a:p>
            <a:pPr marL="342900" indent="-342900" eaLnBrk="1" hangingPunct="1"/>
            <a:r>
              <a:rPr lang="en-US" smtClean="0"/>
              <a:t>Beware of lurking variables—and don’t assume that association is causation.</a:t>
            </a:r>
          </a:p>
          <a:p>
            <a:pPr marL="342900" indent="-342900" eaLnBrk="1" hangingPunct="1"/>
            <a:r>
              <a:rPr lang="en-US" smtClean="0"/>
              <a:t>Watch out when dealing with data that are summaries.</a:t>
            </a:r>
          </a:p>
          <a:p>
            <a:pPr marL="742950" lvl="1" indent="-285750" eaLnBrk="1" hangingPunct="1"/>
            <a:r>
              <a:rPr lang="en-US" smtClean="0"/>
              <a:t>Summary data tend to inflate the impression of the strength of a relationship.</a:t>
            </a:r>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smtClean="0"/>
              <a:t>What have we learned?</a:t>
            </a:r>
          </a:p>
        </p:txBody>
      </p:sp>
      <p:sp>
        <p:nvSpPr>
          <p:cNvPr id="51202" name="Rectangle 3"/>
          <p:cNvSpPr>
            <a:spLocks noGrp="1" noChangeArrowheads="1"/>
          </p:cNvSpPr>
          <p:nvPr>
            <p:ph type="body" idx="1"/>
          </p:nvPr>
        </p:nvSpPr>
        <p:spPr/>
        <p:txBody>
          <a:bodyPr/>
          <a:lstStyle/>
          <a:p>
            <a:pPr marL="342900" indent="-342900" eaLnBrk="1" hangingPunct="1"/>
            <a:r>
              <a:rPr lang="en-US" smtClean="0"/>
              <a:t>There are many ways in which a data set may be unsuitable for a regression analysis:</a:t>
            </a:r>
          </a:p>
          <a:p>
            <a:pPr marL="742950" lvl="1" indent="-285750" eaLnBrk="1" hangingPunct="1"/>
            <a:r>
              <a:rPr lang="en-US" smtClean="0"/>
              <a:t>Watch out for subsets in the data.</a:t>
            </a:r>
          </a:p>
          <a:p>
            <a:pPr marL="742950" lvl="1" indent="-285750" eaLnBrk="1" hangingPunct="1"/>
            <a:r>
              <a:rPr lang="en-US" smtClean="0"/>
              <a:t>Examine the residuals to re-check the Straight Enough Condition.</a:t>
            </a:r>
          </a:p>
          <a:p>
            <a:pPr marL="742950" lvl="1" indent="-285750" eaLnBrk="1" hangingPunct="1"/>
            <a:r>
              <a:rPr lang="en-US" smtClean="0"/>
              <a:t>The Outlier Condition means two things:</a:t>
            </a:r>
          </a:p>
          <a:p>
            <a:pPr marL="1143000" lvl="2" indent="-228600" eaLnBrk="1" hangingPunct="1"/>
            <a:r>
              <a:rPr lang="en-US" smtClean="0"/>
              <a:t>Points with large residuals or high leverage (especially both) can influence the regression model significantly. Perform regression analysis with and without such points to see their impact.</a:t>
            </a: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smtClean="0"/>
              <a:t>What have we learned? (cont.)</a:t>
            </a:r>
          </a:p>
        </p:txBody>
      </p:sp>
      <p:sp>
        <p:nvSpPr>
          <p:cNvPr id="52226" name="Rectangle 3"/>
          <p:cNvSpPr>
            <a:spLocks noGrp="1" noChangeArrowheads="1"/>
          </p:cNvSpPr>
          <p:nvPr>
            <p:ph type="body" idx="1"/>
          </p:nvPr>
        </p:nvSpPr>
        <p:spPr/>
        <p:txBody>
          <a:bodyPr/>
          <a:lstStyle/>
          <a:p>
            <a:pPr marL="342900" indent="-342900" eaLnBrk="1" hangingPunct="1">
              <a:lnSpc>
                <a:spcPct val="90000"/>
              </a:lnSpc>
            </a:pPr>
            <a:r>
              <a:rPr lang="en-US" smtClean="0"/>
              <a:t>Even a good regression doesn’t mean we should believe the model completely:</a:t>
            </a:r>
          </a:p>
          <a:p>
            <a:pPr marL="742950" lvl="1" indent="-285750" eaLnBrk="1" hangingPunct="1">
              <a:lnSpc>
                <a:spcPct val="90000"/>
              </a:lnSpc>
            </a:pPr>
            <a:r>
              <a:rPr lang="en-US" smtClean="0"/>
              <a:t>Extrapolation far from the mean can lead to silly and useless predictions.</a:t>
            </a:r>
          </a:p>
          <a:p>
            <a:pPr marL="742950" lvl="1" indent="-285750" eaLnBrk="1" hangingPunct="1">
              <a:lnSpc>
                <a:spcPct val="90000"/>
              </a:lnSpc>
            </a:pPr>
            <a:r>
              <a:rPr lang="en-US" smtClean="0"/>
              <a:t>An </a:t>
            </a:r>
            <a:r>
              <a:rPr lang="en-US" i="1" smtClean="0"/>
              <a:t>R</a:t>
            </a:r>
            <a:r>
              <a:rPr lang="en-US" baseline="30000" smtClean="0"/>
              <a:t>2</a:t>
            </a:r>
            <a:r>
              <a:rPr lang="en-US" smtClean="0"/>
              <a:t> value near 100% doesn’t indicate that there is a causal relationship between </a:t>
            </a:r>
            <a:r>
              <a:rPr lang="en-US" i="1" smtClean="0"/>
              <a:t>x</a:t>
            </a:r>
            <a:r>
              <a:rPr lang="en-US" smtClean="0"/>
              <a:t> and </a:t>
            </a:r>
            <a:r>
              <a:rPr lang="en-US" i="1" smtClean="0"/>
              <a:t>y</a:t>
            </a:r>
            <a:r>
              <a:rPr lang="en-US" smtClean="0"/>
              <a:t>.</a:t>
            </a:r>
          </a:p>
          <a:p>
            <a:pPr marL="1143000" lvl="2" indent="-228600" eaLnBrk="1" hangingPunct="1">
              <a:lnSpc>
                <a:spcPct val="90000"/>
              </a:lnSpc>
            </a:pPr>
            <a:r>
              <a:rPr lang="en-US" smtClean="0"/>
              <a:t>Watch out for lurking variables.</a:t>
            </a:r>
          </a:p>
          <a:p>
            <a:pPr marL="742950" lvl="1" indent="-285750" eaLnBrk="1" hangingPunct="1">
              <a:lnSpc>
                <a:spcPct val="90000"/>
              </a:lnSpc>
            </a:pPr>
            <a:r>
              <a:rPr lang="en-US" smtClean="0"/>
              <a:t>Watch out for regressions based on </a:t>
            </a:r>
            <a:r>
              <a:rPr lang="en-US" i="1" smtClean="0"/>
              <a:t>summaries</a:t>
            </a:r>
            <a:r>
              <a:rPr lang="en-US" smtClean="0"/>
              <a:t> of the data sets.</a:t>
            </a:r>
          </a:p>
          <a:p>
            <a:pPr marL="1143000" lvl="2" indent="-228600" eaLnBrk="1" hangingPunct="1">
              <a:lnSpc>
                <a:spcPct val="90000"/>
              </a:lnSpc>
            </a:pPr>
            <a:r>
              <a:rPr lang="en-US" smtClean="0"/>
              <a:t>These regressions tend to look stronger than the regression on the original data.</a:t>
            </a:r>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eaLnBrk="1" hangingPunct="1"/>
            <a:r>
              <a:rPr lang="en-US" smtClean="0"/>
              <a:t>Teaching Tip</a:t>
            </a:r>
          </a:p>
        </p:txBody>
      </p:sp>
      <p:sp>
        <p:nvSpPr>
          <p:cNvPr id="53250" name="Content Placeholder 2"/>
          <p:cNvSpPr>
            <a:spLocks noGrp="1"/>
          </p:cNvSpPr>
          <p:nvPr>
            <p:ph idx="1"/>
          </p:nvPr>
        </p:nvSpPr>
        <p:spPr/>
        <p:txBody>
          <a:bodyPr/>
          <a:lstStyle/>
          <a:p>
            <a:pPr eaLnBrk="1" hangingPunct="1"/>
            <a:r>
              <a:rPr lang="en-US" smtClean="0"/>
              <a:t>There are numerous applets that will let you drag an outlier and show its effects on the regression line. </a:t>
            </a:r>
          </a:p>
          <a:p>
            <a:pPr eaLnBrk="1" hangingPunct="1"/>
            <a:r>
              <a:rPr lang="en-US" smtClean="0"/>
              <a:t>The Wandering Point Investigation in the Teacher Resource Guide is great to use in this chapter.</a:t>
            </a:r>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pPr eaLnBrk="1" hangingPunct="1"/>
            <a:r>
              <a:rPr lang="en-US" smtClean="0"/>
              <a:t>AP Tips</a:t>
            </a:r>
          </a:p>
        </p:txBody>
      </p:sp>
      <p:sp>
        <p:nvSpPr>
          <p:cNvPr id="54274" name="Content Placeholder 2"/>
          <p:cNvSpPr>
            <a:spLocks noGrp="1"/>
          </p:cNvSpPr>
          <p:nvPr>
            <p:ph idx="1"/>
          </p:nvPr>
        </p:nvSpPr>
        <p:spPr/>
        <p:txBody>
          <a:bodyPr/>
          <a:lstStyle/>
          <a:p>
            <a:pPr eaLnBrk="1" hangingPunct="1"/>
            <a:r>
              <a:rPr lang="en-US" smtClean="0"/>
              <a:t>Be prepared to read regression output with and without an outlier. Read carefully to see if the slope has changed. Also look for changes in </a:t>
            </a:r>
            <a:r>
              <a:rPr lang="en-US" i="1" smtClean="0"/>
              <a:t>R</a:t>
            </a:r>
            <a:r>
              <a:rPr lang="en-US" baseline="30000" smtClean="0"/>
              <a:t>2</a:t>
            </a:r>
            <a:r>
              <a:rPr lang="en-US" smtClean="0"/>
              <a:t>.</a:t>
            </a:r>
          </a:p>
          <a:p>
            <a:pPr eaLnBrk="1" hangingPunct="1"/>
            <a:r>
              <a:rPr lang="en-US" smtClean="0"/>
              <a:t>Remember that some influential points have small residuals. They pull the regression line very close by, so they don’t always have large values on the residual plot.</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ChangeArrowheads="1"/>
          </p:cNvSpPr>
          <p:nvPr>
            <p:ph type="title"/>
          </p:nvPr>
        </p:nvSpPr>
        <p:spPr>
          <a:xfrm>
            <a:off x="533400" y="76200"/>
            <a:ext cx="8305800" cy="992188"/>
          </a:xfrm>
        </p:spPr>
        <p:txBody>
          <a:bodyPr/>
          <a:lstStyle/>
          <a:p>
            <a:pPr eaLnBrk="1" hangingPunct="1"/>
            <a:r>
              <a:rPr lang="en-US" smtClean="0"/>
              <a:t>Getting the “Bends” (cont.)</a:t>
            </a:r>
          </a:p>
        </p:txBody>
      </p:sp>
      <p:sp>
        <p:nvSpPr>
          <p:cNvPr id="18434" name="Rectangle 1027"/>
          <p:cNvSpPr>
            <a:spLocks noGrp="1" noChangeArrowheads="1"/>
          </p:cNvSpPr>
          <p:nvPr>
            <p:ph type="body" idx="1"/>
          </p:nvPr>
        </p:nvSpPr>
        <p:spPr>
          <a:xfrm>
            <a:off x="158750" y="1068388"/>
            <a:ext cx="8839200" cy="2586037"/>
          </a:xfrm>
        </p:spPr>
        <p:txBody>
          <a:bodyPr/>
          <a:lstStyle/>
          <a:p>
            <a:pPr marL="342900" indent="-342900" eaLnBrk="1" hangingPunct="1">
              <a:lnSpc>
                <a:spcPct val="90000"/>
              </a:lnSpc>
            </a:pPr>
            <a:r>
              <a:rPr lang="en-US" sz="2400" smtClean="0"/>
              <a:t>The scatterplot of residuals against </a:t>
            </a:r>
            <a:r>
              <a:rPr lang="en-US" sz="2400" i="1" smtClean="0"/>
              <a:t>Duration</a:t>
            </a:r>
            <a:r>
              <a:rPr lang="en-US" sz="2400" smtClean="0"/>
              <a:t> of emperor penguin dives holds a surprise.  The Linearity Assumption says we should not see a pattern, but instead there is a bend.</a:t>
            </a:r>
          </a:p>
          <a:p>
            <a:pPr marL="342900" indent="-342900" eaLnBrk="1" hangingPunct="1">
              <a:lnSpc>
                <a:spcPct val="90000"/>
              </a:lnSpc>
            </a:pPr>
            <a:r>
              <a:rPr lang="en-US" sz="2400" smtClean="0"/>
              <a:t>Even though it means checking the Straight Enough Condition </a:t>
            </a:r>
            <a:r>
              <a:rPr lang="en-US" sz="2400" i="1" smtClean="0"/>
              <a:t>after</a:t>
            </a:r>
            <a:r>
              <a:rPr lang="en-US" sz="2400" smtClean="0"/>
              <a:t> you find the regression, it’s always good to check your scatterplot of the residuals for bends that you might have overlooked in the original scatterplot.</a:t>
            </a:r>
          </a:p>
        </p:txBody>
      </p:sp>
      <p:pic>
        <p:nvPicPr>
          <p:cNvPr id="18435" name="Picture 1030" descr="Picture 22"/>
          <p:cNvPicPr>
            <a:picLocks noChangeAspect="1" noChangeArrowheads="1"/>
          </p:cNvPicPr>
          <p:nvPr/>
        </p:nvPicPr>
        <p:blipFill>
          <a:blip r:embed="rId2"/>
          <a:srcRect/>
          <a:stretch>
            <a:fillRect/>
          </a:stretch>
        </p:blipFill>
        <p:spPr bwMode="auto">
          <a:xfrm>
            <a:off x="228600" y="3656013"/>
            <a:ext cx="4565650" cy="2519362"/>
          </a:xfrm>
          <a:prstGeom prst="rect">
            <a:avLst/>
          </a:prstGeom>
          <a:noFill/>
          <a:ln w="9525">
            <a:noFill/>
            <a:miter lim="800000"/>
            <a:headEnd/>
            <a:tailEnd/>
          </a:ln>
        </p:spPr>
      </p:pic>
      <p:pic>
        <p:nvPicPr>
          <p:cNvPr id="18436" name="Picture 1031" descr="Picture 23"/>
          <p:cNvPicPr>
            <a:picLocks noChangeAspect="1" noChangeArrowheads="1"/>
          </p:cNvPicPr>
          <p:nvPr/>
        </p:nvPicPr>
        <p:blipFill>
          <a:blip r:embed="rId3"/>
          <a:srcRect/>
          <a:stretch>
            <a:fillRect/>
          </a:stretch>
        </p:blipFill>
        <p:spPr bwMode="auto">
          <a:xfrm>
            <a:off x="4394200" y="3505200"/>
            <a:ext cx="4749800" cy="283527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mtClean="0"/>
              <a:t>Sifting Residuals for Groups</a:t>
            </a:r>
          </a:p>
        </p:txBody>
      </p:sp>
      <p:sp>
        <p:nvSpPr>
          <p:cNvPr id="19458" name="Rectangle 3"/>
          <p:cNvSpPr>
            <a:spLocks noGrp="1" noChangeArrowheads="1"/>
          </p:cNvSpPr>
          <p:nvPr>
            <p:ph type="body" idx="1"/>
          </p:nvPr>
        </p:nvSpPr>
        <p:spPr/>
        <p:txBody>
          <a:bodyPr/>
          <a:lstStyle/>
          <a:p>
            <a:pPr marL="342900" indent="-342900" eaLnBrk="1" hangingPunct="1"/>
            <a:r>
              <a:rPr lang="en-US" smtClean="0"/>
              <a:t>No regression analysis is complete without a display of the residuals to check that the linear model is reasonable. </a:t>
            </a:r>
          </a:p>
          <a:p>
            <a:pPr marL="342900" indent="-342900" eaLnBrk="1" hangingPunct="1"/>
            <a:r>
              <a:rPr lang="en-US" smtClean="0"/>
              <a:t>Residuals often reveal subtleties that were not clear from a plot of the original data.</a:t>
            </a:r>
          </a:p>
          <a:p>
            <a:pPr marL="742950" lvl="1" indent="-285750" eaLnBrk="1" hangingPunct="1"/>
            <a:endParaRPr lang="en-US" smtClean="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smtClean="0"/>
              <a:t>Sifting Residuals for Groups (cont.)</a:t>
            </a:r>
          </a:p>
        </p:txBody>
      </p:sp>
      <p:sp>
        <p:nvSpPr>
          <p:cNvPr id="20482" name="Rectangle 3"/>
          <p:cNvSpPr>
            <a:spLocks noGrp="1" noChangeArrowheads="1"/>
          </p:cNvSpPr>
          <p:nvPr>
            <p:ph type="body" idx="1"/>
          </p:nvPr>
        </p:nvSpPr>
        <p:spPr/>
        <p:txBody>
          <a:bodyPr/>
          <a:lstStyle/>
          <a:p>
            <a:pPr marL="342900" indent="-342900" eaLnBrk="1" hangingPunct="1"/>
            <a:r>
              <a:rPr lang="en-US" smtClean="0"/>
              <a:t>Sometimes the subtleties we see are additional details that help confirm or refine our understanding.</a:t>
            </a:r>
          </a:p>
          <a:p>
            <a:pPr marL="342900" indent="-342900" eaLnBrk="1" hangingPunct="1"/>
            <a:r>
              <a:rPr lang="en-US" smtClean="0"/>
              <a:t>Sometimes they reveal violations of the regression conditions that require our attention.</a:t>
            </a:r>
          </a:p>
          <a:p>
            <a:pPr marL="342900" indent="-342900" eaLnBrk="1" hangingPunct="1"/>
            <a:r>
              <a:rPr lang="en-US" smtClean="0"/>
              <a:t>You might call the residual plot “The Judge”! It has the final say on the linearity of the data.</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544513" y="22225"/>
            <a:ext cx="8305800" cy="992188"/>
          </a:xfrm>
        </p:spPr>
        <p:txBody>
          <a:bodyPr/>
          <a:lstStyle/>
          <a:p>
            <a:pPr eaLnBrk="1" hangingPunct="1"/>
            <a:r>
              <a:rPr lang="en-US" smtClean="0"/>
              <a:t>Sifting Residuals for Groups (cont.)</a:t>
            </a:r>
          </a:p>
        </p:txBody>
      </p:sp>
      <p:sp>
        <p:nvSpPr>
          <p:cNvPr id="21506" name="Rectangle 3"/>
          <p:cNvSpPr>
            <a:spLocks noGrp="1" noChangeArrowheads="1"/>
          </p:cNvSpPr>
          <p:nvPr>
            <p:ph type="body" idx="1"/>
          </p:nvPr>
        </p:nvSpPr>
        <p:spPr>
          <a:xfrm>
            <a:off x="555625" y="1027113"/>
            <a:ext cx="8294688" cy="5257800"/>
          </a:xfrm>
        </p:spPr>
        <p:txBody>
          <a:bodyPr/>
          <a:lstStyle/>
          <a:p>
            <a:pPr marL="342900" indent="-342900" eaLnBrk="1" hangingPunct="1">
              <a:lnSpc>
                <a:spcPct val="90000"/>
              </a:lnSpc>
            </a:pPr>
            <a:r>
              <a:rPr lang="en-US" sz="2400" smtClean="0"/>
              <a:t>It is a good idea to look at both a histogram of the residuals and a scatterplot of the residuals vs. predicted values in the regression predicting </a:t>
            </a:r>
            <a:r>
              <a:rPr lang="en-US" sz="2400" i="1" smtClean="0"/>
              <a:t>Calories </a:t>
            </a:r>
            <a:r>
              <a:rPr lang="en-US" sz="2400" smtClean="0"/>
              <a:t>from </a:t>
            </a:r>
            <a:r>
              <a:rPr lang="en-US" sz="2400" i="1" smtClean="0"/>
              <a:t>Sugar </a:t>
            </a:r>
            <a:r>
              <a:rPr lang="en-US" sz="2400" smtClean="0"/>
              <a:t>content in cereals:</a:t>
            </a:r>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r>
              <a:rPr lang="en-US" sz="2400" smtClean="0"/>
              <a:t>The small modes in the histogram are marked with different colors and symbols in the residual plot above. What do you see? </a:t>
            </a:r>
          </a:p>
        </p:txBody>
      </p:sp>
      <p:pic>
        <p:nvPicPr>
          <p:cNvPr id="21507" name="Picture 4" descr="09_01"/>
          <p:cNvPicPr>
            <a:picLocks noChangeAspect="1" noChangeArrowheads="1"/>
          </p:cNvPicPr>
          <p:nvPr/>
        </p:nvPicPr>
        <p:blipFill>
          <a:blip r:embed="rId2"/>
          <a:srcRect/>
          <a:stretch>
            <a:fillRect/>
          </a:stretch>
        </p:blipFill>
        <p:spPr bwMode="auto">
          <a:xfrm>
            <a:off x="731838" y="2438400"/>
            <a:ext cx="3687762" cy="2570163"/>
          </a:xfrm>
          <a:prstGeom prst="rect">
            <a:avLst/>
          </a:prstGeom>
          <a:noFill/>
          <a:ln w="9525">
            <a:noFill/>
            <a:miter lim="800000"/>
            <a:headEnd/>
            <a:tailEnd/>
          </a:ln>
        </p:spPr>
      </p:pic>
      <p:pic>
        <p:nvPicPr>
          <p:cNvPr id="21508" name="Picture 5" descr="09_02"/>
          <p:cNvPicPr>
            <a:picLocks noChangeAspect="1" noChangeArrowheads="1"/>
          </p:cNvPicPr>
          <p:nvPr/>
        </p:nvPicPr>
        <p:blipFill>
          <a:blip r:embed="rId3"/>
          <a:srcRect/>
          <a:stretch>
            <a:fillRect/>
          </a:stretch>
        </p:blipFill>
        <p:spPr bwMode="auto">
          <a:xfrm>
            <a:off x="4799013" y="2333625"/>
            <a:ext cx="3824287" cy="267493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smtClean="0"/>
              <a:t>Sifting Residuals for Groups (cont.)</a:t>
            </a:r>
          </a:p>
        </p:txBody>
      </p:sp>
      <p:sp>
        <p:nvSpPr>
          <p:cNvPr id="22530" name="Rectangle 3"/>
          <p:cNvSpPr>
            <a:spLocks noGrp="1" noChangeArrowheads="1"/>
          </p:cNvSpPr>
          <p:nvPr>
            <p:ph type="body" idx="1"/>
          </p:nvPr>
        </p:nvSpPr>
        <p:spPr/>
        <p:txBody>
          <a:bodyPr/>
          <a:lstStyle/>
          <a:p>
            <a:pPr marL="342900" indent="-342900" eaLnBrk="1" hangingPunct="1"/>
            <a:r>
              <a:rPr lang="en-US" smtClean="0"/>
              <a:t>An examination of residuals often leads us to discover groups of observations that are different from the rest.</a:t>
            </a:r>
          </a:p>
          <a:p>
            <a:pPr marL="342900" indent="-342900" eaLnBrk="1" hangingPunct="1"/>
            <a:r>
              <a:rPr lang="en-US" smtClean="0"/>
              <a:t>When we discover that there is more than one group in a regression, we may decide to analyze the groups separately, using a different model for each group.</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mtClean="0"/>
              <a:t>Subsets</a:t>
            </a:r>
          </a:p>
        </p:txBody>
      </p:sp>
      <p:sp>
        <p:nvSpPr>
          <p:cNvPr id="23554" name="Rectangle 3"/>
          <p:cNvSpPr>
            <a:spLocks noGrp="1" noChangeArrowheads="1"/>
          </p:cNvSpPr>
          <p:nvPr>
            <p:ph type="body" idx="1"/>
          </p:nvPr>
        </p:nvSpPr>
        <p:spPr/>
        <p:txBody>
          <a:bodyPr/>
          <a:lstStyle/>
          <a:p>
            <a:pPr marL="342900" indent="-342900" eaLnBrk="1" hangingPunct="1"/>
            <a:r>
              <a:rPr lang="en-US" smtClean="0"/>
              <a:t>Here’s an important unstated condition for fitting models: </a:t>
            </a:r>
            <a:r>
              <a:rPr lang="en-US" smtClean="0">
                <a:solidFill>
                  <a:schemeClr val="hlink"/>
                </a:solidFill>
              </a:rPr>
              <a:t>All the data must come from the same group.</a:t>
            </a:r>
          </a:p>
          <a:p>
            <a:pPr marL="342900" indent="-342900" eaLnBrk="1" hangingPunct="1"/>
            <a:r>
              <a:rPr lang="en-US" smtClean="0"/>
              <a:t>When we discover that there is more than one group in a regression, neither modeling the groups together nor modeling them apart is necessarily correct. You must determine what makes the most sense. In the following example, we see that modeling them apart makes sense.</a:t>
            </a: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10">
      <a:dk1>
        <a:srgbClr val="000000"/>
      </a:dk1>
      <a:lt1>
        <a:srgbClr val="FFFFFF"/>
      </a:lt1>
      <a:dk2>
        <a:srgbClr val="19385F"/>
      </a:dk2>
      <a:lt2>
        <a:srgbClr val="4D4D4D"/>
      </a:lt2>
      <a:accent1>
        <a:srgbClr val="8CC6EB"/>
      </a:accent1>
      <a:accent2>
        <a:srgbClr val="FFCF01"/>
      </a:accent2>
      <a:accent3>
        <a:srgbClr val="FFFFFF"/>
      </a:accent3>
      <a:accent4>
        <a:srgbClr val="000000"/>
      </a:accent4>
      <a:accent5>
        <a:srgbClr val="C5DFF3"/>
      </a:accent5>
      <a:accent6>
        <a:srgbClr val="E7BB01"/>
      </a:accent6>
      <a:hlink>
        <a:srgbClr val="E35C01"/>
      </a:hlink>
      <a:folHlink>
        <a:srgbClr val="00CC99"/>
      </a:folHlink>
    </a:clrScheme>
    <a:fontScheme name="Blends">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8">
        <a:dk1>
          <a:srgbClr val="000000"/>
        </a:dk1>
        <a:lt1>
          <a:srgbClr val="FFFFFF"/>
        </a:lt1>
        <a:dk2>
          <a:srgbClr val="19385F"/>
        </a:dk2>
        <a:lt2>
          <a:srgbClr val="4D4D4D"/>
        </a:lt2>
        <a:accent1>
          <a:srgbClr val="FF6600"/>
        </a:accent1>
        <a:accent2>
          <a:srgbClr val="FFCF01"/>
        </a:accent2>
        <a:accent3>
          <a:srgbClr val="FFFFFF"/>
        </a:accent3>
        <a:accent4>
          <a:srgbClr val="000000"/>
        </a:accent4>
        <a:accent5>
          <a:srgbClr val="FFB8AA"/>
        </a:accent5>
        <a:accent6>
          <a:srgbClr val="E7BB01"/>
        </a:accent6>
        <a:hlink>
          <a:srgbClr val="8CC6EB"/>
        </a:hlink>
        <a:folHlink>
          <a:srgbClr val="00CC99"/>
        </a:folHlink>
      </a:clrScheme>
      <a:clrMap bg1="lt1" tx1="dk1" bg2="lt2" tx2="dk2" accent1="accent1" accent2="accent2" accent3="accent3" accent4="accent4" accent5="accent5" accent6="accent6" hlink="hlink" folHlink="folHlink"/>
    </a:extraClrScheme>
    <a:extraClrScheme>
      <a:clrScheme name="Blends 9">
        <a:dk1>
          <a:srgbClr val="000000"/>
        </a:dk1>
        <a:lt1>
          <a:srgbClr val="FFFFFF"/>
        </a:lt1>
        <a:dk2>
          <a:srgbClr val="19385F"/>
        </a:dk2>
        <a:lt2>
          <a:srgbClr val="4D4D4D"/>
        </a:lt2>
        <a:accent1>
          <a:srgbClr val="E35C01"/>
        </a:accent1>
        <a:accent2>
          <a:srgbClr val="FFCF01"/>
        </a:accent2>
        <a:accent3>
          <a:srgbClr val="FFFFFF"/>
        </a:accent3>
        <a:accent4>
          <a:srgbClr val="000000"/>
        </a:accent4>
        <a:accent5>
          <a:srgbClr val="EFB5AA"/>
        </a:accent5>
        <a:accent6>
          <a:srgbClr val="E7BB01"/>
        </a:accent6>
        <a:hlink>
          <a:srgbClr val="8CC6EB"/>
        </a:hlink>
        <a:folHlink>
          <a:srgbClr val="00CC99"/>
        </a:folHlink>
      </a:clrScheme>
      <a:clrMap bg1="lt1" tx1="dk1" bg2="lt2" tx2="dk2" accent1="accent1" accent2="accent2" accent3="accent3" accent4="accent4" accent5="accent5" accent6="accent6" hlink="hlink" folHlink="folHlink"/>
    </a:extraClrScheme>
    <a:extraClrScheme>
      <a:clrScheme name="Blends 10">
        <a:dk1>
          <a:srgbClr val="000000"/>
        </a:dk1>
        <a:lt1>
          <a:srgbClr val="FFFFFF"/>
        </a:lt1>
        <a:dk2>
          <a:srgbClr val="19385F"/>
        </a:dk2>
        <a:lt2>
          <a:srgbClr val="4D4D4D"/>
        </a:lt2>
        <a:accent1>
          <a:srgbClr val="8CC6EB"/>
        </a:accent1>
        <a:accent2>
          <a:srgbClr val="FFCF01"/>
        </a:accent2>
        <a:accent3>
          <a:srgbClr val="FFFFFF"/>
        </a:accent3>
        <a:accent4>
          <a:srgbClr val="000000"/>
        </a:accent4>
        <a:accent5>
          <a:srgbClr val="C5DFF3"/>
        </a:accent5>
        <a:accent6>
          <a:srgbClr val="E7BB01"/>
        </a:accent6>
        <a:hlink>
          <a:srgbClr val="E35C01"/>
        </a:hlink>
        <a:folHlink>
          <a:srgbClr val="00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907</TotalTime>
  <Words>1788</Words>
  <Application>Microsoft Office PowerPoint</Application>
  <PresentationFormat>Letter Paper (8.5x11 in)</PresentationFormat>
  <Paragraphs>152</Paragraphs>
  <Slides>39</Slides>
  <Notes>0</Notes>
  <HiddenSlides>2</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39</vt:i4>
      </vt:variant>
    </vt:vector>
  </HeadingPairs>
  <TitlesOfParts>
    <vt:vector size="44" baseType="lpstr">
      <vt:lpstr>Arial</vt:lpstr>
      <vt:lpstr>ＭＳ Ｐゴシック</vt:lpstr>
      <vt:lpstr>Wingdings</vt:lpstr>
      <vt:lpstr>Tahoma</vt:lpstr>
      <vt:lpstr>Blends</vt:lpstr>
      <vt:lpstr> Chapter  8</vt:lpstr>
      <vt:lpstr>Teaching Tip</vt:lpstr>
      <vt:lpstr>Getting the “Bends”</vt:lpstr>
      <vt:lpstr>Getting the “Bends” (cont.)</vt:lpstr>
      <vt:lpstr>Sifting Residuals for Groups</vt:lpstr>
      <vt:lpstr>Sifting Residuals for Groups (cont.)</vt:lpstr>
      <vt:lpstr>Sifting Residuals for Groups (cont.)</vt:lpstr>
      <vt:lpstr>Sifting Residuals for Groups (cont.)</vt:lpstr>
      <vt:lpstr>Subsets</vt:lpstr>
      <vt:lpstr>Subsets (cont.)</vt:lpstr>
      <vt:lpstr>Extrapolation: Reaching Beyond the Data</vt:lpstr>
      <vt:lpstr>Extrapolation (cont.)</vt:lpstr>
      <vt:lpstr>Extrapolation (cont.)</vt:lpstr>
      <vt:lpstr>Predicting the Future</vt:lpstr>
      <vt:lpstr>Outliers, Leverage, and Influence</vt:lpstr>
      <vt:lpstr>Extreme Extrapolation!</vt:lpstr>
      <vt:lpstr>Outliers, Leverage, and Influence (cont.)</vt:lpstr>
      <vt:lpstr>Outliers, Leverage, and Influence (cont.)</vt:lpstr>
      <vt:lpstr>Outliers, Leverage, and Influence (cont.)</vt:lpstr>
      <vt:lpstr>Outliers, Leverage, and Influence (cont.)</vt:lpstr>
      <vt:lpstr>Outliers, Leverage, and Influence (cont.)</vt:lpstr>
      <vt:lpstr>Outliers, Leverage, and Influence (cont.)</vt:lpstr>
      <vt:lpstr>Outliers, Leverage, and Influence (cont.)</vt:lpstr>
      <vt:lpstr>Outliers, Leverage, and Influence (cont.)</vt:lpstr>
      <vt:lpstr>Lurking Variables and Causation</vt:lpstr>
      <vt:lpstr>Lurking Variables and Causation (cont.)</vt:lpstr>
      <vt:lpstr>Lurking Variables and Causation (cont.)</vt:lpstr>
      <vt:lpstr>Lurking Variables and Causation (cont.)</vt:lpstr>
      <vt:lpstr>Working With Summary Values</vt:lpstr>
      <vt:lpstr>Working With Summary Values (cont.)</vt:lpstr>
      <vt:lpstr>Working With Summary Values (cont.)</vt:lpstr>
      <vt:lpstr>Working With Summary Values (cont.)</vt:lpstr>
      <vt:lpstr>What Can Go Wrong?</vt:lpstr>
      <vt:lpstr>What Can Go Wrong? (cont.)</vt:lpstr>
      <vt:lpstr>What Can Go Wrong? (cont.)</vt:lpstr>
      <vt:lpstr>What have we learned?</vt:lpstr>
      <vt:lpstr>What have we learned? (cont.)</vt:lpstr>
      <vt:lpstr>Teaching Tip</vt:lpstr>
      <vt:lpstr>AP Tips</vt:lpstr>
    </vt:vector>
  </TitlesOfParts>
  <Company>Copyright © 2010, 2007, 2004 Pearson Education,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subject>Regression Wisdom</dc:subject>
  <dc:creator>David Bock</dc:creator>
  <cp:lastModifiedBy>Christine Stavrou</cp:lastModifiedBy>
  <cp:revision>56</cp:revision>
  <cp:lastPrinted>2001-11-04T00:51:13Z</cp:lastPrinted>
  <dcterms:created xsi:type="dcterms:W3CDTF">2005-02-25T19:46:41Z</dcterms:created>
  <dcterms:modified xsi:type="dcterms:W3CDTF">2014-02-13T15:54:42Z</dcterms:modified>
</cp:coreProperties>
</file>