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16"/>
  </p:notesMasterIdLst>
  <p:handoutMasterIdLst>
    <p:handoutMasterId r:id="rId17"/>
  </p:handoutMasterIdLst>
  <p:sldIdLst>
    <p:sldId id="272" r:id="rId2"/>
    <p:sldId id="260" r:id="rId3"/>
    <p:sldId id="261" r:id="rId4"/>
    <p:sldId id="262" r:id="rId5"/>
    <p:sldId id="264" r:id="rId6"/>
    <p:sldId id="265" r:id="rId7"/>
    <p:sldId id="271" r:id="rId8"/>
    <p:sldId id="266" r:id="rId9"/>
    <p:sldId id="268" r:id="rId10"/>
    <p:sldId id="269" r:id="rId11"/>
    <p:sldId id="270" r:id="rId12"/>
    <p:sldId id="274" r:id="rId13"/>
    <p:sldId id="275" r:id="rId14"/>
    <p:sldId id="273" r:id="rId15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 Wegleitn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8ECF8"/>
    <a:srgbClr val="FDDCA1"/>
    <a:srgbClr val="B8F6FE"/>
    <a:srgbClr val="CCECFF"/>
    <a:srgbClr val="EF9C51"/>
    <a:srgbClr val="8CC6EB"/>
    <a:srgbClr val="193A61"/>
    <a:srgbClr val="E8F3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314" autoAdjust="0"/>
    <p:restoredTop sz="94747" autoAdjust="0"/>
  </p:normalViewPr>
  <p:slideViewPr>
    <p:cSldViewPr snapToObjects="1">
      <p:cViewPr varScale="1">
        <p:scale>
          <a:sx n="62" d="100"/>
          <a:sy n="62" d="100"/>
        </p:scale>
        <p:origin x="-2220" y="-84"/>
      </p:cViewPr>
      <p:guideLst>
        <p:guide orient="horz" pos="3120"/>
        <p:guide pos="1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EE6B0AC4-C1EE-4496-AF16-BCF70B3B8C34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59F89D6F-D44C-4E62-BB0C-E524FD34131B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F7C7BE-D6C3-4650-8276-8585CFA86B27}" type="slidenum">
              <a:rPr lang="en-CA" smtClean="0">
                <a:latin typeface="Tahoma" pitchFamily="34" charset="0"/>
                <a:ea typeface="ＭＳ Ｐゴシック" pitchFamily="34" charset="-128"/>
              </a:rPr>
              <a:pPr/>
              <a:t>7</a:t>
            </a:fld>
            <a:endParaRPr lang="en-CA" smtClean="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7604" name="Rectangle 4"/>
          <p:cNvSpPr>
            <a:spLocks noChangeArrowheads="1"/>
          </p:cNvSpPr>
          <p:nvPr/>
        </p:nvSpPr>
        <p:spPr bwMode="auto">
          <a:xfrm>
            <a:off x="6653213" y="62880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r">
              <a:defRPr/>
            </a:pPr>
            <a:endParaRPr lang="en-US" sz="1600" dirty="0">
              <a:solidFill>
                <a:srgbClr val="F3F5E7"/>
              </a:solidFill>
              <a:ea typeface="ＭＳ Ｐゴシック" charset="0"/>
              <a:cs typeface="+mn-cs"/>
            </a:endParaRPr>
          </a:p>
          <a:p>
            <a:pPr algn="r">
              <a:defRPr/>
            </a:pPr>
            <a:r>
              <a:rPr lang="en-US" sz="1600" dirty="0">
                <a:solidFill>
                  <a:srgbClr val="F3F5E7"/>
                </a:solidFill>
                <a:ea typeface="ＭＳ Ｐゴシック" charset="0"/>
                <a:cs typeface="+mn-cs"/>
              </a:rPr>
              <a:t>1-</a:t>
            </a:r>
            <a:fld id="{4099B6B3-B5C0-4E34-9433-A8FFB6AD024E}" type="slidenum">
              <a:rPr lang="en-US" sz="1600">
                <a:solidFill>
                  <a:srgbClr val="F3F5E7"/>
                </a:solidFill>
                <a:ea typeface="ＭＳ Ｐゴシック" charset="0"/>
                <a:cs typeface="+mn-cs"/>
              </a:rPr>
              <a:pPr algn="r">
                <a:defRPr/>
              </a:pPr>
              <a:t>‹#›</a:t>
            </a:fld>
            <a:endParaRPr lang="en-US" sz="1600" dirty="0">
              <a:solidFill>
                <a:srgbClr val="F3F5E7"/>
              </a:solidFill>
              <a:ea typeface="ＭＳ Ｐゴシック" charset="0"/>
              <a:cs typeface="+mn-cs"/>
            </a:endParaRPr>
          </a:p>
        </p:txBody>
      </p:sp>
      <p:sp>
        <p:nvSpPr>
          <p:cNvPr id="537605" name="Rectangle 5"/>
          <p:cNvSpPr>
            <a:spLocks noChangeArrowheads="1"/>
          </p:cNvSpPr>
          <p:nvPr/>
        </p:nvSpPr>
        <p:spPr bwMode="gray">
          <a:xfrm>
            <a:off x="0" y="6424613"/>
            <a:ext cx="9144000" cy="452437"/>
          </a:xfrm>
          <a:prstGeom prst="rect">
            <a:avLst/>
          </a:prstGeom>
          <a:solidFill>
            <a:srgbClr val="166F07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lIns="0" tIns="0" rIns="0" bIns="0" anchor="ctr"/>
          <a:lstStyle/>
          <a:p>
            <a:pPr>
              <a:defRPr/>
            </a:pPr>
            <a:r>
              <a:rPr lang="en-US" sz="1200" dirty="0">
                <a:solidFill>
                  <a:srgbClr val="F3F5E7"/>
                </a:solidFill>
                <a:ea typeface="ＭＳ Ｐゴシック" charset="0"/>
                <a:cs typeface="+mn-cs"/>
              </a:rPr>
              <a:t>                                            Copyright © 2015, 2010, 2007 Pearson Education, Inc.</a:t>
            </a:r>
          </a:p>
        </p:txBody>
      </p:sp>
      <p:pic>
        <p:nvPicPr>
          <p:cNvPr id="1030" name="Picture 6" descr="Pearson_Bound_Whit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626100" y="6408738"/>
            <a:ext cx="14557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7607" name="Rectangle 7"/>
          <p:cNvSpPr>
            <a:spLocks noChangeArrowheads="1"/>
          </p:cNvSpPr>
          <p:nvPr/>
        </p:nvSpPr>
        <p:spPr bwMode="auto">
          <a:xfrm>
            <a:off x="7067550" y="6496050"/>
            <a:ext cx="2133600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  <a:ea typeface="ＭＳ Ｐゴシック" charset="0"/>
                <a:cs typeface="+mn-cs"/>
              </a:rPr>
              <a:t>Chapter </a:t>
            </a:r>
            <a:r>
              <a:rPr lang="en-US" sz="1600" dirty="0">
                <a:solidFill>
                  <a:schemeClr val="bg1"/>
                </a:solidFill>
                <a:ea typeface="ＭＳ Ｐゴシック" charset="0"/>
                <a:cs typeface="+mn-cs"/>
              </a:rPr>
              <a:t>10</a:t>
            </a:r>
            <a:r>
              <a:rPr lang="en-US" sz="1600" dirty="0">
                <a:solidFill>
                  <a:schemeClr val="bg1"/>
                </a:solidFill>
                <a:ea typeface="ＭＳ Ｐゴシック" charset="0"/>
                <a:cs typeface="+mn-cs"/>
              </a:rPr>
              <a:t>, Slide </a:t>
            </a:r>
            <a:fld id="{DE4E7A8E-4D39-4447-8F98-5CEAAF2C0223}" type="slidenum">
              <a:rPr lang="en-US" sz="1600">
                <a:solidFill>
                  <a:schemeClr val="bg1"/>
                </a:solidFill>
                <a:ea typeface="ＭＳ Ｐゴシック" charset="0"/>
                <a:cs typeface="+mn-cs"/>
              </a:rPr>
              <a:pPr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ea typeface="ＭＳ Ｐゴシック" charset="0"/>
              <a:cs typeface="+mn-cs"/>
            </a:endParaRPr>
          </a:p>
        </p:txBody>
      </p:sp>
      <p:pic>
        <p:nvPicPr>
          <p:cNvPr id="1032" name="Picture 8" descr="Pearson_Strap_Bound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2863" y="6413500"/>
            <a:ext cx="17621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292100" indent="-2921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254000" algn="l" rtl="0" eaLnBrk="0" fontAlgn="base" hangingPunct="0">
        <a:spcBef>
          <a:spcPct val="20000"/>
        </a:spcBef>
        <a:spcAft>
          <a:spcPct val="0"/>
        </a:spcAft>
        <a:buClr>
          <a:srgbClr val="EF9C51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784225" indent="-215900" algn="l" rtl="0" eaLnBrk="0" fontAlgn="base" hangingPunct="0">
        <a:spcBef>
          <a:spcPct val="20000"/>
        </a:spcBef>
        <a:spcAft>
          <a:spcPct val="0"/>
        </a:spcAft>
        <a:buClr>
          <a:srgbClr val="FDDCA1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014413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1206500" indent="-190500" algn="l" rtl="0" eaLnBrk="0" fontAlgn="base" hangingPunct="0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16637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1209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25781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0353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4213225" cy="1371600"/>
          </a:xfrm>
        </p:spPr>
        <p:txBody>
          <a:bodyPr/>
          <a:lstStyle/>
          <a:p>
            <a:pPr eaLnBrk="1" hangingPunct="1"/>
            <a:r>
              <a:rPr lang="en-US" sz="3200" smtClean="0"/>
              <a:t/>
            </a:r>
            <a:br>
              <a:rPr lang="en-US" sz="3200" smtClean="0"/>
            </a:br>
            <a:r>
              <a:rPr lang="en-US" sz="6000" smtClean="0"/>
              <a:t>Chapter 10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057400"/>
            <a:ext cx="4554538" cy="1752600"/>
          </a:xfrm>
        </p:spPr>
        <p:txBody>
          <a:bodyPr/>
          <a:lstStyle/>
          <a:p>
            <a:pPr eaLnBrk="1" hangingPunct="1"/>
            <a:r>
              <a:rPr lang="en-US" sz="4000" smtClean="0"/>
              <a:t>Understanding Randomness</a:t>
            </a:r>
          </a:p>
        </p:txBody>
      </p:sp>
      <p:pic>
        <p:nvPicPr>
          <p:cNvPr id="15363" name="Picture 4" descr="SMW4e_Book_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838200"/>
            <a:ext cx="375126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Can Go Wrong?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600200"/>
            <a:ext cx="8294687" cy="48006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Don’t overstate your case.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Beware of confusing what </a:t>
            </a:r>
            <a:r>
              <a:rPr lang="en-US" i="1" smtClean="0"/>
              <a:t>really</a:t>
            </a:r>
            <a:r>
              <a:rPr lang="en-US" smtClean="0"/>
              <a:t> happens with what a simulation suggests </a:t>
            </a:r>
            <a:r>
              <a:rPr lang="en-US" i="1" smtClean="0"/>
              <a:t>might</a:t>
            </a:r>
            <a:r>
              <a:rPr lang="en-US" smtClean="0"/>
              <a:t> happen.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Model outcome chances accurately.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A common mistake in constructing a simulation is to adopt a strategy that may appear to produce the right kind of results.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Run enough trials.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Simulation is cheap and fairly easy to do.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have we learned?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447800"/>
            <a:ext cx="8294687" cy="4800600"/>
          </a:xfrm>
        </p:spPr>
        <p:txBody>
          <a:bodyPr/>
          <a:lstStyle/>
          <a:p>
            <a:pPr marL="342900" indent="-342900" eaLnBrk="1" hangingPunct="1"/>
            <a:r>
              <a:rPr lang="en-US" smtClean="0"/>
              <a:t>How to harness the power of randomness.</a:t>
            </a:r>
          </a:p>
          <a:p>
            <a:pPr marL="342900" indent="-342900" eaLnBrk="1" hangingPunct="1"/>
            <a:r>
              <a:rPr lang="en-US" smtClean="0"/>
              <a:t>A simulation model can help us investigate a question when we can’t (or don’t want to) collect data, and a mathematical answer is hard to calculate.</a:t>
            </a:r>
          </a:p>
          <a:p>
            <a:pPr marL="342900" indent="-342900" eaLnBrk="1" hangingPunct="1"/>
            <a:r>
              <a:rPr lang="en-US" smtClean="0"/>
              <a:t>How to base our simulation on random values generated by a computer, generated by a randomizing device, or found on the Internet.</a:t>
            </a:r>
          </a:p>
          <a:p>
            <a:pPr marL="342900" indent="-342900" eaLnBrk="1" hangingPunct="1"/>
            <a:r>
              <a:rPr lang="en-US" smtClean="0"/>
              <a:t>Simulations can provide us with useful insights about the real world.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bother?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dirty="0" smtClean="0"/>
              <a:t>Some simple simulations are easier just to calculate. For example, we will simulate the binomial distribution in Chapter 16 but can calculate the theoretical probability more quickly.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 smtClean="0"/>
              <a:t>However, we can simulate complex procedures whose theoretical probability would be very difficult to calculate.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example…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will learn in Chapter 22 that Gossett used simulations to discover a new distribution used for small samples.</a:t>
            </a:r>
          </a:p>
          <a:p>
            <a:pPr eaLnBrk="1" hangingPunct="1"/>
            <a:r>
              <a:rPr lang="en-US" smtClean="0"/>
              <a:t>Statisticians use computer simulations to explore complex scenarios. </a:t>
            </a:r>
          </a:p>
          <a:p>
            <a:pPr eaLnBrk="1" hangingPunct="1"/>
            <a:r>
              <a:rPr lang="en-US" smtClean="0"/>
              <a:t>A computer can “contain” a large population and statisticians can see what happens when that population is sampled under certain conditions.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 Tips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describing a simulation, be VERY specific about the steps needed to run it.</a:t>
            </a:r>
          </a:p>
          <a:p>
            <a:pPr eaLnBrk="1" hangingPunct="1"/>
            <a:r>
              <a:rPr lang="en-US" smtClean="0"/>
              <a:t>Be able to describe a simulation with technology, physical objects (like numbers in a hat) or with a random digit table.</a:t>
            </a:r>
          </a:p>
          <a:p>
            <a:pPr eaLnBrk="1" hangingPunct="1"/>
            <a:r>
              <a:rPr lang="en-US" smtClean="0"/>
              <a:t>Always take careful note about whether your simulation is taking place with or without replacement.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Be Random?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What is it about chance outcomes being random that makes random selection seem fair? Two things: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Nobody can guess the outcome before it happens.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When we want things to be fair, usually some underlying set of outcomes will be equally likely (although in many games some combinations of outcomes are more likely than others).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Be Random? (cont.)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Example: </a:t>
            </a:r>
          </a:p>
          <a:p>
            <a:pPr marL="742950" lvl="1" indent="-285750" eaLnBrk="1" hangingPunct="1"/>
            <a:r>
              <a:rPr lang="en-US" smtClean="0"/>
              <a:t>Pick “heads” or “tails.”</a:t>
            </a:r>
          </a:p>
          <a:p>
            <a:pPr marL="742950" lvl="1" indent="-285750" eaLnBrk="1" hangingPunct="1"/>
            <a:r>
              <a:rPr lang="en-US" smtClean="0"/>
              <a:t>Flip a fair coin. Does the outcome match your choice? Did you know before flipping the coin whether or not it would match?</a:t>
            </a:r>
          </a:p>
          <a:p>
            <a:pPr marL="742950" lvl="1" indent="-285750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Be Random? (cont.)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Statisticians don’t think of randomness as the annoying tendency of things to be unpredictable or haphazard.</a:t>
            </a:r>
          </a:p>
          <a:p>
            <a:pPr marL="342900" indent="-342900" eaLnBrk="1" hangingPunct="1"/>
            <a:r>
              <a:rPr lang="en-US" smtClean="0"/>
              <a:t>Statisticians use randomness as a tool.</a:t>
            </a:r>
          </a:p>
          <a:p>
            <a:pPr marL="342900" indent="-342900" eaLnBrk="1" hangingPunct="1"/>
            <a:r>
              <a:rPr lang="en-US" smtClean="0"/>
              <a:t>But, truly random values are surprisingly hard to get…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463"/>
            <a:ext cx="8305800" cy="992187"/>
          </a:xfrm>
        </p:spPr>
        <p:txBody>
          <a:bodyPr/>
          <a:lstStyle/>
          <a:p>
            <a:pPr eaLnBrk="1" hangingPunct="1"/>
            <a:r>
              <a:rPr lang="en-US" smtClean="0"/>
              <a:t>It’s Not Easy Being Random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294688" cy="50292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It’s surprisingly difficult to generate random values even when they’re equally likely.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Computers have become a popular way to generate random numbers.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Even though they often do much better than humans, computers can’t generate truly random numbers either.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Since computers follow programs, the “random” numbers we get from computers are really pseudorandom.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Fortunately, pseudorandom values are good enough for most purposes.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It’s Not Easy Being Random (cont.)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There </a:t>
            </a:r>
            <a:r>
              <a:rPr lang="en-US" i="1" smtClean="0"/>
              <a:t>are</a:t>
            </a:r>
            <a:r>
              <a:rPr lang="en-US" smtClean="0"/>
              <a:t> ways to generate random numbers so that they are both equally likely and truly random.</a:t>
            </a:r>
          </a:p>
          <a:p>
            <a:pPr marL="342900" indent="-342900" eaLnBrk="1" hangingPunct="1"/>
            <a:r>
              <a:rPr lang="en-US" smtClean="0"/>
              <a:t>The best ways we know to generate data that give a fair and accurate picture of the world rely on randomness, and the ways in which we draw conclusions from those data depend on the randomness, too.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Practical Randomness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294688" cy="4572000"/>
          </a:xfrm>
        </p:spPr>
        <p:txBody>
          <a:bodyPr/>
          <a:lstStyle/>
          <a:p>
            <a:pPr eaLnBrk="1" hangingPunct="1"/>
            <a:r>
              <a:rPr lang="en-US" smtClean="0"/>
              <a:t>We need an imitation of a real process so we can manipulate and control it.</a:t>
            </a:r>
          </a:p>
          <a:p>
            <a:pPr eaLnBrk="1" hangingPunct="1"/>
            <a:r>
              <a:rPr lang="en-US" smtClean="0"/>
              <a:t>In short, we are going to </a:t>
            </a:r>
            <a:r>
              <a:rPr lang="en-US" smtClean="0">
                <a:solidFill>
                  <a:schemeClr val="hlink"/>
                </a:solidFill>
              </a:rPr>
              <a:t>simulate</a:t>
            </a:r>
            <a:r>
              <a:rPr lang="en-US" smtClean="0"/>
              <a:t> reality.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Simulation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The sequence of events we want to investigate is called a </a:t>
            </a:r>
            <a:r>
              <a:rPr lang="en-US" smtClean="0">
                <a:solidFill>
                  <a:schemeClr val="hlink"/>
                </a:solidFill>
              </a:rPr>
              <a:t>trial</a:t>
            </a:r>
            <a:r>
              <a:rPr lang="en-US" smtClean="0"/>
              <a:t>. </a:t>
            </a:r>
          </a:p>
          <a:p>
            <a:pPr marL="342900" indent="-342900" eaLnBrk="1" hangingPunct="1"/>
            <a:r>
              <a:rPr lang="en-US" smtClean="0"/>
              <a:t>The basic building block of a simulation is called a </a:t>
            </a:r>
            <a:r>
              <a:rPr lang="en-US" smtClean="0">
                <a:solidFill>
                  <a:schemeClr val="hlink"/>
                </a:solidFill>
              </a:rPr>
              <a:t>component</a:t>
            </a:r>
            <a:r>
              <a:rPr lang="en-US" smtClean="0"/>
              <a:t>.</a:t>
            </a:r>
          </a:p>
          <a:p>
            <a:pPr marL="742950" lvl="1" indent="-285750" eaLnBrk="1" hangingPunct="1"/>
            <a:r>
              <a:rPr lang="en-US" smtClean="0"/>
              <a:t>Trials usually involve several components. </a:t>
            </a:r>
          </a:p>
          <a:p>
            <a:pPr marL="342900" indent="-342900" eaLnBrk="1" hangingPunct="1"/>
            <a:r>
              <a:rPr lang="en-US" smtClean="0"/>
              <a:t>After the trial, we record what happened—our </a:t>
            </a:r>
            <a:r>
              <a:rPr lang="en-US" smtClean="0">
                <a:solidFill>
                  <a:schemeClr val="hlink"/>
                </a:solidFill>
              </a:rPr>
              <a:t>response variable</a:t>
            </a:r>
            <a:r>
              <a:rPr lang="en-US" smtClean="0"/>
              <a:t>.</a:t>
            </a:r>
          </a:p>
          <a:p>
            <a:pPr marL="342900" indent="-342900" eaLnBrk="1" hangingPunct="1"/>
            <a:endParaRPr lang="en-US" smtClean="0"/>
          </a:p>
          <a:p>
            <a:pPr marL="342900" indent="-342900" eaLnBrk="1" hangingPunct="1"/>
            <a:r>
              <a:rPr lang="en-US" smtClean="0"/>
              <a:t>There are seven steps to a simulation…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Simulation Steps</a:t>
            </a:r>
          </a:p>
        </p:txBody>
      </p:sp>
      <p:sp>
        <p:nvSpPr>
          <p:cNvPr id="2457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SzTx/>
              <a:buFontTx/>
              <a:buAutoNum type="arabicPeriod"/>
            </a:pPr>
            <a:r>
              <a:rPr lang="en-US" sz="2600" smtClean="0"/>
              <a:t>Identify the component to be repeated.</a:t>
            </a:r>
          </a:p>
          <a:p>
            <a:pPr marL="609600" indent="-609600" eaLnBrk="1" hangingPunct="1">
              <a:lnSpc>
                <a:spcPct val="90000"/>
              </a:lnSpc>
              <a:buSzTx/>
              <a:buFontTx/>
              <a:buAutoNum type="arabicPeriod"/>
            </a:pPr>
            <a:r>
              <a:rPr lang="en-US" sz="2600" smtClean="0"/>
              <a:t>Explain how you will model the component’s outcome.</a:t>
            </a:r>
          </a:p>
          <a:p>
            <a:pPr marL="609600" indent="-609600" eaLnBrk="1" hangingPunct="1">
              <a:lnSpc>
                <a:spcPct val="90000"/>
              </a:lnSpc>
              <a:buSzTx/>
              <a:buFontTx/>
              <a:buAutoNum type="arabicPeriod"/>
            </a:pPr>
            <a:r>
              <a:rPr lang="en-US" sz="2600" smtClean="0"/>
              <a:t>Explain how you will combine the components to model a trial.</a:t>
            </a:r>
          </a:p>
          <a:p>
            <a:pPr marL="609600" indent="-609600" eaLnBrk="1" hangingPunct="1">
              <a:lnSpc>
                <a:spcPct val="90000"/>
              </a:lnSpc>
              <a:buSzTx/>
              <a:buFontTx/>
              <a:buAutoNum type="arabicPeriod"/>
            </a:pPr>
            <a:r>
              <a:rPr lang="en-US" sz="2600" smtClean="0"/>
              <a:t>State clearly what the response variable is. </a:t>
            </a:r>
          </a:p>
          <a:p>
            <a:pPr marL="609600" indent="-609600" eaLnBrk="1" hangingPunct="1">
              <a:lnSpc>
                <a:spcPct val="90000"/>
              </a:lnSpc>
              <a:buSzTx/>
              <a:buFontTx/>
              <a:buAutoNum type="arabicPeriod"/>
            </a:pPr>
            <a:r>
              <a:rPr lang="en-US" sz="2600" smtClean="0"/>
              <a:t>Run several trials.</a:t>
            </a:r>
          </a:p>
          <a:p>
            <a:pPr marL="609600" indent="-609600" eaLnBrk="1" hangingPunct="1">
              <a:lnSpc>
                <a:spcPct val="90000"/>
              </a:lnSpc>
              <a:buSzTx/>
              <a:buFontTx/>
              <a:buAutoNum type="arabicPeriod"/>
            </a:pPr>
            <a:r>
              <a:rPr lang="en-US" sz="2600" smtClean="0"/>
              <a:t>Collect and summarize the results of all the trials.</a:t>
            </a:r>
          </a:p>
          <a:p>
            <a:pPr marL="609600" indent="-609600" eaLnBrk="1" hangingPunct="1">
              <a:lnSpc>
                <a:spcPct val="90000"/>
              </a:lnSpc>
              <a:buSzTx/>
              <a:buFontTx/>
              <a:buAutoNum type="arabicPeriod"/>
            </a:pPr>
            <a:r>
              <a:rPr lang="en-US" sz="2600" smtClean="0"/>
              <a:t>State your conclusion.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10">
      <a:dk1>
        <a:srgbClr val="000000"/>
      </a:dk1>
      <a:lt1>
        <a:srgbClr val="FFFFFF"/>
      </a:lt1>
      <a:dk2>
        <a:srgbClr val="19385F"/>
      </a:dk2>
      <a:lt2>
        <a:srgbClr val="4D4D4D"/>
      </a:lt2>
      <a:accent1>
        <a:srgbClr val="8CC6EB"/>
      </a:accent1>
      <a:accent2>
        <a:srgbClr val="FFCF01"/>
      </a:accent2>
      <a:accent3>
        <a:srgbClr val="FFFFFF"/>
      </a:accent3>
      <a:accent4>
        <a:srgbClr val="000000"/>
      </a:accent4>
      <a:accent5>
        <a:srgbClr val="C5DFF3"/>
      </a:accent5>
      <a:accent6>
        <a:srgbClr val="E7BB01"/>
      </a:accent6>
      <a:hlink>
        <a:srgbClr val="E35C01"/>
      </a:hlink>
      <a:folHlink>
        <a:srgbClr val="00CC99"/>
      </a:folHlink>
    </a:clrScheme>
    <a:fontScheme name="Blends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FF6600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E35C01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EFB5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8CC6EB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C5DFF3"/>
        </a:accent5>
        <a:accent6>
          <a:srgbClr val="E7BB01"/>
        </a:accent6>
        <a:hlink>
          <a:srgbClr val="E35C01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</TotalTime>
  <Words>649</Words>
  <Application>Microsoft Office PowerPoint</Application>
  <PresentationFormat>Letter Paper (8.5x11 in)</PresentationFormat>
  <Paragraphs>65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ＭＳ Ｐゴシック</vt:lpstr>
      <vt:lpstr>Wingdings</vt:lpstr>
      <vt:lpstr>Tahoma</vt:lpstr>
      <vt:lpstr>Blends</vt:lpstr>
      <vt:lpstr> Chapter 10</vt:lpstr>
      <vt:lpstr>Why Be Random?</vt:lpstr>
      <vt:lpstr>Why Be Random? (cont.)</vt:lpstr>
      <vt:lpstr>Why Be Random? (cont.)</vt:lpstr>
      <vt:lpstr>It’s Not Easy Being Random</vt:lpstr>
      <vt:lpstr>It’s Not Easy Being Random (cont.)</vt:lpstr>
      <vt:lpstr>Practical Randomness</vt:lpstr>
      <vt:lpstr>A Simulation</vt:lpstr>
      <vt:lpstr>Simulation Steps</vt:lpstr>
      <vt:lpstr>What Can Go Wrong?</vt:lpstr>
      <vt:lpstr>What have we learned?</vt:lpstr>
      <vt:lpstr>Why bother?</vt:lpstr>
      <vt:lpstr>For example…</vt:lpstr>
      <vt:lpstr>AP Tips</vt:lpstr>
    </vt:vector>
  </TitlesOfParts>
  <Company>Copyright © 2010, 2007, 2004 Pearson Education,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</dc:title>
  <dc:subject>Understanding Randomness</dc:subject>
  <dc:creator>David Bock</dc:creator>
  <cp:lastModifiedBy>Christine Stavrou</cp:lastModifiedBy>
  <cp:revision>49</cp:revision>
  <cp:lastPrinted>2001-11-04T00:51:13Z</cp:lastPrinted>
  <dcterms:created xsi:type="dcterms:W3CDTF">2005-02-25T19:46:41Z</dcterms:created>
  <dcterms:modified xsi:type="dcterms:W3CDTF">2014-02-19T15:46:21Z</dcterms:modified>
</cp:coreProperties>
</file>