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42"/>
  </p:notesMasterIdLst>
  <p:handoutMasterIdLst>
    <p:handoutMasterId r:id="rId43"/>
  </p:handoutMasterIdLst>
  <p:sldIdLst>
    <p:sldId id="292"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96" r:id="rId23"/>
    <p:sldId id="280" r:id="rId24"/>
    <p:sldId id="281" r:id="rId25"/>
    <p:sldId id="297" r:id="rId26"/>
    <p:sldId id="282" r:id="rId27"/>
    <p:sldId id="283" r:id="rId28"/>
    <p:sldId id="284" r:id="rId29"/>
    <p:sldId id="286" r:id="rId30"/>
    <p:sldId id="298" r:id="rId31"/>
    <p:sldId id="285" r:id="rId32"/>
    <p:sldId id="287" r:id="rId33"/>
    <p:sldId id="288" r:id="rId34"/>
    <p:sldId id="289" r:id="rId35"/>
    <p:sldId id="290" r:id="rId36"/>
    <p:sldId id="291" r:id="rId37"/>
    <p:sldId id="295" r:id="rId38"/>
    <p:sldId id="293" r:id="rId39"/>
    <p:sldId id="294" r:id="rId40"/>
    <p:sldId id="299" r:id="rId41"/>
  </p:sldIdLst>
  <p:sldSz cx="9144000" cy="6858000" type="letter"/>
  <p:notesSz cx="6858000" cy="9144000"/>
  <p:defaultTextStyle>
    <a:defPPr>
      <a:defRPr lang="en-CA"/>
    </a:defPPr>
    <a:lvl1pPr algn="l" rtl="0" fontAlgn="base">
      <a:spcBef>
        <a:spcPct val="0"/>
      </a:spcBef>
      <a:spcAft>
        <a:spcPct val="0"/>
      </a:spcAft>
      <a:defRPr sz="2400"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Arial" charset="0"/>
      </a:defRPr>
    </a:lvl5pPr>
    <a:lvl6pPr marL="2286000" algn="l" defTabSz="914400" rtl="0" eaLnBrk="1" latinLnBrk="0" hangingPunct="1">
      <a:defRPr sz="2400" kern="1200">
        <a:solidFill>
          <a:schemeClr val="tx1"/>
        </a:solidFill>
        <a:latin typeface="Arial" charset="0"/>
        <a:ea typeface="ＭＳ Ｐゴシック" pitchFamily="34" charset="-128"/>
        <a:cs typeface="Arial" charset="0"/>
      </a:defRPr>
    </a:lvl6pPr>
    <a:lvl7pPr marL="2743200" algn="l" defTabSz="914400" rtl="0" eaLnBrk="1" latinLnBrk="0" hangingPunct="1">
      <a:defRPr sz="2400" kern="1200">
        <a:solidFill>
          <a:schemeClr val="tx1"/>
        </a:solidFill>
        <a:latin typeface="Arial" charset="0"/>
        <a:ea typeface="ＭＳ Ｐゴシック" pitchFamily="34" charset="-128"/>
        <a:cs typeface="Arial" charset="0"/>
      </a:defRPr>
    </a:lvl7pPr>
    <a:lvl8pPr marL="3200400" algn="l" defTabSz="914400" rtl="0" eaLnBrk="1" latinLnBrk="0" hangingPunct="1">
      <a:defRPr sz="2400" kern="1200">
        <a:solidFill>
          <a:schemeClr val="tx1"/>
        </a:solidFill>
        <a:latin typeface="Arial" charset="0"/>
        <a:ea typeface="ＭＳ Ｐゴシック" pitchFamily="34" charset="-128"/>
        <a:cs typeface="Arial" charset="0"/>
      </a:defRPr>
    </a:lvl8pPr>
    <a:lvl9pPr marL="3657600" algn="l" defTabSz="914400" rtl="0" eaLnBrk="1" latinLnBrk="0" hangingPunct="1">
      <a:defRPr sz="2400" kern="1200">
        <a:solidFill>
          <a:schemeClr val="tx1"/>
        </a:solidFill>
        <a:latin typeface="Arial" charset="0"/>
        <a:ea typeface="ＭＳ Ｐゴシック" pitchFamily="34" charset="-128"/>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 Wegleitn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D8ECF8"/>
    <a:srgbClr val="FDDCA1"/>
    <a:srgbClr val="B8F6FE"/>
    <a:srgbClr val="CCECFF"/>
    <a:srgbClr val="EF9C51"/>
    <a:srgbClr val="8CC6EB"/>
    <a:srgbClr val="193A61"/>
    <a:srgbClr val="E8F3F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174" autoAdjust="0"/>
    <p:restoredTop sz="94746" autoAdjust="0"/>
  </p:normalViewPr>
  <p:slideViewPr>
    <p:cSldViewPr snapToObjects="1">
      <p:cViewPr varScale="1">
        <p:scale>
          <a:sx n="62" d="100"/>
          <a:sy n="62" d="100"/>
        </p:scale>
        <p:origin x="-2220" y="-84"/>
      </p:cViewPr>
      <p:guideLst>
        <p:guide orient="horz" pos="3120"/>
        <p:guide pos="160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100" d="100"/>
          <a:sy n="100" d="100"/>
        </p:scale>
        <p:origin x="-780" y="21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defRPr sz="1200">
                <a:latin typeface="Tahoma" charset="0"/>
                <a:ea typeface="ＭＳ Ｐゴシック" charset="0"/>
                <a:cs typeface="+mn-cs"/>
              </a:defRPr>
            </a:lvl1pPr>
          </a:lstStyle>
          <a:p>
            <a:pPr>
              <a:defRPr/>
            </a:pPr>
            <a:endParaRPr lang="en-CA"/>
          </a:p>
        </p:txBody>
      </p:sp>
      <p:sp>
        <p:nvSpPr>
          <p:cNvPr id="6041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a:defRPr sz="1200">
                <a:latin typeface="Tahoma" charset="0"/>
                <a:ea typeface="ＭＳ Ｐゴシック" charset="0"/>
                <a:cs typeface="+mn-cs"/>
              </a:defRPr>
            </a:lvl1pPr>
          </a:lstStyle>
          <a:p>
            <a:pPr>
              <a:defRPr/>
            </a:pPr>
            <a:endParaRPr lang="en-CA"/>
          </a:p>
        </p:txBody>
      </p:sp>
      <p:sp>
        <p:nvSpPr>
          <p:cNvPr id="6042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defRPr sz="1200">
                <a:latin typeface="Tahoma" charset="0"/>
                <a:ea typeface="ＭＳ Ｐゴシック" charset="0"/>
                <a:cs typeface="+mn-cs"/>
              </a:defRPr>
            </a:lvl1pPr>
          </a:lstStyle>
          <a:p>
            <a:pPr>
              <a:defRPr/>
            </a:pPr>
            <a:endParaRPr lang="en-CA"/>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a:defRPr sz="1200">
                <a:latin typeface="Tahoma" charset="0"/>
                <a:ea typeface="ＭＳ Ｐゴシック" charset="0"/>
                <a:cs typeface="+mn-cs"/>
              </a:defRPr>
            </a:lvl1pPr>
          </a:lstStyle>
          <a:p>
            <a:pPr>
              <a:defRPr/>
            </a:pPr>
            <a:fld id="{043A9985-E57E-4D87-9539-67B8F7C24A09}" type="slidenum">
              <a:rPr lang="en-CA"/>
              <a:pPr>
                <a:defRPr/>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defRPr sz="1200">
                <a:latin typeface="Tahoma" charset="0"/>
                <a:ea typeface="ＭＳ Ｐゴシック" charset="0"/>
                <a:cs typeface="+mn-cs"/>
              </a:defRPr>
            </a:lvl1pPr>
          </a:lstStyle>
          <a:p>
            <a:pPr>
              <a:defRPr/>
            </a:pPr>
            <a:endParaRPr lang="en-CA"/>
          </a:p>
        </p:txBody>
      </p:sp>
      <p:sp>
        <p:nvSpPr>
          <p:cNvPr id="6144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a:defRPr sz="1200">
                <a:latin typeface="Tahoma" charset="0"/>
                <a:ea typeface="ＭＳ Ｐゴシック" charset="0"/>
                <a:cs typeface="+mn-cs"/>
              </a:defRPr>
            </a:lvl1pPr>
          </a:lstStyle>
          <a:p>
            <a:pPr>
              <a:defRPr/>
            </a:pPr>
            <a:endParaRPr lang="en-CA"/>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defRPr sz="1200">
                <a:latin typeface="Tahoma" charset="0"/>
                <a:ea typeface="ＭＳ Ｐゴシック" charset="0"/>
                <a:cs typeface="+mn-cs"/>
              </a:defRPr>
            </a:lvl1pPr>
          </a:lstStyle>
          <a:p>
            <a:pPr>
              <a:defRPr/>
            </a:pPr>
            <a:endParaRPr lang="en-CA"/>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a:defRPr sz="1200">
                <a:latin typeface="Tahoma" charset="0"/>
                <a:ea typeface="ＭＳ Ｐゴシック" charset="0"/>
                <a:cs typeface="+mn-cs"/>
              </a:defRPr>
            </a:lvl1pPr>
          </a:lstStyle>
          <a:p>
            <a:pPr>
              <a:defRPr/>
            </a:pPr>
            <a:fld id="{DAF9F5ED-757F-483A-870E-78F557109D41}" type="slidenum">
              <a:rPr lang="en-CA"/>
              <a:pPr>
                <a:defRPr/>
              </a:pPr>
              <a:t>‹#›</a:t>
            </a:fld>
            <a:endParaRPr lang="en-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6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076450"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03213"/>
            <a:ext cx="6076950"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4513" y="1600200"/>
            <a:ext cx="407035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7263" y="1600200"/>
            <a:ext cx="407193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303213"/>
            <a:ext cx="8305800" cy="9921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44513" y="1600200"/>
            <a:ext cx="8294687" cy="4572000"/>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53988" name="Rectangle 4"/>
          <p:cNvSpPr>
            <a:spLocks noChangeArrowheads="1"/>
          </p:cNvSpPr>
          <p:nvPr/>
        </p:nvSpPr>
        <p:spPr bwMode="auto">
          <a:xfrm>
            <a:off x="6653213" y="6288088"/>
            <a:ext cx="2133600" cy="476250"/>
          </a:xfrm>
          <a:prstGeom prst="rect">
            <a:avLst/>
          </a:prstGeom>
          <a:noFill/>
          <a:ln>
            <a:noFill/>
          </a:ln>
          <a:effectLst/>
          <a:extLst>
            <a:ext uri="{909E8E84-426E-40DD-AFC4-6F175D3DCCD1}"/>
            <a:ext uri="{91240B29-F687-4F45-9708-019B960494DF}"/>
            <a:ext uri="{AF507438-7753-43E0-B8FC-AC1667EBCBE1}"/>
          </a:extLst>
        </p:spPr>
        <p:txBody>
          <a:bodyPr/>
          <a:lstStyle/>
          <a:p>
            <a:pPr algn="r">
              <a:defRPr/>
            </a:pPr>
            <a:endParaRPr lang="en-US" sz="1600">
              <a:solidFill>
                <a:srgbClr val="F3F5E7"/>
              </a:solidFill>
              <a:ea typeface="ＭＳ Ｐゴシック" charset="0"/>
              <a:cs typeface="+mn-cs"/>
            </a:endParaRPr>
          </a:p>
          <a:p>
            <a:pPr algn="r">
              <a:defRPr/>
            </a:pPr>
            <a:r>
              <a:rPr lang="en-US" sz="1600">
                <a:solidFill>
                  <a:srgbClr val="F3F5E7"/>
                </a:solidFill>
                <a:ea typeface="ＭＳ Ｐゴシック" charset="0"/>
                <a:cs typeface="+mn-cs"/>
              </a:rPr>
              <a:t>1-</a:t>
            </a:r>
            <a:fld id="{6267858B-A2E1-4776-8D5D-5E1E0D640423}" type="slidenum">
              <a:rPr lang="en-US" sz="1600">
                <a:solidFill>
                  <a:srgbClr val="F3F5E7"/>
                </a:solidFill>
                <a:ea typeface="ＭＳ Ｐゴシック" charset="0"/>
                <a:cs typeface="+mn-cs"/>
              </a:rPr>
              <a:pPr algn="r">
                <a:defRPr/>
              </a:pPr>
              <a:t>‹#›</a:t>
            </a:fld>
            <a:endParaRPr lang="en-US" sz="1600">
              <a:solidFill>
                <a:srgbClr val="F3F5E7"/>
              </a:solidFill>
              <a:ea typeface="ＭＳ Ｐゴシック" charset="0"/>
              <a:cs typeface="+mn-cs"/>
            </a:endParaRPr>
          </a:p>
        </p:txBody>
      </p:sp>
      <p:sp>
        <p:nvSpPr>
          <p:cNvPr id="553989" name="Rectangle 5"/>
          <p:cNvSpPr>
            <a:spLocks noChangeArrowheads="1"/>
          </p:cNvSpPr>
          <p:nvPr/>
        </p:nvSpPr>
        <p:spPr bwMode="gray">
          <a:xfrm>
            <a:off x="0" y="6424613"/>
            <a:ext cx="9144000" cy="452437"/>
          </a:xfrm>
          <a:prstGeom prst="rect">
            <a:avLst/>
          </a:prstGeom>
          <a:solidFill>
            <a:srgbClr val="166F07"/>
          </a:solidFill>
          <a:ln>
            <a:noFill/>
          </a:ln>
          <a:effectLst/>
          <a:extLst>
            <a:ext uri="{91240B29-F687-4F45-9708-019B960494DF}"/>
            <a:ext uri="{AF507438-7753-43E0-B8FC-AC1667EBCBE1}"/>
          </a:extLst>
        </p:spPr>
        <p:txBody>
          <a:bodyPr wrap="none" lIns="0" tIns="0" rIns="0" bIns="0" anchor="ctr"/>
          <a:lstStyle/>
          <a:p>
            <a:pPr>
              <a:defRPr/>
            </a:pPr>
            <a:r>
              <a:rPr lang="en-US" sz="1200">
                <a:solidFill>
                  <a:srgbClr val="F3F5E7"/>
                </a:solidFill>
                <a:ea typeface="ＭＳ Ｐゴシック" charset="0"/>
                <a:cs typeface="+mn-cs"/>
              </a:rPr>
              <a:t>                                            Copyright © 2015, 2010, 2007 Pearson Education, Inc.</a:t>
            </a:r>
          </a:p>
        </p:txBody>
      </p:sp>
      <p:pic>
        <p:nvPicPr>
          <p:cNvPr id="1030" name="Picture 6" descr="Pearson_Bound_White"/>
          <p:cNvPicPr>
            <a:picLocks noChangeAspect="1" noChangeArrowheads="1"/>
          </p:cNvPicPr>
          <p:nvPr/>
        </p:nvPicPr>
        <p:blipFill>
          <a:blip r:embed="rId13"/>
          <a:srcRect/>
          <a:stretch>
            <a:fillRect/>
          </a:stretch>
        </p:blipFill>
        <p:spPr bwMode="auto">
          <a:xfrm>
            <a:off x="5626100" y="6408738"/>
            <a:ext cx="1455738" cy="469900"/>
          </a:xfrm>
          <a:prstGeom prst="rect">
            <a:avLst/>
          </a:prstGeom>
          <a:noFill/>
          <a:ln w="9525">
            <a:noFill/>
            <a:miter lim="800000"/>
            <a:headEnd/>
            <a:tailEnd/>
          </a:ln>
        </p:spPr>
      </p:pic>
      <p:sp>
        <p:nvSpPr>
          <p:cNvPr id="553991" name="Rectangle 7"/>
          <p:cNvSpPr>
            <a:spLocks noChangeArrowheads="1"/>
          </p:cNvSpPr>
          <p:nvPr/>
        </p:nvSpPr>
        <p:spPr bwMode="auto">
          <a:xfrm>
            <a:off x="7067550" y="6496050"/>
            <a:ext cx="2133600" cy="233363"/>
          </a:xfrm>
          <a:prstGeom prst="rect">
            <a:avLst/>
          </a:prstGeom>
          <a:noFill/>
          <a:ln>
            <a:noFill/>
          </a:ln>
          <a:effectLst/>
          <a:extLst>
            <a:ext uri="{909E8E84-426E-40DD-AFC4-6F175D3DCCD1}"/>
            <a:ext uri="{91240B29-F687-4F45-9708-019B960494DF}"/>
            <a:ext uri="{AF507438-7753-43E0-B8FC-AC1667EBCBE1}"/>
          </a:extLst>
        </p:spPr>
        <p:txBody>
          <a:bodyPr/>
          <a:lstStyle/>
          <a:p>
            <a:pPr>
              <a:defRPr/>
            </a:pPr>
            <a:r>
              <a:rPr lang="en-US" sz="1600" dirty="0">
                <a:solidFill>
                  <a:schemeClr val="bg1"/>
                </a:solidFill>
                <a:ea typeface="ＭＳ Ｐゴシック" charset="0"/>
                <a:cs typeface="+mn-cs"/>
              </a:rPr>
              <a:t>Chapter </a:t>
            </a:r>
            <a:r>
              <a:rPr lang="en-US" sz="1600" dirty="0">
                <a:solidFill>
                  <a:schemeClr val="bg1"/>
                </a:solidFill>
                <a:ea typeface="ＭＳ Ｐゴシック" charset="0"/>
                <a:cs typeface="+mn-cs"/>
              </a:rPr>
              <a:t>12, </a:t>
            </a:r>
            <a:r>
              <a:rPr lang="en-US" sz="1600" dirty="0">
                <a:solidFill>
                  <a:schemeClr val="bg1"/>
                </a:solidFill>
                <a:ea typeface="ＭＳ Ｐゴシック" charset="0"/>
                <a:cs typeface="+mn-cs"/>
              </a:rPr>
              <a:t>Slide </a:t>
            </a:r>
            <a:fld id="{FD2EECF4-A689-4246-87F7-38A179F54E44}" type="slidenum">
              <a:rPr lang="en-US" sz="1600">
                <a:solidFill>
                  <a:schemeClr val="bg1"/>
                </a:solidFill>
                <a:ea typeface="ＭＳ Ｐゴシック" charset="0"/>
                <a:cs typeface="+mn-cs"/>
              </a:rPr>
              <a:pPr>
                <a:defRPr/>
              </a:pPr>
              <a:t>‹#›</a:t>
            </a:fld>
            <a:endParaRPr lang="en-US" sz="1600" dirty="0">
              <a:solidFill>
                <a:schemeClr val="bg1"/>
              </a:solidFill>
              <a:ea typeface="ＭＳ Ｐゴシック" charset="0"/>
              <a:cs typeface="+mn-cs"/>
            </a:endParaRPr>
          </a:p>
        </p:txBody>
      </p:sp>
      <p:pic>
        <p:nvPicPr>
          <p:cNvPr id="1032" name="Picture 8" descr="Pearson_Strap_Bound_White"/>
          <p:cNvPicPr>
            <a:picLocks noChangeAspect="1" noChangeArrowheads="1"/>
          </p:cNvPicPr>
          <p:nvPr/>
        </p:nvPicPr>
        <p:blipFill>
          <a:blip r:embed="rId14"/>
          <a:srcRect/>
          <a:stretch>
            <a:fillRect/>
          </a:stretch>
        </p:blipFill>
        <p:spPr bwMode="auto">
          <a:xfrm>
            <a:off x="42863" y="6413500"/>
            <a:ext cx="1762125" cy="4937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spd="med"/>
  <p:txStyles>
    <p:titleStyle>
      <a:lvl1pPr algn="l" rtl="0" eaLnBrk="0" fontAlgn="base" hangingPunct="0">
        <a:spcBef>
          <a:spcPct val="0"/>
        </a:spcBef>
        <a:spcAft>
          <a:spcPct val="0"/>
        </a:spcAft>
        <a:defRPr sz="3600">
          <a:solidFill>
            <a:srgbClr val="1A8608"/>
          </a:solidFill>
          <a:latin typeface="+mj-lt"/>
          <a:ea typeface="+mj-ea"/>
          <a:cs typeface="+mj-cs"/>
        </a:defRPr>
      </a:lvl1pPr>
      <a:lvl2pPr algn="l" rtl="0" eaLnBrk="0" fontAlgn="base" hangingPunct="0">
        <a:spcBef>
          <a:spcPct val="0"/>
        </a:spcBef>
        <a:spcAft>
          <a:spcPct val="0"/>
        </a:spcAft>
        <a:defRPr sz="3600">
          <a:solidFill>
            <a:srgbClr val="1A8608"/>
          </a:solidFill>
          <a:latin typeface="Arial" charset="0"/>
          <a:ea typeface="ＭＳ Ｐゴシック" charset="0"/>
          <a:cs typeface="Arial" charset="0"/>
        </a:defRPr>
      </a:lvl2pPr>
      <a:lvl3pPr algn="l" rtl="0" eaLnBrk="0" fontAlgn="base" hangingPunct="0">
        <a:spcBef>
          <a:spcPct val="0"/>
        </a:spcBef>
        <a:spcAft>
          <a:spcPct val="0"/>
        </a:spcAft>
        <a:defRPr sz="3600">
          <a:solidFill>
            <a:srgbClr val="1A8608"/>
          </a:solidFill>
          <a:latin typeface="Arial" charset="0"/>
          <a:ea typeface="ＭＳ Ｐゴシック" charset="0"/>
          <a:cs typeface="Arial" charset="0"/>
        </a:defRPr>
      </a:lvl3pPr>
      <a:lvl4pPr algn="l" rtl="0" eaLnBrk="0" fontAlgn="base" hangingPunct="0">
        <a:spcBef>
          <a:spcPct val="0"/>
        </a:spcBef>
        <a:spcAft>
          <a:spcPct val="0"/>
        </a:spcAft>
        <a:defRPr sz="3600">
          <a:solidFill>
            <a:srgbClr val="1A8608"/>
          </a:solidFill>
          <a:latin typeface="Arial" charset="0"/>
          <a:ea typeface="ＭＳ Ｐゴシック" charset="0"/>
          <a:cs typeface="Arial" charset="0"/>
        </a:defRPr>
      </a:lvl4pPr>
      <a:lvl5pPr algn="l" rtl="0" eaLnBrk="0" fontAlgn="base" hangingPunct="0">
        <a:spcBef>
          <a:spcPct val="0"/>
        </a:spcBef>
        <a:spcAft>
          <a:spcPct val="0"/>
        </a:spcAft>
        <a:defRPr sz="3600">
          <a:solidFill>
            <a:srgbClr val="1A8608"/>
          </a:solidFill>
          <a:latin typeface="Arial" charset="0"/>
          <a:ea typeface="ＭＳ Ｐゴシック" charset="0"/>
          <a:cs typeface="Arial" charset="0"/>
        </a:defRPr>
      </a:lvl5pPr>
      <a:lvl6pPr marL="457200" algn="l" rtl="0" fontAlgn="base">
        <a:spcBef>
          <a:spcPct val="0"/>
        </a:spcBef>
        <a:spcAft>
          <a:spcPct val="0"/>
        </a:spcAft>
        <a:defRPr sz="3600">
          <a:solidFill>
            <a:srgbClr val="1A8608"/>
          </a:solidFill>
          <a:latin typeface="Arial" charset="0"/>
          <a:ea typeface="ＭＳ Ｐゴシック" charset="0"/>
          <a:cs typeface="Arial" charset="0"/>
        </a:defRPr>
      </a:lvl6pPr>
      <a:lvl7pPr marL="914400" algn="l" rtl="0" fontAlgn="base">
        <a:spcBef>
          <a:spcPct val="0"/>
        </a:spcBef>
        <a:spcAft>
          <a:spcPct val="0"/>
        </a:spcAft>
        <a:defRPr sz="3600">
          <a:solidFill>
            <a:srgbClr val="1A8608"/>
          </a:solidFill>
          <a:latin typeface="Arial" charset="0"/>
          <a:ea typeface="ＭＳ Ｐゴシック" charset="0"/>
          <a:cs typeface="Arial" charset="0"/>
        </a:defRPr>
      </a:lvl7pPr>
      <a:lvl8pPr marL="1371600" algn="l" rtl="0" fontAlgn="base">
        <a:spcBef>
          <a:spcPct val="0"/>
        </a:spcBef>
        <a:spcAft>
          <a:spcPct val="0"/>
        </a:spcAft>
        <a:defRPr sz="3600">
          <a:solidFill>
            <a:srgbClr val="1A8608"/>
          </a:solidFill>
          <a:latin typeface="Arial" charset="0"/>
          <a:ea typeface="ＭＳ Ｐゴシック" charset="0"/>
          <a:cs typeface="Arial" charset="0"/>
        </a:defRPr>
      </a:lvl8pPr>
      <a:lvl9pPr marL="1828800" algn="l" rtl="0" fontAlgn="base">
        <a:spcBef>
          <a:spcPct val="0"/>
        </a:spcBef>
        <a:spcAft>
          <a:spcPct val="0"/>
        </a:spcAft>
        <a:defRPr sz="3600">
          <a:solidFill>
            <a:srgbClr val="1A8608"/>
          </a:solidFill>
          <a:latin typeface="Arial" charset="0"/>
          <a:ea typeface="ＭＳ Ｐゴシック" charset="0"/>
          <a:cs typeface="Arial" charset="0"/>
        </a:defRPr>
      </a:lvl9pPr>
    </p:titleStyle>
    <p:bodyStyle>
      <a:lvl1pPr marL="292100" indent="-292100" algn="l" rtl="0" eaLnBrk="0" fontAlgn="base" hangingPunct="0">
        <a:spcBef>
          <a:spcPct val="20000"/>
        </a:spcBef>
        <a:spcAft>
          <a:spcPct val="0"/>
        </a:spcAft>
        <a:buClr>
          <a:schemeClr val="accent1"/>
        </a:buClr>
        <a:buSzPct val="60000"/>
        <a:buFont typeface="Wingdings" pitchFamily="2" charset="2"/>
        <a:buChar char="n"/>
        <a:defRPr sz="2800">
          <a:solidFill>
            <a:schemeClr val="tx1"/>
          </a:solidFill>
          <a:latin typeface="+mn-lt"/>
          <a:ea typeface="+mn-ea"/>
          <a:cs typeface="+mn-cs"/>
        </a:defRPr>
      </a:lvl1pPr>
      <a:lvl2pPr marL="566738" indent="-254000" algn="l" rtl="0" eaLnBrk="0" fontAlgn="base" hangingPunct="0">
        <a:spcBef>
          <a:spcPct val="20000"/>
        </a:spcBef>
        <a:spcAft>
          <a:spcPct val="0"/>
        </a:spcAft>
        <a:buClr>
          <a:srgbClr val="EF9C51"/>
        </a:buClr>
        <a:buSzPct val="55000"/>
        <a:buFont typeface="Wingdings" pitchFamily="2" charset="2"/>
        <a:buChar char="n"/>
        <a:defRPr sz="2800">
          <a:solidFill>
            <a:schemeClr val="tx1"/>
          </a:solidFill>
          <a:latin typeface="+mn-lt"/>
          <a:ea typeface="Arial" charset="0"/>
          <a:cs typeface="+mn-cs"/>
        </a:defRPr>
      </a:lvl2pPr>
      <a:lvl3pPr marL="784225" indent="-215900" algn="l" rtl="0" eaLnBrk="0" fontAlgn="base" hangingPunct="0">
        <a:spcBef>
          <a:spcPct val="20000"/>
        </a:spcBef>
        <a:spcAft>
          <a:spcPct val="0"/>
        </a:spcAft>
        <a:buClr>
          <a:srgbClr val="FDDCA1"/>
        </a:buClr>
        <a:buSzPct val="50000"/>
        <a:buFont typeface="Wingdings" pitchFamily="2" charset="2"/>
        <a:buChar char="n"/>
        <a:defRPr sz="2400">
          <a:solidFill>
            <a:schemeClr val="tx1"/>
          </a:solidFill>
          <a:latin typeface="+mn-lt"/>
          <a:ea typeface="Arial" charset="0"/>
          <a:cs typeface="+mn-cs"/>
        </a:defRPr>
      </a:lvl3pPr>
      <a:lvl4pPr marL="1014413" indent="-228600" algn="l" rtl="0" eaLnBrk="0" fontAlgn="base" hangingPunct="0">
        <a:spcBef>
          <a:spcPct val="20000"/>
        </a:spcBef>
        <a:spcAft>
          <a:spcPct val="0"/>
        </a:spcAft>
        <a:buClr>
          <a:schemeClr val="hlink"/>
        </a:buClr>
        <a:buSzPct val="55000"/>
        <a:buFont typeface="Wingdings" pitchFamily="2" charset="2"/>
        <a:buChar char="n"/>
        <a:defRPr sz="2000">
          <a:solidFill>
            <a:schemeClr val="tx1"/>
          </a:solidFill>
          <a:latin typeface="+mn-lt"/>
          <a:ea typeface="Arial" charset="0"/>
          <a:cs typeface="+mn-cs"/>
        </a:defRPr>
      </a:lvl4pPr>
      <a:lvl5pPr marL="1206500" indent="-190500" algn="l" rtl="0" eaLnBrk="0" fontAlgn="base" hangingPunct="0">
        <a:spcBef>
          <a:spcPct val="20000"/>
        </a:spcBef>
        <a:spcAft>
          <a:spcPct val="0"/>
        </a:spcAft>
        <a:buClr>
          <a:srgbClr val="CCECFF"/>
        </a:buClr>
        <a:buSzPct val="50000"/>
        <a:buFont typeface="Wingdings" pitchFamily="2" charset="2"/>
        <a:buChar char="n"/>
        <a:defRPr sz="2000">
          <a:solidFill>
            <a:schemeClr val="tx1"/>
          </a:solidFill>
          <a:latin typeface="+mn-lt"/>
          <a:ea typeface="Arial" charset="0"/>
          <a:cs typeface="+mn-cs"/>
        </a:defRPr>
      </a:lvl5pPr>
      <a:lvl6pPr marL="16637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6pPr>
      <a:lvl7pPr marL="21209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7pPr>
      <a:lvl8pPr marL="25781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8pPr>
      <a:lvl9pPr marL="30353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228600" y="457200"/>
            <a:ext cx="4213225" cy="1371600"/>
          </a:xfrm>
        </p:spPr>
        <p:txBody>
          <a:bodyPr/>
          <a:lstStyle/>
          <a:p>
            <a:pPr eaLnBrk="1" hangingPunct="1"/>
            <a:r>
              <a:rPr lang="en-US" sz="3200" smtClean="0"/>
              <a:t/>
            </a:r>
            <a:br>
              <a:rPr lang="en-US" sz="3200" smtClean="0"/>
            </a:br>
            <a:r>
              <a:rPr lang="en-US" sz="6000" smtClean="0"/>
              <a:t>Chapter 12</a:t>
            </a:r>
          </a:p>
        </p:txBody>
      </p:sp>
      <p:sp>
        <p:nvSpPr>
          <p:cNvPr id="15362" name="Rectangle 3"/>
          <p:cNvSpPr>
            <a:spLocks noGrp="1" noChangeArrowheads="1"/>
          </p:cNvSpPr>
          <p:nvPr>
            <p:ph type="subTitle" idx="1"/>
          </p:nvPr>
        </p:nvSpPr>
        <p:spPr>
          <a:xfrm>
            <a:off x="304800" y="2057400"/>
            <a:ext cx="4554538" cy="1752600"/>
          </a:xfrm>
        </p:spPr>
        <p:txBody>
          <a:bodyPr/>
          <a:lstStyle/>
          <a:p>
            <a:pPr eaLnBrk="1" hangingPunct="1"/>
            <a:r>
              <a:rPr lang="en-US" sz="4000" smtClean="0"/>
              <a:t>Experiments and Observational Studies</a:t>
            </a:r>
          </a:p>
        </p:txBody>
      </p:sp>
      <p:pic>
        <p:nvPicPr>
          <p:cNvPr id="15363" name="Picture 4" descr="SMW4e_Book_Cover"/>
          <p:cNvPicPr>
            <a:picLocks noChangeAspect="1" noChangeArrowheads="1"/>
          </p:cNvPicPr>
          <p:nvPr/>
        </p:nvPicPr>
        <p:blipFill>
          <a:blip r:embed="rId2"/>
          <a:srcRect/>
          <a:stretch>
            <a:fillRect/>
          </a:stretch>
        </p:blipFill>
        <p:spPr bwMode="auto">
          <a:xfrm>
            <a:off x="4859338" y="838200"/>
            <a:ext cx="3751262" cy="48006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457200" y="152400"/>
            <a:ext cx="8229600" cy="1143000"/>
          </a:xfrm>
        </p:spPr>
        <p:txBody>
          <a:bodyPr/>
          <a:lstStyle/>
          <a:p>
            <a:pPr eaLnBrk="1" hangingPunct="1"/>
            <a:r>
              <a:rPr lang="en-US" sz="3000" smtClean="0"/>
              <a:t>The Four Principles of Experimental Design (cont.)</a:t>
            </a:r>
          </a:p>
        </p:txBody>
      </p:sp>
      <p:sp>
        <p:nvSpPr>
          <p:cNvPr id="24578" name="Rectangle 3"/>
          <p:cNvSpPr>
            <a:spLocks noGrp="1" noChangeArrowheads="1"/>
          </p:cNvSpPr>
          <p:nvPr>
            <p:ph type="body" idx="1"/>
          </p:nvPr>
        </p:nvSpPr>
        <p:spPr>
          <a:xfrm>
            <a:off x="544513" y="1295400"/>
            <a:ext cx="8294687" cy="4953000"/>
          </a:xfrm>
        </p:spPr>
        <p:txBody>
          <a:bodyPr/>
          <a:lstStyle/>
          <a:p>
            <a:pPr marL="609600" indent="-609600" eaLnBrk="1" hangingPunct="1">
              <a:lnSpc>
                <a:spcPct val="90000"/>
              </a:lnSpc>
              <a:buClr>
                <a:schemeClr val="hlink"/>
              </a:buClr>
              <a:buSzTx/>
              <a:buFontTx/>
              <a:buAutoNum type="arabicPeriod" startAt="4"/>
            </a:pPr>
            <a:r>
              <a:rPr lang="en-US" sz="2600" smtClean="0">
                <a:solidFill>
                  <a:schemeClr val="hlink"/>
                </a:solidFill>
              </a:rPr>
              <a:t>Block</a:t>
            </a:r>
            <a:r>
              <a:rPr lang="en-US" sz="2600" smtClean="0">
                <a:solidFill>
                  <a:srgbClr val="FF0000"/>
                </a:solidFill>
              </a:rPr>
              <a:t>:</a:t>
            </a:r>
          </a:p>
          <a:p>
            <a:pPr marL="990600" lvl="1" indent="-533400" eaLnBrk="1" hangingPunct="1">
              <a:lnSpc>
                <a:spcPct val="90000"/>
              </a:lnSpc>
              <a:buClr>
                <a:srgbClr val="FF6600"/>
              </a:buClr>
            </a:pPr>
            <a:r>
              <a:rPr lang="en-US" sz="2600" smtClean="0"/>
              <a:t>Sometimes, attributes of the experimental units that we are not studying and that we can’t control may nevertheless affect the outcomes of an experiment.</a:t>
            </a:r>
          </a:p>
          <a:p>
            <a:pPr marL="990600" lvl="1" indent="-533400" eaLnBrk="1" hangingPunct="1">
              <a:lnSpc>
                <a:spcPct val="90000"/>
              </a:lnSpc>
              <a:buClr>
                <a:srgbClr val="FF6600"/>
              </a:buClr>
            </a:pPr>
            <a:r>
              <a:rPr lang="en-US" sz="2600" smtClean="0"/>
              <a:t>If we group similar individuals together and then randomize within each of these </a:t>
            </a:r>
            <a:r>
              <a:rPr lang="en-US" sz="2600" smtClean="0">
                <a:solidFill>
                  <a:schemeClr val="hlink"/>
                </a:solidFill>
              </a:rPr>
              <a:t>blocks</a:t>
            </a:r>
            <a:r>
              <a:rPr lang="en-US" sz="2600" smtClean="0"/>
              <a:t>, we can remove much of the variability due to the difference among the blocks.</a:t>
            </a:r>
          </a:p>
          <a:p>
            <a:pPr marL="990600" lvl="1" indent="-533400" eaLnBrk="1" hangingPunct="1">
              <a:lnSpc>
                <a:spcPct val="90000"/>
              </a:lnSpc>
              <a:buClr>
                <a:srgbClr val="FF6600"/>
              </a:buClr>
            </a:pPr>
            <a:r>
              <a:rPr lang="en-US" sz="2600" smtClean="0"/>
              <a:t>Note: Blocking is an important compromise between randomization and control, but, unlike the first three principles, is not </a:t>
            </a:r>
            <a:r>
              <a:rPr lang="en-US" sz="2600" i="1" smtClean="0"/>
              <a:t>required</a:t>
            </a:r>
            <a:r>
              <a:rPr lang="en-US" sz="2600" smtClean="0"/>
              <a:t> in an experimental design.</a:t>
            </a:r>
          </a:p>
          <a:p>
            <a:pPr marL="609600" indent="-609600" eaLnBrk="1" hangingPunct="1">
              <a:lnSpc>
                <a:spcPct val="90000"/>
              </a:lnSpc>
            </a:pPr>
            <a:endParaRPr lang="en-US" sz="2600" smtClean="0"/>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533400" y="76200"/>
            <a:ext cx="8305800" cy="992188"/>
          </a:xfrm>
        </p:spPr>
        <p:txBody>
          <a:bodyPr/>
          <a:lstStyle/>
          <a:p>
            <a:pPr eaLnBrk="1" hangingPunct="1"/>
            <a:r>
              <a:rPr lang="en-US" smtClean="0"/>
              <a:t>Diagrams of Experiments</a:t>
            </a:r>
          </a:p>
        </p:txBody>
      </p:sp>
      <p:sp>
        <p:nvSpPr>
          <p:cNvPr id="25602" name="Rectangle 3"/>
          <p:cNvSpPr>
            <a:spLocks noGrp="1" noChangeArrowheads="1"/>
          </p:cNvSpPr>
          <p:nvPr>
            <p:ph type="body" idx="1"/>
          </p:nvPr>
        </p:nvSpPr>
        <p:spPr>
          <a:xfrm>
            <a:off x="544513" y="1219200"/>
            <a:ext cx="8294687" cy="4572000"/>
          </a:xfrm>
        </p:spPr>
        <p:txBody>
          <a:bodyPr/>
          <a:lstStyle/>
          <a:p>
            <a:pPr marL="342900" indent="-342900" eaLnBrk="1" hangingPunct="1"/>
            <a:r>
              <a:rPr lang="en-US" sz="2400" smtClean="0"/>
              <a:t>It’s often helpful to diagram the procedure of an experiment.</a:t>
            </a:r>
          </a:p>
          <a:p>
            <a:pPr marL="342900" indent="-342900" eaLnBrk="1" hangingPunct="1"/>
            <a:r>
              <a:rPr lang="en-US" sz="2400" smtClean="0"/>
              <a:t>The following diagram emphasizes the random allocation of subjects to treatment groups, the separate treatments applied to these groups, and the ultimate comparison of results:</a:t>
            </a:r>
          </a:p>
        </p:txBody>
      </p:sp>
      <p:pic>
        <p:nvPicPr>
          <p:cNvPr id="25603" name="Picture 4" descr="p248"/>
          <p:cNvPicPr>
            <a:picLocks noChangeAspect="1" noChangeArrowheads="1"/>
          </p:cNvPicPr>
          <p:nvPr/>
        </p:nvPicPr>
        <p:blipFill>
          <a:blip r:embed="rId2"/>
          <a:srcRect/>
          <a:stretch>
            <a:fillRect/>
          </a:stretch>
        </p:blipFill>
        <p:spPr bwMode="auto">
          <a:xfrm>
            <a:off x="1143000" y="3719513"/>
            <a:ext cx="6934200" cy="2071687"/>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457200" y="228600"/>
            <a:ext cx="8229600" cy="1143000"/>
          </a:xfrm>
        </p:spPr>
        <p:txBody>
          <a:bodyPr/>
          <a:lstStyle/>
          <a:p>
            <a:pPr eaLnBrk="1" hangingPunct="1"/>
            <a:r>
              <a:rPr lang="en-US" sz="3200" smtClean="0"/>
              <a:t>Does the Difference Make a Difference?</a:t>
            </a:r>
          </a:p>
        </p:txBody>
      </p:sp>
      <p:sp>
        <p:nvSpPr>
          <p:cNvPr id="26626" name="Rectangle 3"/>
          <p:cNvSpPr>
            <a:spLocks noGrp="1" noChangeArrowheads="1"/>
          </p:cNvSpPr>
          <p:nvPr>
            <p:ph type="body" idx="1"/>
          </p:nvPr>
        </p:nvSpPr>
        <p:spPr/>
        <p:txBody>
          <a:bodyPr/>
          <a:lstStyle/>
          <a:p>
            <a:pPr marL="342900" indent="-342900" eaLnBrk="1" hangingPunct="1"/>
            <a:r>
              <a:rPr lang="en-US" smtClean="0"/>
              <a:t>How large do the differences need to be to say that there is a difference in the treatments?</a:t>
            </a:r>
          </a:p>
          <a:p>
            <a:pPr marL="342900" indent="-342900" eaLnBrk="1" hangingPunct="1"/>
            <a:r>
              <a:rPr lang="en-US" smtClean="0"/>
              <a:t>Differences that are larger than we’d get just from the randomization alone are called </a:t>
            </a:r>
            <a:r>
              <a:rPr lang="en-US" smtClean="0">
                <a:solidFill>
                  <a:schemeClr val="hlink"/>
                </a:solidFill>
              </a:rPr>
              <a:t>statistically significant</a:t>
            </a:r>
            <a:r>
              <a:rPr lang="en-US" smtClean="0"/>
              <a:t>.</a:t>
            </a:r>
          </a:p>
          <a:p>
            <a:pPr marL="342900" indent="-342900" eaLnBrk="1" hangingPunct="1"/>
            <a:r>
              <a:rPr lang="en-US" smtClean="0"/>
              <a:t>We’ll talk more about statistical significance later on. For now, the important point is that a difference is statistically significant if we don’t believe that it’s likely to have occurred only by chance.</a:t>
            </a: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smtClean="0"/>
              <a:t>Experiments and Samples</a:t>
            </a:r>
          </a:p>
        </p:txBody>
      </p:sp>
      <p:sp>
        <p:nvSpPr>
          <p:cNvPr id="27650" name="Rectangle 3"/>
          <p:cNvSpPr>
            <a:spLocks noGrp="1" noChangeArrowheads="1"/>
          </p:cNvSpPr>
          <p:nvPr>
            <p:ph type="body" idx="1"/>
          </p:nvPr>
        </p:nvSpPr>
        <p:spPr/>
        <p:txBody>
          <a:bodyPr/>
          <a:lstStyle/>
          <a:p>
            <a:pPr marL="342900" indent="-342900" eaLnBrk="1" hangingPunct="1">
              <a:lnSpc>
                <a:spcPct val="90000"/>
              </a:lnSpc>
            </a:pPr>
            <a:r>
              <a:rPr lang="en-US" smtClean="0"/>
              <a:t>Both experiments and sample surveys use randomization to get unbiased data. </a:t>
            </a:r>
          </a:p>
          <a:p>
            <a:pPr marL="342900" indent="-342900" eaLnBrk="1" hangingPunct="1">
              <a:lnSpc>
                <a:spcPct val="90000"/>
              </a:lnSpc>
            </a:pPr>
            <a:r>
              <a:rPr lang="en-US" smtClean="0"/>
              <a:t>But they do so in different ways and for different purposes:</a:t>
            </a:r>
          </a:p>
          <a:p>
            <a:pPr marL="742950" lvl="1" indent="-285750" eaLnBrk="1" hangingPunct="1">
              <a:lnSpc>
                <a:spcPct val="90000"/>
              </a:lnSpc>
            </a:pPr>
            <a:r>
              <a:rPr lang="en-US" smtClean="0"/>
              <a:t>Sample surveys attempt to randomly select participants from the population.</a:t>
            </a:r>
          </a:p>
          <a:p>
            <a:pPr marL="742950" lvl="1" indent="-285750" eaLnBrk="1" hangingPunct="1">
              <a:lnSpc>
                <a:spcPct val="90000"/>
              </a:lnSpc>
            </a:pPr>
            <a:r>
              <a:rPr lang="en-US" smtClean="0"/>
              <a:t>Experiments are usually done with a pool of volunteers (which can create its own set of difficulties). But we randomly assign the treatments to our volunteers to reduce bias.</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n-US" smtClean="0"/>
              <a:t>Control Treatments</a:t>
            </a:r>
          </a:p>
        </p:txBody>
      </p:sp>
      <p:sp>
        <p:nvSpPr>
          <p:cNvPr id="28674" name="Rectangle 3"/>
          <p:cNvSpPr>
            <a:spLocks noGrp="1" noChangeArrowheads="1"/>
          </p:cNvSpPr>
          <p:nvPr>
            <p:ph type="body" idx="1"/>
          </p:nvPr>
        </p:nvSpPr>
        <p:spPr/>
        <p:txBody>
          <a:bodyPr/>
          <a:lstStyle/>
          <a:p>
            <a:pPr marL="342900" indent="-342900" eaLnBrk="1" hangingPunct="1"/>
            <a:r>
              <a:rPr lang="en-US" smtClean="0"/>
              <a:t>Often, we want to </a:t>
            </a:r>
            <a:r>
              <a:rPr lang="en-US" i="1" smtClean="0"/>
              <a:t>compare</a:t>
            </a:r>
            <a:r>
              <a:rPr lang="en-US" smtClean="0"/>
              <a:t> a situation involving a specific treatment to the status quo situation.</a:t>
            </a:r>
          </a:p>
          <a:p>
            <a:pPr marL="342900" indent="-342900" eaLnBrk="1" hangingPunct="1"/>
            <a:r>
              <a:rPr lang="en-US" smtClean="0"/>
              <a:t>A baseline (“business as usual”) measurement is called a </a:t>
            </a:r>
            <a:r>
              <a:rPr lang="en-US" smtClean="0">
                <a:solidFill>
                  <a:schemeClr val="hlink"/>
                </a:solidFill>
              </a:rPr>
              <a:t>control</a:t>
            </a:r>
            <a:r>
              <a:rPr lang="en-US" smtClean="0"/>
              <a:t> treatment, and the experimental units to whom it is applied is called the </a:t>
            </a:r>
            <a:r>
              <a:rPr lang="en-US" smtClean="0">
                <a:solidFill>
                  <a:schemeClr val="hlink"/>
                </a:solidFill>
              </a:rPr>
              <a:t>control</a:t>
            </a:r>
            <a:r>
              <a:rPr lang="en-US" smtClean="0">
                <a:solidFill>
                  <a:srgbClr val="FF0000"/>
                </a:solidFill>
              </a:rPr>
              <a:t> </a:t>
            </a:r>
            <a:r>
              <a:rPr lang="en-US" smtClean="0">
                <a:solidFill>
                  <a:schemeClr val="hlink"/>
                </a:solidFill>
              </a:rPr>
              <a:t>group</a:t>
            </a:r>
            <a:r>
              <a:rPr lang="en-US" smtClean="0"/>
              <a:t>.</a:t>
            </a: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smtClean="0"/>
              <a:t>Blinding</a:t>
            </a:r>
          </a:p>
        </p:txBody>
      </p:sp>
      <p:sp>
        <p:nvSpPr>
          <p:cNvPr id="29698" name="Rectangle 3"/>
          <p:cNvSpPr>
            <a:spLocks noGrp="1" noChangeArrowheads="1"/>
          </p:cNvSpPr>
          <p:nvPr>
            <p:ph type="body" idx="1"/>
          </p:nvPr>
        </p:nvSpPr>
        <p:spPr/>
        <p:txBody>
          <a:bodyPr/>
          <a:lstStyle/>
          <a:p>
            <a:pPr marL="342900" indent="-342900" eaLnBrk="1" hangingPunct="1"/>
            <a:r>
              <a:rPr lang="en-US" smtClean="0"/>
              <a:t>When we know what treatment was assigned, it’s difficult not to let that knowledge influence our assessment of the response, even when we try to be careful.</a:t>
            </a:r>
          </a:p>
          <a:p>
            <a:pPr marL="342900" indent="-342900" eaLnBrk="1" hangingPunct="1"/>
            <a:r>
              <a:rPr lang="en-US" smtClean="0"/>
              <a:t>In order to avoid the bias that might result from knowing what treatment was assigned, we use </a:t>
            </a:r>
            <a:r>
              <a:rPr lang="en-US" smtClean="0">
                <a:solidFill>
                  <a:schemeClr val="hlink"/>
                </a:solidFill>
              </a:rPr>
              <a:t>blinding</a:t>
            </a:r>
            <a:r>
              <a:rPr lang="en-US" smtClean="0"/>
              <a:t>.</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smtClean="0"/>
              <a:t>Blinding (cont.)</a:t>
            </a:r>
          </a:p>
        </p:txBody>
      </p:sp>
      <p:sp>
        <p:nvSpPr>
          <p:cNvPr id="30722" name="Rectangle 3"/>
          <p:cNvSpPr>
            <a:spLocks noGrp="1" noChangeArrowheads="1"/>
          </p:cNvSpPr>
          <p:nvPr>
            <p:ph type="body" idx="1"/>
          </p:nvPr>
        </p:nvSpPr>
        <p:spPr>
          <a:xfrm>
            <a:off x="544513" y="1295400"/>
            <a:ext cx="8294687" cy="4876800"/>
          </a:xfrm>
        </p:spPr>
        <p:txBody>
          <a:bodyPr/>
          <a:lstStyle/>
          <a:p>
            <a:pPr marL="342900" indent="-342900" eaLnBrk="1" hangingPunct="1">
              <a:lnSpc>
                <a:spcPct val="90000"/>
              </a:lnSpc>
            </a:pPr>
            <a:r>
              <a:rPr lang="en-US" smtClean="0"/>
              <a:t>There are two main classes of individuals who can affect the outcome of the experiment:</a:t>
            </a:r>
          </a:p>
          <a:p>
            <a:pPr marL="742950" lvl="1" indent="-285750" eaLnBrk="1" hangingPunct="1">
              <a:lnSpc>
                <a:spcPct val="90000"/>
              </a:lnSpc>
            </a:pPr>
            <a:r>
              <a:rPr lang="en-US" smtClean="0"/>
              <a:t>those who could influence the results (subjects, treatment administrators, technicians)</a:t>
            </a:r>
          </a:p>
          <a:p>
            <a:pPr marL="742950" lvl="1" indent="-285750" eaLnBrk="1" hangingPunct="1">
              <a:lnSpc>
                <a:spcPct val="90000"/>
              </a:lnSpc>
            </a:pPr>
            <a:r>
              <a:rPr lang="en-US" smtClean="0"/>
              <a:t>those who evaluate the results (judges, treating physicians, etc.)</a:t>
            </a:r>
          </a:p>
          <a:p>
            <a:pPr marL="342900" indent="-342900" eaLnBrk="1" hangingPunct="1">
              <a:lnSpc>
                <a:spcPct val="90000"/>
              </a:lnSpc>
            </a:pPr>
            <a:r>
              <a:rPr lang="en-US" smtClean="0"/>
              <a:t>When all individuals in </a:t>
            </a:r>
            <a:r>
              <a:rPr lang="en-US" i="1" smtClean="0"/>
              <a:t>either one</a:t>
            </a:r>
            <a:r>
              <a:rPr lang="en-US" smtClean="0"/>
              <a:t> of these classes are blinded, an experiment is said to be </a:t>
            </a:r>
            <a:r>
              <a:rPr lang="en-US" smtClean="0">
                <a:solidFill>
                  <a:schemeClr val="hlink"/>
                </a:solidFill>
              </a:rPr>
              <a:t>single-blind</a:t>
            </a:r>
            <a:r>
              <a:rPr lang="en-US" smtClean="0"/>
              <a:t>.</a:t>
            </a:r>
          </a:p>
          <a:p>
            <a:pPr marL="342900" indent="-342900" eaLnBrk="1" hangingPunct="1">
              <a:lnSpc>
                <a:spcPct val="90000"/>
              </a:lnSpc>
            </a:pPr>
            <a:r>
              <a:rPr lang="en-US" smtClean="0"/>
              <a:t>When everyone in </a:t>
            </a:r>
            <a:r>
              <a:rPr lang="en-US" i="1" smtClean="0"/>
              <a:t>both</a:t>
            </a:r>
            <a:r>
              <a:rPr lang="en-US" smtClean="0"/>
              <a:t> classes is blinded, the experiment is called </a:t>
            </a:r>
            <a:r>
              <a:rPr lang="en-US" smtClean="0">
                <a:solidFill>
                  <a:schemeClr val="hlink"/>
                </a:solidFill>
              </a:rPr>
              <a:t>double-blind.</a:t>
            </a: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smtClean="0"/>
              <a:t>Placebos</a:t>
            </a:r>
          </a:p>
        </p:txBody>
      </p:sp>
      <p:sp>
        <p:nvSpPr>
          <p:cNvPr id="31746" name="Rectangle 3"/>
          <p:cNvSpPr>
            <a:spLocks noGrp="1" noChangeArrowheads="1"/>
          </p:cNvSpPr>
          <p:nvPr>
            <p:ph type="body" idx="1"/>
          </p:nvPr>
        </p:nvSpPr>
        <p:spPr/>
        <p:txBody>
          <a:bodyPr/>
          <a:lstStyle/>
          <a:p>
            <a:pPr marL="342900" indent="-342900" eaLnBrk="1" hangingPunct="1">
              <a:lnSpc>
                <a:spcPct val="90000"/>
              </a:lnSpc>
            </a:pPr>
            <a:r>
              <a:rPr lang="en-US" smtClean="0"/>
              <a:t>Often simply applying </a:t>
            </a:r>
            <a:r>
              <a:rPr lang="en-US" i="1" smtClean="0"/>
              <a:t>any</a:t>
            </a:r>
            <a:r>
              <a:rPr lang="en-US" smtClean="0"/>
              <a:t> treatment can induce an improvement. </a:t>
            </a:r>
          </a:p>
          <a:p>
            <a:pPr marL="342900" indent="-342900" eaLnBrk="1" hangingPunct="1">
              <a:lnSpc>
                <a:spcPct val="90000"/>
              </a:lnSpc>
            </a:pPr>
            <a:r>
              <a:rPr lang="en-US" smtClean="0"/>
              <a:t>To separate out the effects of the treatment of interest, we can use a control treatment that mimics the treatment itself.</a:t>
            </a:r>
          </a:p>
          <a:p>
            <a:pPr marL="342900" indent="-342900" eaLnBrk="1" hangingPunct="1">
              <a:lnSpc>
                <a:spcPct val="90000"/>
              </a:lnSpc>
            </a:pPr>
            <a:r>
              <a:rPr lang="en-US" smtClean="0"/>
              <a:t>A “fake” treatment that looks just like the treatment being tested is called a </a:t>
            </a:r>
            <a:r>
              <a:rPr lang="en-US" smtClean="0">
                <a:solidFill>
                  <a:schemeClr val="hlink"/>
                </a:solidFill>
              </a:rPr>
              <a:t>placebo</a:t>
            </a:r>
            <a:r>
              <a:rPr lang="en-US" smtClean="0"/>
              <a:t>. </a:t>
            </a:r>
          </a:p>
          <a:p>
            <a:pPr marL="742950" lvl="1" indent="-285750" eaLnBrk="1" hangingPunct="1">
              <a:lnSpc>
                <a:spcPct val="90000"/>
              </a:lnSpc>
            </a:pPr>
            <a:r>
              <a:rPr lang="en-US" smtClean="0"/>
              <a:t>Placebos are the best way to blind subjects from knowing whether they are receiving the treatment or not.</a:t>
            </a: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US" smtClean="0"/>
              <a:t>Placebos (cont.)</a:t>
            </a:r>
          </a:p>
        </p:txBody>
      </p:sp>
      <p:sp>
        <p:nvSpPr>
          <p:cNvPr id="32770" name="Rectangle 3"/>
          <p:cNvSpPr>
            <a:spLocks noGrp="1" noChangeArrowheads="1"/>
          </p:cNvSpPr>
          <p:nvPr>
            <p:ph type="body" idx="1"/>
          </p:nvPr>
        </p:nvSpPr>
        <p:spPr/>
        <p:txBody>
          <a:bodyPr/>
          <a:lstStyle/>
          <a:p>
            <a:pPr marL="342900" indent="-342900" eaLnBrk="1" hangingPunct="1"/>
            <a:r>
              <a:rPr lang="en-US" smtClean="0"/>
              <a:t>The </a:t>
            </a:r>
            <a:r>
              <a:rPr lang="en-US" smtClean="0">
                <a:solidFill>
                  <a:schemeClr val="hlink"/>
                </a:solidFill>
              </a:rPr>
              <a:t>placebo effect</a:t>
            </a:r>
            <a:r>
              <a:rPr lang="en-US" smtClean="0"/>
              <a:t> occurs when taking the sham treatment results in a change in the response variable. </a:t>
            </a:r>
          </a:p>
          <a:p>
            <a:pPr marL="742950" lvl="1" indent="-285750" eaLnBrk="1" hangingPunct="1"/>
            <a:r>
              <a:rPr lang="en-US" smtClean="0"/>
              <a:t>This highlights both the importance of effective blinding and the importance of comparing treatments with a control.</a:t>
            </a:r>
          </a:p>
          <a:p>
            <a:pPr marL="342900" indent="-342900" eaLnBrk="1" hangingPunct="1"/>
            <a:r>
              <a:rPr lang="en-US" smtClean="0"/>
              <a:t>Placebo controls are so effective that you should use them as an essential tool for blinding whenever possible.</a:t>
            </a: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smtClean="0"/>
              <a:t>The Best Experiments…</a:t>
            </a:r>
          </a:p>
        </p:txBody>
      </p:sp>
      <p:sp>
        <p:nvSpPr>
          <p:cNvPr id="33794" name="Rectangle 3"/>
          <p:cNvSpPr>
            <a:spLocks noGrp="1" noChangeArrowheads="1"/>
          </p:cNvSpPr>
          <p:nvPr>
            <p:ph type="body" idx="1"/>
          </p:nvPr>
        </p:nvSpPr>
        <p:spPr/>
        <p:txBody>
          <a:bodyPr/>
          <a:lstStyle/>
          <a:p>
            <a:pPr marL="342900" indent="-342900" eaLnBrk="1" hangingPunct="1"/>
            <a:r>
              <a:rPr lang="en-US" smtClean="0"/>
              <a:t>are usually:</a:t>
            </a:r>
          </a:p>
          <a:p>
            <a:pPr marL="742950" lvl="1" indent="-285750" eaLnBrk="1" hangingPunct="1"/>
            <a:r>
              <a:rPr lang="en-US" smtClean="0"/>
              <a:t>randomized.</a:t>
            </a:r>
          </a:p>
          <a:p>
            <a:pPr marL="742950" lvl="1" indent="-285750" eaLnBrk="1" hangingPunct="1"/>
            <a:r>
              <a:rPr lang="en-US" smtClean="0"/>
              <a:t>comparative.</a:t>
            </a:r>
          </a:p>
          <a:p>
            <a:pPr marL="742950" lvl="1" indent="-285750" eaLnBrk="1" hangingPunct="1"/>
            <a:r>
              <a:rPr lang="en-US" smtClean="0"/>
              <a:t>double-blind.</a:t>
            </a:r>
          </a:p>
          <a:p>
            <a:pPr marL="742950" lvl="1" indent="-285750" eaLnBrk="1" hangingPunct="1"/>
            <a:r>
              <a:rPr lang="en-US" smtClean="0"/>
              <a:t>a control group (either placebo or a standard treatment)</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en-US" smtClean="0"/>
              <a:t>Observational Studies</a:t>
            </a:r>
          </a:p>
        </p:txBody>
      </p:sp>
      <p:sp>
        <p:nvSpPr>
          <p:cNvPr id="16386" name="Rectangle 3"/>
          <p:cNvSpPr>
            <a:spLocks noGrp="1" noChangeArrowheads="1"/>
          </p:cNvSpPr>
          <p:nvPr>
            <p:ph type="body" idx="1"/>
          </p:nvPr>
        </p:nvSpPr>
        <p:spPr/>
        <p:txBody>
          <a:bodyPr/>
          <a:lstStyle/>
          <a:p>
            <a:pPr marL="342900" indent="-342900" eaLnBrk="1" hangingPunct="1"/>
            <a:r>
              <a:rPr lang="en-US" smtClean="0"/>
              <a:t>In an </a:t>
            </a:r>
            <a:r>
              <a:rPr lang="en-US" smtClean="0">
                <a:solidFill>
                  <a:schemeClr val="hlink"/>
                </a:solidFill>
              </a:rPr>
              <a:t>observational study</a:t>
            </a:r>
            <a:r>
              <a:rPr lang="en-US" smtClean="0"/>
              <a:t>, researchers don’t </a:t>
            </a:r>
            <a:r>
              <a:rPr lang="en-US" i="1" smtClean="0"/>
              <a:t>assign</a:t>
            </a:r>
            <a:r>
              <a:rPr lang="en-US" smtClean="0"/>
              <a:t> choices; they simply observe them.</a:t>
            </a:r>
          </a:p>
          <a:p>
            <a:pPr marL="742950" lvl="1" indent="-285750" eaLnBrk="1" hangingPunct="1"/>
            <a:r>
              <a:rPr lang="en-US" smtClean="0"/>
              <a:t>The text’s example looked at the relationship between music education and grades.</a:t>
            </a:r>
          </a:p>
          <a:p>
            <a:pPr marL="742950" lvl="1" indent="-285750" eaLnBrk="1" hangingPunct="1"/>
            <a:r>
              <a:rPr lang="en-US" smtClean="0"/>
              <a:t>Since the researchers did not assign students to get music education and simply observed students “in the wild,” it was an observational study.</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en-US" smtClean="0"/>
              <a:t>Blocking</a:t>
            </a:r>
          </a:p>
        </p:txBody>
      </p:sp>
      <p:sp>
        <p:nvSpPr>
          <p:cNvPr id="34818" name="Rectangle 3"/>
          <p:cNvSpPr>
            <a:spLocks noGrp="1" noChangeArrowheads="1"/>
          </p:cNvSpPr>
          <p:nvPr>
            <p:ph type="body" idx="1"/>
          </p:nvPr>
        </p:nvSpPr>
        <p:spPr/>
        <p:txBody>
          <a:bodyPr/>
          <a:lstStyle/>
          <a:p>
            <a:pPr marL="342900" indent="-342900" eaLnBrk="1" hangingPunct="1"/>
            <a:r>
              <a:rPr lang="en-US" sz="2700" smtClean="0"/>
              <a:t>When groups of experimental units are similar, it’s often a good idea to gather them together into </a:t>
            </a:r>
            <a:r>
              <a:rPr lang="en-US" sz="2700" smtClean="0">
                <a:solidFill>
                  <a:schemeClr val="hlink"/>
                </a:solidFill>
              </a:rPr>
              <a:t>blocks</a:t>
            </a:r>
            <a:r>
              <a:rPr lang="en-US" sz="2700" smtClean="0"/>
              <a:t>. </a:t>
            </a:r>
          </a:p>
          <a:p>
            <a:pPr marL="342900" indent="-342900" eaLnBrk="1" hangingPunct="1"/>
            <a:r>
              <a:rPr lang="en-US" sz="2700" smtClean="0"/>
              <a:t>Blocking isolates the variability due to the differences between the blocks so that we can see the differences due to the treatments more clearly.</a:t>
            </a:r>
          </a:p>
          <a:p>
            <a:pPr marL="342900" indent="-342900" eaLnBrk="1" hangingPunct="1"/>
            <a:r>
              <a:rPr lang="en-US" sz="2700" smtClean="0"/>
              <a:t>When randomization occurs only within the blocks, we call the design a </a:t>
            </a:r>
            <a:r>
              <a:rPr lang="en-US" sz="2700" smtClean="0">
                <a:solidFill>
                  <a:schemeClr val="hlink"/>
                </a:solidFill>
              </a:rPr>
              <a:t>randomized block design</a:t>
            </a:r>
            <a:r>
              <a:rPr lang="en-US" sz="2700" smtClean="0"/>
              <a:t>.</a:t>
            </a: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533400" y="-228600"/>
            <a:ext cx="8305800" cy="992188"/>
          </a:xfrm>
        </p:spPr>
        <p:txBody>
          <a:bodyPr/>
          <a:lstStyle/>
          <a:p>
            <a:pPr eaLnBrk="1" hangingPunct="1"/>
            <a:r>
              <a:rPr lang="en-US" smtClean="0"/>
              <a:t>Blocking (cont.)</a:t>
            </a:r>
          </a:p>
        </p:txBody>
      </p:sp>
      <p:sp>
        <p:nvSpPr>
          <p:cNvPr id="35842" name="Rectangle 3"/>
          <p:cNvSpPr>
            <a:spLocks noGrp="1" noChangeArrowheads="1"/>
          </p:cNvSpPr>
          <p:nvPr>
            <p:ph type="body" idx="1"/>
          </p:nvPr>
        </p:nvSpPr>
        <p:spPr>
          <a:xfrm>
            <a:off x="544513" y="838200"/>
            <a:ext cx="8294687" cy="4572000"/>
          </a:xfrm>
        </p:spPr>
        <p:txBody>
          <a:bodyPr/>
          <a:lstStyle/>
          <a:p>
            <a:pPr marL="342900" indent="-342900" eaLnBrk="1" hangingPunct="1"/>
            <a:r>
              <a:rPr lang="en-US" sz="2700" smtClean="0"/>
              <a:t>Here is a diagram of a blocked experiment:</a:t>
            </a:r>
          </a:p>
          <a:p>
            <a:pPr marL="342900" indent="-342900" eaLnBrk="1" hangingPunct="1">
              <a:buFont typeface="Wingdings" pitchFamily="2" charset="2"/>
              <a:buNone/>
            </a:pPr>
            <a:endParaRPr lang="en-US" smtClean="0"/>
          </a:p>
        </p:txBody>
      </p:sp>
      <p:pic>
        <p:nvPicPr>
          <p:cNvPr id="35843" name="Picture 4" descr="U13_08"/>
          <p:cNvPicPr>
            <a:picLocks noChangeAspect="1" noChangeArrowheads="1"/>
          </p:cNvPicPr>
          <p:nvPr/>
        </p:nvPicPr>
        <p:blipFill>
          <a:blip r:embed="rId2"/>
          <a:srcRect/>
          <a:stretch>
            <a:fillRect/>
          </a:stretch>
        </p:blipFill>
        <p:spPr bwMode="auto">
          <a:xfrm>
            <a:off x="1219200" y="1371600"/>
            <a:ext cx="6781800" cy="484505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smtClean="0"/>
              <a:t>Blocks and treatments</a:t>
            </a:r>
          </a:p>
        </p:txBody>
      </p:sp>
      <p:sp>
        <p:nvSpPr>
          <p:cNvPr id="36866" name="Content Placeholder 2"/>
          <p:cNvSpPr>
            <a:spLocks noGrp="1"/>
          </p:cNvSpPr>
          <p:nvPr>
            <p:ph idx="1"/>
          </p:nvPr>
        </p:nvSpPr>
        <p:spPr/>
        <p:txBody>
          <a:bodyPr/>
          <a:lstStyle/>
          <a:p>
            <a:pPr eaLnBrk="1" hangingPunct="1"/>
            <a:r>
              <a:rPr lang="en-US" smtClean="0"/>
              <a:t>Be careful reading the previous diagram. We have only </a:t>
            </a:r>
            <a:r>
              <a:rPr lang="en-US" i="1" smtClean="0"/>
              <a:t>three</a:t>
            </a:r>
            <a:r>
              <a:rPr lang="en-US" smtClean="0"/>
              <a:t> treatment groups (not six).</a:t>
            </a:r>
          </a:p>
          <a:p>
            <a:pPr eaLnBrk="1" hangingPunct="1"/>
            <a:r>
              <a:rPr lang="en-US" smtClean="0"/>
              <a:t>Our goal is to ensure that each treatment group will have 4 store A tomatoes and 2 store B tomatoes. </a:t>
            </a:r>
          </a:p>
          <a:p>
            <a:pPr eaLnBrk="1" hangingPunct="1"/>
            <a:r>
              <a:rPr lang="en-US" smtClean="0"/>
              <a:t>This way we can isolate the effect of the fertilizer and eliminate any store A vs. store B differences.</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smtClean="0"/>
              <a:t>Blocking (cont.)</a:t>
            </a:r>
          </a:p>
        </p:txBody>
      </p:sp>
      <p:sp>
        <p:nvSpPr>
          <p:cNvPr id="37890" name="Rectangle 3"/>
          <p:cNvSpPr>
            <a:spLocks noGrp="1" noChangeArrowheads="1"/>
          </p:cNvSpPr>
          <p:nvPr>
            <p:ph type="body" idx="1"/>
          </p:nvPr>
        </p:nvSpPr>
        <p:spPr/>
        <p:txBody>
          <a:bodyPr/>
          <a:lstStyle/>
          <a:p>
            <a:pPr marL="342900" indent="-342900" eaLnBrk="1" hangingPunct="1"/>
            <a:r>
              <a:rPr lang="en-US" smtClean="0"/>
              <a:t>In a retrospective or prospective study, subjects are sometimes paired because they are similar in ways </a:t>
            </a:r>
            <a:r>
              <a:rPr lang="en-US" i="1" smtClean="0"/>
              <a:t>not</a:t>
            </a:r>
            <a:r>
              <a:rPr lang="en-US" smtClean="0"/>
              <a:t> under study.</a:t>
            </a:r>
          </a:p>
          <a:p>
            <a:pPr marL="742950" lvl="1" indent="-285750" eaLnBrk="1" hangingPunct="1"/>
            <a:r>
              <a:rPr lang="en-US" smtClean="0">
                <a:solidFill>
                  <a:schemeClr val="hlink"/>
                </a:solidFill>
              </a:rPr>
              <a:t>Matching</a:t>
            </a:r>
            <a:r>
              <a:rPr lang="en-US" smtClean="0"/>
              <a:t> subjects in this way can reduce variability in much the same way as blocking.</a:t>
            </a:r>
          </a:p>
          <a:p>
            <a:pPr marL="342900" indent="-342900" eaLnBrk="1" hangingPunct="1">
              <a:buFont typeface="Wingdings" pitchFamily="2" charset="2"/>
              <a:buNone/>
            </a:pPr>
            <a:endParaRPr lang="en-US" smtClean="0"/>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en-US" smtClean="0"/>
              <a:t>Blocking (cont.)</a:t>
            </a:r>
          </a:p>
        </p:txBody>
      </p:sp>
      <p:sp>
        <p:nvSpPr>
          <p:cNvPr id="38914" name="Rectangle 3"/>
          <p:cNvSpPr>
            <a:spLocks noGrp="1" noChangeArrowheads="1"/>
          </p:cNvSpPr>
          <p:nvPr>
            <p:ph type="body" idx="1"/>
          </p:nvPr>
        </p:nvSpPr>
        <p:spPr/>
        <p:txBody>
          <a:bodyPr/>
          <a:lstStyle/>
          <a:p>
            <a:pPr marL="342900" indent="-342900" eaLnBrk="1" hangingPunct="1"/>
            <a:r>
              <a:rPr lang="en-US" smtClean="0"/>
              <a:t>Blocking is the same idea for experiments as stratifying is for sampling.</a:t>
            </a:r>
          </a:p>
          <a:p>
            <a:pPr marL="742950" lvl="1" indent="-285750" eaLnBrk="1" hangingPunct="1"/>
            <a:r>
              <a:rPr lang="en-US" smtClean="0"/>
              <a:t>Both methods group together subjects that are similar and randomize within those groups as a way to remove unwanted variation.</a:t>
            </a:r>
          </a:p>
          <a:p>
            <a:pPr marL="742950" lvl="1" indent="-285750" eaLnBrk="1" hangingPunct="1"/>
            <a:r>
              <a:rPr lang="en-US" smtClean="0"/>
              <a:t>We use blocks to reduce variability so we can see the effects of the factors; we’re not usually interested in studying the effects of the blocks themselves.</a:t>
            </a:r>
          </a:p>
          <a:p>
            <a:pPr marL="342900" indent="-342900" eaLnBrk="1" hangingPunct="1">
              <a:buFont typeface="Wingdings" pitchFamily="2" charset="2"/>
              <a:buNone/>
            </a:pPr>
            <a:endParaRPr lang="en-US" smtClean="0"/>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n-US" smtClean="0"/>
              <a:t>AP Tip</a:t>
            </a:r>
          </a:p>
        </p:txBody>
      </p:sp>
      <p:sp>
        <p:nvSpPr>
          <p:cNvPr id="39938" name="Content Placeholder 2"/>
          <p:cNvSpPr>
            <a:spLocks noGrp="1"/>
          </p:cNvSpPr>
          <p:nvPr>
            <p:ph idx="1"/>
          </p:nvPr>
        </p:nvSpPr>
        <p:spPr/>
        <p:txBody>
          <a:bodyPr/>
          <a:lstStyle/>
          <a:p>
            <a:pPr eaLnBrk="1" hangingPunct="1"/>
            <a:r>
              <a:rPr lang="en-US" smtClean="0"/>
              <a:t>The AP rubrics require that blocking descriptions focus on the use of blocking to reduce variability within the treatment groups. Not a discussion of comparing differences in the blocked groups.</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eaLnBrk="1" hangingPunct="1"/>
            <a:r>
              <a:rPr lang="en-US" smtClean="0"/>
              <a:t>Adding More Factors</a:t>
            </a:r>
          </a:p>
        </p:txBody>
      </p:sp>
      <p:sp>
        <p:nvSpPr>
          <p:cNvPr id="40962" name="Rectangle 3"/>
          <p:cNvSpPr>
            <a:spLocks noGrp="1" noChangeArrowheads="1"/>
          </p:cNvSpPr>
          <p:nvPr>
            <p:ph type="body" idx="1"/>
          </p:nvPr>
        </p:nvSpPr>
        <p:spPr/>
        <p:txBody>
          <a:bodyPr/>
          <a:lstStyle/>
          <a:p>
            <a:pPr marL="342900" indent="-342900" eaLnBrk="1" hangingPunct="1"/>
            <a:r>
              <a:rPr lang="en-US" smtClean="0"/>
              <a:t>It is often important to include multiple factors in the same experiment in order to examine what happens when the factor levels are applied in different </a:t>
            </a:r>
            <a:r>
              <a:rPr lang="en-US" i="1" smtClean="0"/>
              <a:t>combinations</a:t>
            </a:r>
            <a:r>
              <a:rPr lang="en-US" smtClean="0"/>
              <a:t>.</a:t>
            </a: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533400" y="-228600"/>
            <a:ext cx="8305800" cy="992188"/>
          </a:xfrm>
        </p:spPr>
        <p:txBody>
          <a:bodyPr/>
          <a:lstStyle/>
          <a:p>
            <a:pPr eaLnBrk="1" hangingPunct="1"/>
            <a:r>
              <a:rPr lang="en-US" smtClean="0"/>
              <a:t>Adding More Factors (cont.)</a:t>
            </a:r>
          </a:p>
        </p:txBody>
      </p:sp>
      <p:sp>
        <p:nvSpPr>
          <p:cNvPr id="41986" name="Rectangle 3"/>
          <p:cNvSpPr>
            <a:spLocks noGrp="1" noChangeArrowheads="1"/>
          </p:cNvSpPr>
          <p:nvPr>
            <p:ph type="body" idx="1"/>
          </p:nvPr>
        </p:nvSpPr>
        <p:spPr>
          <a:xfrm>
            <a:off x="533400" y="838200"/>
            <a:ext cx="8294688" cy="4572000"/>
          </a:xfrm>
        </p:spPr>
        <p:txBody>
          <a:bodyPr/>
          <a:lstStyle/>
          <a:p>
            <a:pPr marL="342900" indent="-342900" eaLnBrk="1" hangingPunct="1"/>
            <a:r>
              <a:rPr lang="en-US" sz="2200" smtClean="0"/>
              <a:t>For example, the following diagram shows a study of the effects of different fertilizer/water combinations on the juiciness and tastiness of tomatoes:</a:t>
            </a:r>
          </a:p>
        </p:txBody>
      </p:sp>
      <p:pic>
        <p:nvPicPr>
          <p:cNvPr id="41987" name="Picture 4" descr="U13_09"/>
          <p:cNvPicPr>
            <a:picLocks noChangeAspect="1" noChangeArrowheads="1"/>
          </p:cNvPicPr>
          <p:nvPr/>
        </p:nvPicPr>
        <p:blipFill>
          <a:blip r:embed="rId2"/>
          <a:srcRect/>
          <a:stretch>
            <a:fillRect/>
          </a:stretch>
        </p:blipFill>
        <p:spPr bwMode="auto">
          <a:xfrm>
            <a:off x="1335088" y="1981200"/>
            <a:ext cx="7010400" cy="4325938"/>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pPr eaLnBrk="1" hangingPunct="1"/>
            <a:r>
              <a:rPr lang="en-US" smtClean="0"/>
              <a:t>Confounding</a:t>
            </a:r>
          </a:p>
        </p:txBody>
      </p:sp>
      <p:sp>
        <p:nvSpPr>
          <p:cNvPr id="43010" name="Rectangle 3"/>
          <p:cNvSpPr>
            <a:spLocks noGrp="1" noChangeArrowheads="1"/>
          </p:cNvSpPr>
          <p:nvPr>
            <p:ph type="body" idx="1"/>
          </p:nvPr>
        </p:nvSpPr>
        <p:spPr/>
        <p:txBody>
          <a:bodyPr/>
          <a:lstStyle/>
          <a:p>
            <a:pPr marL="342900" indent="-342900" eaLnBrk="1" hangingPunct="1"/>
            <a:r>
              <a:rPr lang="en-US" smtClean="0"/>
              <a:t>When the levels of one factor are associated with the levels of another factor, we say that these two factors are </a:t>
            </a:r>
            <a:r>
              <a:rPr lang="en-US" smtClean="0">
                <a:solidFill>
                  <a:schemeClr val="hlink"/>
                </a:solidFill>
              </a:rPr>
              <a:t>confounded</a:t>
            </a:r>
            <a:r>
              <a:rPr lang="en-US" smtClean="0"/>
              <a:t>.</a:t>
            </a:r>
          </a:p>
          <a:p>
            <a:pPr marL="342900" indent="-342900" eaLnBrk="1" hangingPunct="1"/>
            <a:r>
              <a:rPr lang="en-US" smtClean="0"/>
              <a:t>When we have confounded factors, we cannot separate out the effects of one factor from the effects of the other factor.</a:t>
            </a:r>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533400" y="-152400"/>
            <a:ext cx="8305800" cy="992188"/>
          </a:xfrm>
        </p:spPr>
        <p:txBody>
          <a:bodyPr/>
          <a:lstStyle/>
          <a:p>
            <a:pPr eaLnBrk="1" hangingPunct="1"/>
            <a:r>
              <a:rPr lang="en-US" smtClean="0"/>
              <a:t>Confounding (cont.)</a:t>
            </a:r>
          </a:p>
        </p:txBody>
      </p:sp>
      <p:sp>
        <p:nvSpPr>
          <p:cNvPr id="44034" name="Rectangle 3"/>
          <p:cNvSpPr>
            <a:spLocks noGrp="1" noChangeArrowheads="1"/>
          </p:cNvSpPr>
          <p:nvPr>
            <p:ph type="body" idx="1"/>
          </p:nvPr>
        </p:nvSpPr>
        <p:spPr>
          <a:xfrm>
            <a:off x="544513" y="1219200"/>
            <a:ext cx="8294687" cy="5257800"/>
          </a:xfrm>
        </p:spPr>
        <p:txBody>
          <a:bodyPr/>
          <a:lstStyle/>
          <a:p>
            <a:pPr marL="342900" indent="-342900" eaLnBrk="1" hangingPunct="1">
              <a:lnSpc>
                <a:spcPct val="80000"/>
              </a:lnSpc>
            </a:pPr>
            <a:r>
              <a:rPr lang="en-US" smtClean="0"/>
              <a:t>Confounding can arise in experiments when some other variables associated with a factor has an effect on the response variable.</a:t>
            </a:r>
          </a:p>
          <a:p>
            <a:pPr marL="342900" indent="-342900" eaLnBrk="1" hangingPunct="1">
              <a:lnSpc>
                <a:spcPct val="80000"/>
              </a:lnSpc>
            </a:pPr>
            <a:r>
              <a:rPr lang="en-US" smtClean="0"/>
              <a:t>A confounding variable is a third variable that is unfortunately intertwined in our experiment.</a:t>
            </a:r>
          </a:p>
          <a:p>
            <a:pPr marL="342900" indent="-342900" eaLnBrk="1" hangingPunct="1">
              <a:lnSpc>
                <a:spcPct val="80000"/>
              </a:lnSpc>
            </a:pPr>
            <a:r>
              <a:rPr lang="en-US" smtClean="0"/>
              <a:t>Our goal is to measure how the factor affects the response variable. But when another variable is intertwined with the factor and we can’t tell how much each of these variables is effecting the response variable, we describe this problem as confounding.</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smtClean="0"/>
              <a:t>Observational Studies (cont.)</a:t>
            </a:r>
          </a:p>
        </p:txBody>
      </p:sp>
      <p:sp>
        <p:nvSpPr>
          <p:cNvPr id="17410" name="Rectangle 3"/>
          <p:cNvSpPr>
            <a:spLocks noGrp="1" noChangeArrowheads="1"/>
          </p:cNvSpPr>
          <p:nvPr>
            <p:ph type="body" idx="1"/>
          </p:nvPr>
        </p:nvSpPr>
        <p:spPr/>
        <p:txBody>
          <a:bodyPr/>
          <a:lstStyle/>
          <a:p>
            <a:pPr marL="342900" indent="-342900" eaLnBrk="1" hangingPunct="1"/>
            <a:r>
              <a:rPr lang="en-US" smtClean="0"/>
              <a:t>Because researchers in the text example first identified subjects who studied music and then collected data on their past grades, this was a </a:t>
            </a:r>
            <a:r>
              <a:rPr lang="en-US" smtClean="0">
                <a:solidFill>
                  <a:schemeClr val="hlink"/>
                </a:solidFill>
              </a:rPr>
              <a:t>retrospective study</a:t>
            </a:r>
            <a:r>
              <a:rPr lang="en-US" smtClean="0"/>
              <a:t>.</a:t>
            </a:r>
          </a:p>
          <a:p>
            <a:pPr marL="342900" indent="-342900" eaLnBrk="1" hangingPunct="1"/>
            <a:r>
              <a:rPr lang="en-US" smtClean="0"/>
              <a:t>Had the researchers identified subjects in advance and collected data as events unfolded, the study would have been a </a:t>
            </a:r>
            <a:r>
              <a:rPr lang="en-US" smtClean="0">
                <a:solidFill>
                  <a:schemeClr val="hlink"/>
                </a:solidFill>
              </a:rPr>
              <a:t>prospective study</a:t>
            </a:r>
            <a:r>
              <a:rPr lang="en-US" smtClean="0"/>
              <a:t>.</a:t>
            </a: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pPr eaLnBrk="1" hangingPunct="1"/>
            <a:r>
              <a:rPr lang="en-US" smtClean="0"/>
              <a:t>Confounding example</a:t>
            </a:r>
          </a:p>
        </p:txBody>
      </p:sp>
      <p:sp>
        <p:nvSpPr>
          <p:cNvPr id="45058" name="Content Placeholder 2"/>
          <p:cNvSpPr>
            <a:spLocks noGrp="1"/>
          </p:cNvSpPr>
          <p:nvPr>
            <p:ph idx="1"/>
          </p:nvPr>
        </p:nvSpPr>
        <p:spPr/>
        <p:txBody>
          <a:bodyPr/>
          <a:lstStyle/>
          <a:p>
            <a:pPr eaLnBrk="1" hangingPunct="1"/>
            <a:r>
              <a:rPr lang="en-US" smtClean="0"/>
              <a:t>We wish to see if detergent A cleans better than detergent B.</a:t>
            </a:r>
          </a:p>
          <a:p>
            <a:pPr eaLnBrk="1" hangingPunct="1"/>
            <a:r>
              <a:rPr lang="en-US" smtClean="0"/>
              <a:t>Detergent A is used in one washing machine and detergent B is used in a different machine.</a:t>
            </a:r>
          </a:p>
          <a:p>
            <a:pPr eaLnBrk="1" hangingPunct="1"/>
            <a:r>
              <a:rPr lang="en-US" smtClean="0"/>
              <a:t>At the end of this experiment, we have confounding. That is, we cannot tell if a difference in the cleanliness of the clothes is caused by the detergent or by the quality of the machine that was used.</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US" smtClean="0"/>
              <a:t>Lurking Variables</a:t>
            </a:r>
          </a:p>
        </p:txBody>
      </p:sp>
      <p:sp>
        <p:nvSpPr>
          <p:cNvPr id="46082" name="Rectangle 3"/>
          <p:cNvSpPr>
            <a:spLocks noGrp="1" noChangeArrowheads="1"/>
          </p:cNvSpPr>
          <p:nvPr>
            <p:ph type="body" idx="1"/>
          </p:nvPr>
        </p:nvSpPr>
        <p:spPr/>
        <p:txBody>
          <a:bodyPr/>
          <a:lstStyle/>
          <a:p>
            <a:pPr marL="342900" indent="-342900" eaLnBrk="1" hangingPunct="1"/>
            <a:r>
              <a:rPr lang="en-US" smtClean="0"/>
              <a:t>A variety of variables may be influencing a given situation. </a:t>
            </a:r>
          </a:p>
          <a:p>
            <a:pPr marL="342900" indent="-342900" eaLnBrk="1" hangingPunct="1"/>
            <a:r>
              <a:rPr lang="en-US" smtClean="0"/>
              <a:t>Sometimes isolating the effect of one variable may be difficult.</a:t>
            </a:r>
          </a:p>
          <a:p>
            <a:pPr marL="342900" indent="-342900" eaLnBrk="1" hangingPunct="1"/>
            <a:r>
              <a:rPr lang="en-US" smtClean="0"/>
              <a:t>There may be “lurking” variables that we need to think about. We sometimes discuss the potential effects of these other variables.</a:t>
            </a:r>
          </a:p>
        </p:txBody>
      </p:sp>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eaLnBrk="1" hangingPunct="1"/>
            <a:r>
              <a:rPr lang="en-US" smtClean="0"/>
              <a:t>What Can Go Wrong?</a:t>
            </a:r>
          </a:p>
        </p:txBody>
      </p:sp>
      <p:sp>
        <p:nvSpPr>
          <p:cNvPr id="47106" name="Rectangle 3"/>
          <p:cNvSpPr>
            <a:spLocks noGrp="1" noChangeArrowheads="1"/>
          </p:cNvSpPr>
          <p:nvPr>
            <p:ph type="body" idx="1"/>
          </p:nvPr>
        </p:nvSpPr>
        <p:spPr/>
        <p:txBody>
          <a:bodyPr/>
          <a:lstStyle/>
          <a:p>
            <a:pPr marL="342900" indent="-342900" eaLnBrk="1" hangingPunct="1">
              <a:lnSpc>
                <a:spcPct val="90000"/>
              </a:lnSpc>
            </a:pPr>
            <a:r>
              <a:rPr lang="en-US" smtClean="0"/>
              <a:t>Don’t give up just because you can’t run an experiment.</a:t>
            </a:r>
          </a:p>
          <a:p>
            <a:pPr marL="742950" lvl="1" indent="-285750" eaLnBrk="1" hangingPunct="1">
              <a:lnSpc>
                <a:spcPct val="90000"/>
              </a:lnSpc>
            </a:pPr>
            <a:r>
              <a:rPr lang="en-US" smtClean="0"/>
              <a:t>If we can’t perform an experiment, often an observational study is a good choice.</a:t>
            </a:r>
          </a:p>
          <a:p>
            <a:pPr marL="342900" indent="-342900" eaLnBrk="1" hangingPunct="1">
              <a:lnSpc>
                <a:spcPct val="90000"/>
              </a:lnSpc>
            </a:pPr>
            <a:r>
              <a:rPr lang="en-US" smtClean="0"/>
              <a:t>Beware of confounding.</a:t>
            </a:r>
          </a:p>
          <a:p>
            <a:pPr marL="742950" lvl="1" indent="-285750" eaLnBrk="1" hangingPunct="1">
              <a:lnSpc>
                <a:spcPct val="90000"/>
              </a:lnSpc>
            </a:pPr>
            <a:r>
              <a:rPr lang="en-US" smtClean="0"/>
              <a:t>Use randomization whenever possible to ensure that the factors not in your experiment are not confounded with your treatment levels.</a:t>
            </a:r>
          </a:p>
          <a:p>
            <a:pPr marL="742950" lvl="1" indent="-285750" eaLnBrk="1" hangingPunct="1">
              <a:lnSpc>
                <a:spcPct val="90000"/>
              </a:lnSpc>
            </a:pPr>
            <a:r>
              <a:rPr lang="en-US" smtClean="0"/>
              <a:t>Be alert to confounding that cannot be avoided, and report it along with your results.</a:t>
            </a:r>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pPr eaLnBrk="1" hangingPunct="1"/>
            <a:r>
              <a:rPr lang="en-US" smtClean="0"/>
              <a:t>What Can Go Wrong? (cont.)</a:t>
            </a:r>
          </a:p>
        </p:txBody>
      </p:sp>
      <p:sp>
        <p:nvSpPr>
          <p:cNvPr id="48130" name="Rectangle 3"/>
          <p:cNvSpPr>
            <a:spLocks noGrp="1" noChangeArrowheads="1"/>
          </p:cNvSpPr>
          <p:nvPr>
            <p:ph type="body" idx="1"/>
          </p:nvPr>
        </p:nvSpPr>
        <p:spPr/>
        <p:txBody>
          <a:bodyPr/>
          <a:lstStyle/>
          <a:p>
            <a:pPr marL="342900" indent="-342900" eaLnBrk="1" hangingPunct="1"/>
            <a:r>
              <a:rPr lang="en-US" smtClean="0"/>
              <a:t>Bad things can happen even to good experiments.</a:t>
            </a:r>
          </a:p>
          <a:p>
            <a:pPr marL="742950" lvl="1" indent="-285750" eaLnBrk="1" hangingPunct="1"/>
            <a:r>
              <a:rPr lang="en-US" smtClean="0"/>
              <a:t>Protect yourself by recording additional information.</a:t>
            </a:r>
          </a:p>
          <a:p>
            <a:pPr marL="342900" indent="-342900" eaLnBrk="1" hangingPunct="1"/>
            <a:r>
              <a:rPr lang="en-US" smtClean="0"/>
              <a:t>Don’t spend your entire budget on the first run.</a:t>
            </a:r>
          </a:p>
          <a:p>
            <a:pPr marL="742950" lvl="1" indent="-285750" eaLnBrk="1" hangingPunct="1"/>
            <a:r>
              <a:rPr lang="en-US" smtClean="0"/>
              <a:t>Try a small pilot experiment before running the full-scale experiment.</a:t>
            </a:r>
          </a:p>
          <a:p>
            <a:pPr marL="742950" lvl="1" indent="-285750" eaLnBrk="1" hangingPunct="1"/>
            <a:r>
              <a:rPr lang="en-US" smtClean="0"/>
              <a:t>You may learn some things that will help you make the full-scale experiment better.</a:t>
            </a:r>
          </a:p>
        </p:txBody>
      </p:sp>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pPr eaLnBrk="1" hangingPunct="1"/>
            <a:r>
              <a:rPr lang="en-US" smtClean="0"/>
              <a:t>What have we learned?</a:t>
            </a:r>
          </a:p>
        </p:txBody>
      </p:sp>
      <p:sp>
        <p:nvSpPr>
          <p:cNvPr id="49154" name="Rectangle 3"/>
          <p:cNvSpPr>
            <a:spLocks noGrp="1" noChangeArrowheads="1"/>
          </p:cNvSpPr>
          <p:nvPr>
            <p:ph type="body" idx="1"/>
          </p:nvPr>
        </p:nvSpPr>
        <p:spPr/>
        <p:txBody>
          <a:bodyPr/>
          <a:lstStyle/>
          <a:p>
            <a:pPr marL="342900" indent="-342900" eaLnBrk="1" hangingPunct="1">
              <a:lnSpc>
                <a:spcPct val="90000"/>
              </a:lnSpc>
            </a:pPr>
            <a:r>
              <a:rPr lang="en-US" sz="2400" smtClean="0"/>
              <a:t>We can recognize sample surveys, observational studies, and randomized comparative experiments.</a:t>
            </a:r>
          </a:p>
          <a:p>
            <a:pPr marL="742950" lvl="1" indent="-285750" eaLnBrk="1" hangingPunct="1">
              <a:lnSpc>
                <a:spcPct val="90000"/>
              </a:lnSpc>
            </a:pPr>
            <a:r>
              <a:rPr lang="en-US" sz="2400" smtClean="0"/>
              <a:t>These methods collect data in different ways and lead us to different conclusions.</a:t>
            </a:r>
          </a:p>
          <a:p>
            <a:pPr marL="342900" indent="-342900" eaLnBrk="1" hangingPunct="1">
              <a:lnSpc>
                <a:spcPct val="90000"/>
              </a:lnSpc>
            </a:pPr>
            <a:r>
              <a:rPr lang="en-US" sz="2400" smtClean="0"/>
              <a:t>We can identify retrospective and prospective observational studies and understand the advantages and disadvantages of each.</a:t>
            </a:r>
          </a:p>
          <a:p>
            <a:pPr marL="342900" indent="-342900" eaLnBrk="1" hangingPunct="1">
              <a:lnSpc>
                <a:spcPct val="90000"/>
              </a:lnSpc>
            </a:pPr>
            <a:r>
              <a:rPr lang="en-US" sz="2400" smtClean="0"/>
              <a:t>Only well-designed experiments can allow us to reach cause-and-effect conclusions.</a:t>
            </a:r>
          </a:p>
          <a:p>
            <a:pPr marL="742950" lvl="1" indent="-285750" eaLnBrk="1" hangingPunct="1">
              <a:lnSpc>
                <a:spcPct val="90000"/>
              </a:lnSpc>
            </a:pPr>
            <a:r>
              <a:rPr lang="en-US" sz="2400" smtClean="0"/>
              <a:t>We manipulate levels of treatments to see if the factor we have identified produces changes in our response variable.</a:t>
            </a:r>
          </a:p>
        </p:txBody>
      </p:sp>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eaLnBrk="1" hangingPunct="1"/>
            <a:r>
              <a:rPr lang="en-US" smtClean="0"/>
              <a:t>What have we learned? (cont.)</a:t>
            </a:r>
          </a:p>
        </p:txBody>
      </p:sp>
      <p:sp>
        <p:nvSpPr>
          <p:cNvPr id="50178" name="Rectangle 3"/>
          <p:cNvSpPr>
            <a:spLocks noGrp="1" noChangeArrowheads="1"/>
          </p:cNvSpPr>
          <p:nvPr>
            <p:ph type="body" idx="1"/>
          </p:nvPr>
        </p:nvSpPr>
        <p:spPr/>
        <p:txBody>
          <a:bodyPr/>
          <a:lstStyle/>
          <a:p>
            <a:pPr marL="342900" indent="-342900" eaLnBrk="1" hangingPunct="1">
              <a:lnSpc>
                <a:spcPct val="90000"/>
              </a:lnSpc>
            </a:pPr>
            <a:r>
              <a:rPr lang="en-US" sz="2400" smtClean="0"/>
              <a:t>We know the principles of experimental design:</a:t>
            </a:r>
          </a:p>
          <a:p>
            <a:pPr marL="742950" lvl="1" indent="-285750" eaLnBrk="1" hangingPunct="1">
              <a:lnSpc>
                <a:spcPct val="90000"/>
              </a:lnSpc>
            </a:pPr>
            <a:r>
              <a:rPr lang="en-US" sz="2400" smtClean="0"/>
              <a:t>Identify and control as many other sources of variability as possible so we can be sure that the variation in the response variable can be attributed to our factor.</a:t>
            </a:r>
          </a:p>
          <a:p>
            <a:pPr marL="742950" lvl="1" indent="-285750" eaLnBrk="1" hangingPunct="1">
              <a:lnSpc>
                <a:spcPct val="90000"/>
              </a:lnSpc>
            </a:pPr>
            <a:r>
              <a:rPr lang="en-US" sz="2400" smtClean="0"/>
              <a:t>Try to equalize the many possible sources of variability that cannot be identified by randomly assigning experimental units to treatments.</a:t>
            </a:r>
          </a:p>
          <a:p>
            <a:pPr marL="742950" lvl="1" indent="-285750" eaLnBrk="1" hangingPunct="1">
              <a:lnSpc>
                <a:spcPct val="90000"/>
              </a:lnSpc>
            </a:pPr>
            <a:r>
              <a:rPr lang="en-US" sz="2400" smtClean="0"/>
              <a:t>Replicate the experiment on as many subjects as possible.</a:t>
            </a:r>
          </a:p>
          <a:p>
            <a:pPr marL="742950" lvl="1" indent="-285750" eaLnBrk="1" hangingPunct="1">
              <a:lnSpc>
                <a:spcPct val="90000"/>
              </a:lnSpc>
            </a:pPr>
            <a:r>
              <a:rPr lang="en-US" sz="2400" smtClean="0"/>
              <a:t>Control the sources of variability we can, and consider blocking to reduce variability from sources we recognize but cannot control.</a:t>
            </a:r>
          </a:p>
        </p:txBody>
      </p:sp>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pPr eaLnBrk="1" hangingPunct="1"/>
            <a:r>
              <a:rPr lang="en-US" smtClean="0"/>
              <a:t>What have we learned? (cont.)</a:t>
            </a:r>
          </a:p>
        </p:txBody>
      </p:sp>
      <p:sp>
        <p:nvSpPr>
          <p:cNvPr id="51202" name="Rectangle 3"/>
          <p:cNvSpPr>
            <a:spLocks noGrp="1" noChangeArrowheads="1"/>
          </p:cNvSpPr>
          <p:nvPr>
            <p:ph type="body" idx="1"/>
          </p:nvPr>
        </p:nvSpPr>
        <p:spPr/>
        <p:txBody>
          <a:bodyPr/>
          <a:lstStyle/>
          <a:p>
            <a:pPr marL="342900" indent="-342900" eaLnBrk="1" hangingPunct="1"/>
            <a:r>
              <a:rPr lang="en-US" smtClean="0"/>
              <a:t>We’ve learned the value of having a control group and of using blinding and placebo controls.</a:t>
            </a:r>
          </a:p>
          <a:p>
            <a:pPr marL="342900" indent="-342900" eaLnBrk="1" hangingPunct="1"/>
            <a:r>
              <a:rPr lang="en-US" smtClean="0"/>
              <a:t>We can recognize problems posed by confounding variables in experiments and lurking variables in observational studies.</a:t>
            </a:r>
          </a:p>
        </p:txBody>
      </p:sp>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pPr eaLnBrk="1" hangingPunct="1"/>
            <a:r>
              <a:rPr lang="en-US" smtClean="0"/>
              <a:t>Teaching Tip</a:t>
            </a:r>
          </a:p>
        </p:txBody>
      </p:sp>
      <p:sp>
        <p:nvSpPr>
          <p:cNvPr id="52226" name="Content Placeholder 2"/>
          <p:cNvSpPr>
            <a:spLocks noGrp="1"/>
          </p:cNvSpPr>
          <p:nvPr>
            <p:ph idx="1"/>
          </p:nvPr>
        </p:nvSpPr>
        <p:spPr/>
        <p:txBody>
          <a:bodyPr/>
          <a:lstStyle/>
          <a:p>
            <a:pPr eaLnBrk="1" hangingPunct="1"/>
            <a:r>
              <a:rPr lang="en-US" smtClean="0"/>
              <a:t>It is fairly easy to find medical studies for students to read. For example, the Cold-eeze medication keeps links to medical studies on their web site. Reading articles like these helps students appreciate how care scientists are when the run experiments. </a:t>
            </a:r>
          </a:p>
          <a:p>
            <a:pPr eaLnBrk="1" hangingPunct="1"/>
            <a:r>
              <a:rPr lang="en-US" smtClean="0"/>
              <a:t>This is a crucial unit for the use old AP problems. The free response problems and their rubrics will challenge students to be very clear in their communication.</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pPr eaLnBrk="1" hangingPunct="1"/>
            <a:r>
              <a:rPr lang="en-US" smtClean="0"/>
              <a:t>AP Tips</a:t>
            </a:r>
          </a:p>
        </p:txBody>
      </p:sp>
      <p:sp>
        <p:nvSpPr>
          <p:cNvPr id="53250" name="Content Placeholder 2"/>
          <p:cNvSpPr>
            <a:spLocks noGrp="1"/>
          </p:cNvSpPr>
          <p:nvPr>
            <p:ph idx="1"/>
          </p:nvPr>
        </p:nvSpPr>
        <p:spPr/>
        <p:txBody>
          <a:bodyPr/>
          <a:lstStyle/>
          <a:p>
            <a:pPr eaLnBrk="1" hangingPunct="1"/>
            <a:r>
              <a:rPr lang="en-US" smtClean="0"/>
              <a:t>As with stratification, make sure to justify your choice of blocks according to the parameter of interest. </a:t>
            </a:r>
          </a:p>
          <a:p>
            <a:pPr eaLnBrk="1" hangingPunct="1"/>
            <a:r>
              <a:rPr lang="en-US" smtClean="0"/>
              <a:t>Blocks are to ensure that variability is reduced across the treatment groups. NOT to create more groups to compare.</a:t>
            </a:r>
          </a:p>
          <a:p>
            <a:pPr eaLnBrk="1" hangingPunct="1"/>
            <a:r>
              <a:rPr lang="en-US" smtClean="0"/>
              <a:t>Write specifically and in detail.</a:t>
            </a:r>
          </a:p>
          <a:p>
            <a:pPr eaLnBrk="1" hangingPunct="1"/>
            <a:r>
              <a:rPr lang="en-US" smtClean="0"/>
              <a:t>Usually one of the six multiple choice questions is focused on survey or experimental design.</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xfrm>
            <a:off x="533400" y="76200"/>
            <a:ext cx="8305800" cy="992188"/>
          </a:xfrm>
        </p:spPr>
        <p:txBody>
          <a:bodyPr/>
          <a:lstStyle/>
          <a:p>
            <a:pPr eaLnBrk="1" hangingPunct="1"/>
            <a:r>
              <a:rPr lang="en-US" smtClean="0"/>
              <a:t>AP Tips</a:t>
            </a:r>
          </a:p>
        </p:txBody>
      </p:sp>
      <p:sp>
        <p:nvSpPr>
          <p:cNvPr id="54274" name="Content Placeholder 2"/>
          <p:cNvSpPr>
            <a:spLocks noGrp="1"/>
          </p:cNvSpPr>
          <p:nvPr>
            <p:ph idx="1"/>
          </p:nvPr>
        </p:nvSpPr>
        <p:spPr>
          <a:xfrm>
            <a:off x="544513" y="1371600"/>
            <a:ext cx="8294687" cy="4572000"/>
          </a:xfrm>
        </p:spPr>
        <p:txBody>
          <a:bodyPr/>
          <a:lstStyle/>
          <a:p>
            <a:pPr eaLnBrk="1" hangingPunct="1"/>
            <a:r>
              <a:rPr lang="en-US" smtClean="0"/>
              <a:t>Don’t be confused by double-blinding. There is an assistant who sets up the medications and the code for each treatment. So </a:t>
            </a:r>
            <a:r>
              <a:rPr lang="en-US" i="1" smtClean="0"/>
              <a:t>someone</a:t>
            </a:r>
            <a:r>
              <a:rPr lang="en-US" smtClean="0"/>
              <a:t> knows who is receiving each treatment. But the subjects and the administrators/examiners won’t know during the course of the experiment.</a:t>
            </a:r>
          </a:p>
          <a:p>
            <a:pPr eaLnBrk="1" hangingPunct="1"/>
            <a:r>
              <a:rPr lang="en-US" smtClean="0"/>
              <a:t>Remember that with surveys and observational studies, we can only conclude that we have an association. With experiments, we can say we have a causal conclusion.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US" smtClean="0"/>
              <a:t>Observational Studies (cont.)</a:t>
            </a:r>
          </a:p>
        </p:txBody>
      </p:sp>
      <p:sp>
        <p:nvSpPr>
          <p:cNvPr id="18434" name="Rectangle 3"/>
          <p:cNvSpPr>
            <a:spLocks noGrp="1" noChangeArrowheads="1"/>
          </p:cNvSpPr>
          <p:nvPr>
            <p:ph type="body" idx="1"/>
          </p:nvPr>
        </p:nvSpPr>
        <p:spPr/>
        <p:txBody>
          <a:bodyPr/>
          <a:lstStyle/>
          <a:p>
            <a:pPr marL="342900" indent="-342900" eaLnBrk="1" hangingPunct="1"/>
            <a:r>
              <a:rPr lang="en-US" smtClean="0"/>
              <a:t>Observational studies are valuable for discovering trends and possible relationships.</a:t>
            </a:r>
          </a:p>
          <a:p>
            <a:pPr marL="342900" indent="-342900" eaLnBrk="1" hangingPunct="1"/>
            <a:r>
              <a:rPr lang="en-US" smtClean="0"/>
              <a:t>However, it is not possible for observational studies, whether prospective or retrospective, to demonstrate a causal relationship.</a:t>
            </a:r>
          </a:p>
        </p:txBody>
      </p:sp>
    </p:spTree>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a:xfrm>
            <a:off x="533400" y="76200"/>
            <a:ext cx="8305800" cy="992188"/>
          </a:xfrm>
        </p:spPr>
        <p:txBody>
          <a:bodyPr/>
          <a:lstStyle/>
          <a:p>
            <a:pPr eaLnBrk="1" hangingPunct="1"/>
            <a:r>
              <a:rPr lang="en-US" smtClean="0"/>
              <a:t>AP Tips</a:t>
            </a:r>
          </a:p>
        </p:txBody>
      </p:sp>
      <p:sp>
        <p:nvSpPr>
          <p:cNvPr id="55298" name="Content Placeholder 2"/>
          <p:cNvSpPr>
            <a:spLocks noGrp="1"/>
          </p:cNvSpPr>
          <p:nvPr>
            <p:ph idx="1"/>
          </p:nvPr>
        </p:nvSpPr>
        <p:spPr>
          <a:xfrm>
            <a:off x="544513" y="1371600"/>
            <a:ext cx="8294687" cy="4572000"/>
          </a:xfrm>
        </p:spPr>
        <p:txBody>
          <a:bodyPr/>
          <a:lstStyle/>
          <a:p>
            <a:pPr eaLnBrk="1" hangingPunct="1"/>
            <a:r>
              <a:rPr lang="en-US" smtClean="0"/>
              <a:t>The key difference between a survey and an experiment is that in an experiment we apply a treatment to the subjects.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457200" y="152400"/>
            <a:ext cx="8229600" cy="1143000"/>
          </a:xfrm>
        </p:spPr>
        <p:txBody>
          <a:bodyPr/>
          <a:lstStyle/>
          <a:p>
            <a:pPr eaLnBrk="1" hangingPunct="1"/>
            <a:r>
              <a:rPr lang="en-US" sz="3200" smtClean="0"/>
              <a:t>Randomized, Comparative Experiments</a:t>
            </a:r>
          </a:p>
        </p:txBody>
      </p:sp>
      <p:sp>
        <p:nvSpPr>
          <p:cNvPr id="19458" name="Rectangle 3"/>
          <p:cNvSpPr>
            <a:spLocks noGrp="1" noChangeArrowheads="1"/>
          </p:cNvSpPr>
          <p:nvPr>
            <p:ph type="body" idx="1"/>
          </p:nvPr>
        </p:nvSpPr>
        <p:spPr>
          <a:xfrm>
            <a:off x="544513" y="1447800"/>
            <a:ext cx="8294687" cy="4876800"/>
          </a:xfrm>
        </p:spPr>
        <p:txBody>
          <a:bodyPr/>
          <a:lstStyle/>
          <a:p>
            <a:pPr marL="342900" indent="-342900" eaLnBrk="1" hangingPunct="1">
              <a:lnSpc>
                <a:spcPct val="90000"/>
              </a:lnSpc>
            </a:pPr>
            <a:r>
              <a:rPr lang="en-US" sz="2600" smtClean="0"/>
              <a:t>An experiment is a study design that allows us to prove a cause-and-effect relationship.</a:t>
            </a:r>
          </a:p>
          <a:p>
            <a:pPr marL="342900" indent="-342900" eaLnBrk="1" hangingPunct="1">
              <a:lnSpc>
                <a:spcPct val="90000"/>
              </a:lnSpc>
            </a:pPr>
            <a:r>
              <a:rPr lang="en-US" sz="2600" smtClean="0"/>
              <a:t>In an experiment, the experimenter must identify at least one explanatory variable, called a </a:t>
            </a:r>
            <a:r>
              <a:rPr lang="en-US" sz="2600" smtClean="0">
                <a:solidFill>
                  <a:schemeClr val="hlink"/>
                </a:solidFill>
              </a:rPr>
              <a:t>factor</a:t>
            </a:r>
            <a:r>
              <a:rPr lang="en-US" sz="2600" smtClean="0"/>
              <a:t>, to manipulate and at least one </a:t>
            </a:r>
            <a:r>
              <a:rPr lang="en-US" sz="2600" smtClean="0">
                <a:solidFill>
                  <a:schemeClr val="hlink"/>
                </a:solidFill>
              </a:rPr>
              <a:t>response</a:t>
            </a:r>
            <a:r>
              <a:rPr lang="en-US" sz="2600" smtClean="0"/>
              <a:t> variable to measure.</a:t>
            </a:r>
          </a:p>
          <a:p>
            <a:pPr marL="342900" indent="-342900" eaLnBrk="1" hangingPunct="1">
              <a:lnSpc>
                <a:spcPct val="90000"/>
              </a:lnSpc>
            </a:pPr>
            <a:r>
              <a:rPr lang="en-US" sz="2600" smtClean="0"/>
              <a:t>An </a:t>
            </a:r>
            <a:r>
              <a:rPr lang="en-US" sz="2600" smtClean="0">
                <a:solidFill>
                  <a:schemeClr val="hlink"/>
                </a:solidFill>
              </a:rPr>
              <a:t>experiment</a:t>
            </a:r>
            <a:r>
              <a:rPr lang="en-US" sz="2600" smtClean="0"/>
              <a:t>:</a:t>
            </a:r>
          </a:p>
          <a:p>
            <a:pPr marL="742950" lvl="1" indent="-285750" eaLnBrk="1" hangingPunct="1">
              <a:lnSpc>
                <a:spcPct val="90000"/>
              </a:lnSpc>
            </a:pPr>
            <a:r>
              <a:rPr lang="en-US" sz="2600" i="1" smtClean="0"/>
              <a:t>Manipulates</a:t>
            </a:r>
            <a:r>
              <a:rPr lang="en-US" sz="2600" smtClean="0"/>
              <a:t> factor levels to create treatments.</a:t>
            </a:r>
          </a:p>
          <a:p>
            <a:pPr marL="742950" lvl="1" indent="-285750" eaLnBrk="1" hangingPunct="1">
              <a:lnSpc>
                <a:spcPct val="90000"/>
              </a:lnSpc>
            </a:pPr>
            <a:r>
              <a:rPr lang="en-US" sz="2600" i="1" smtClean="0"/>
              <a:t>Randomly</a:t>
            </a:r>
            <a:r>
              <a:rPr lang="en-US" sz="2600" smtClean="0"/>
              <a:t> assigns subjects to these treatment levels.</a:t>
            </a:r>
          </a:p>
          <a:p>
            <a:pPr marL="742950" lvl="1" indent="-285750" eaLnBrk="1" hangingPunct="1">
              <a:lnSpc>
                <a:spcPct val="90000"/>
              </a:lnSpc>
            </a:pPr>
            <a:r>
              <a:rPr lang="en-US" sz="2600" i="1" smtClean="0"/>
              <a:t>Compares</a:t>
            </a:r>
            <a:r>
              <a:rPr lang="en-US" sz="2600" smtClean="0"/>
              <a:t> the responses of the subject groups across treatment levels.</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457200" y="152400"/>
            <a:ext cx="8229600" cy="1143000"/>
          </a:xfrm>
        </p:spPr>
        <p:txBody>
          <a:bodyPr/>
          <a:lstStyle/>
          <a:p>
            <a:pPr eaLnBrk="1" hangingPunct="1"/>
            <a:r>
              <a:rPr lang="en-US" sz="3000" smtClean="0"/>
              <a:t>Randomized, Comparative Experiments (cont.)</a:t>
            </a:r>
          </a:p>
        </p:txBody>
      </p:sp>
      <p:sp>
        <p:nvSpPr>
          <p:cNvPr id="20482" name="Rectangle 3"/>
          <p:cNvSpPr>
            <a:spLocks noGrp="1" noChangeArrowheads="1"/>
          </p:cNvSpPr>
          <p:nvPr>
            <p:ph type="body" idx="1"/>
          </p:nvPr>
        </p:nvSpPr>
        <p:spPr/>
        <p:txBody>
          <a:bodyPr/>
          <a:lstStyle/>
          <a:p>
            <a:pPr marL="342900" indent="-342900" eaLnBrk="1" hangingPunct="1">
              <a:lnSpc>
                <a:spcPct val="90000"/>
              </a:lnSpc>
            </a:pPr>
            <a:r>
              <a:rPr lang="en-US" smtClean="0"/>
              <a:t>In an experiment, the experimenter actively and deliberately manipulates the factors to control the details of the possible treatments, and assigns the subjects to those treatments </a:t>
            </a:r>
            <a:r>
              <a:rPr lang="en-US" i="1" smtClean="0"/>
              <a:t>at random</a:t>
            </a:r>
            <a:r>
              <a:rPr lang="en-US" smtClean="0"/>
              <a:t>.</a:t>
            </a:r>
          </a:p>
          <a:p>
            <a:pPr marL="342900" indent="-342900" eaLnBrk="1" hangingPunct="1">
              <a:lnSpc>
                <a:spcPct val="90000"/>
              </a:lnSpc>
            </a:pPr>
            <a:r>
              <a:rPr lang="en-US" smtClean="0"/>
              <a:t>The experimenter then observes the response variable and </a:t>
            </a:r>
            <a:r>
              <a:rPr lang="en-US" i="1" smtClean="0"/>
              <a:t>compares</a:t>
            </a:r>
            <a:r>
              <a:rPr lang="en-US" smtClean="0"/>
              <a:t> responses for different groups of subjects who have been treated differently.</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457200" y="152400"/>
            <a:ext cx="8229600" cy="1143000"/>
          </a:xfrm>
        </p:spPr>
        <p:txBody>
          <a:bodyPr/>
          <a:lstStyle/>
          <a:p>
            <a:pPr eaLnBrk="1" hangingPunct="1"/>
            <a:r>
              <a:rPr lang="en-US" sz="3000" smtClean="0"/>
              <a:t>Randomized, Comparative Experiments (cont.)</a:t>
            </a:r>
          </a:p>
        </p:txBody>
      </p:sp>
      <p:sp>
        <p:nvSpPr>
          <p:cNvPr id="21506" name="Rectangle 3"/>
          <p:cNvSpPr>
            <a:spLocks noGrp="1" noChangeArrowheads="1"/>
          </p:cNvSpPr>
          <p:nvPr>
            <p:ph type="body" idx="1"/>
          </p:nvPr>
        </p:nvSpPr>
        <p:spPr/>
        <p:txBody>
          <a:bodyPr/>
          <a:lstStyle/>
          <a:p>
            <a:pPr marL="342900" indent="-342900" eaLnBrk="1" hangingPunct="1">
              <a:lnSpc>
                <a:spcPct val="90000"/>
              </a:lnSpc>
            </a:pPr>
            <a:r>
              <a:rPr lang="en-US" smtClean="0"/>
              <a:t>In general, the individuals on whom or which we experiment are called </a:t>
            </a:r>
            <a:r>
              <a:rPr lang="en-US" smtClean="0">
                <a:solidFill>
                  <a:schemeClr val="hlink"/>
                </a:solidFill>
              </a:rPr>
              <a:t>experimental units.</a:t>
            </a:r>
            <a:r>
              <a:rPr lang="en-US" smtClean="0"/>
              <a:t> </a:t>
            </a:r>
          </a:p>
          <a:p>
            <a:pPr marL="742950" lvl="1" indent="-285750" eaLnBrk="1" hangingPunct="1">
              <a:lnSpc>
                <a:spcPct val="90000"/>
              </a:lnSpc>
            </a:pPr>
            <a:r>
              <a:rPr lang="en-US" smtClean="0"/>
              <a:t>When humans are involved, they are commonly called </a:t>
            </a:r>
            <a:r>
              <a:rPr lang="en-US" smtClean="0">
                <a:solidFill>
                  <a:schemeClr val="hlink"/>
                </a:solidFill>
              </a:rPr>
              <a:t>subjects</a:t>
            </a:r>
            <a:r>
              <a:rPr lang="en-US" smtClean="0"/>
              <a:t> or </a:t>
            </a:r>
            <a:r>
              <a:rPr lang="en-US" smtClean="0">
                <a:solidFill>
                  <a:schemeClr val="hlink"/>
                </a:solidFill>
              </a:rPr>
              <a:t>participants</a:t>
            </a:r>
            <a:r>
              <a:rPr lang="en-US" smtClean="0"/>
              <a:t>.</a:t>
            </a:r>
          </a:p>
          <a:p>
            <a:pPr marL="342900" indent="-342900" eaLnBrk="1" hangingPunct="1">
              <a:lnSpc>
                <a:spcPct val="90000"/>
              </a:lnSpc>
            </a:pPr>
            <a:r>
              <a:rPr lang="en-US" smtClean="0"/>
              <a:t>The specific values that the experimenter chooses for a factor are called the </a:t>
            </a:r>
            <a:r>
              <a:rPr lang="en-US" smtClean="0">
                <a:solidFill>
                  <a:schemeClr val="hlink"/>
                </a:solidFill>
              </a:rPr>
              <a:t>levels</a:t>
            </a:r>
            <a:r>
              <a:rPr lang="en-US" smtClean="0"/>
              <a:t> of the factor.</a:t>
            </a:r>
          </a:p>
          <a:p>
            <a:pPr marL="342900" indent="-342900" eaLnBrk="1" hangingPunct="1">
              <a:lnSpc>
                <a:spcPct val="90000"/>
              </a:lnSpc>
            </a:pPr>
            <a:r>
              <a:rPr lang="en-US" smtClean="0"/>
              <a:t>A </a:t>
            </a:r>
            <a:r>
              <a:rPr lang="en-US" smtClean="0">
                <a:solidFill>
                  <a:schemeClr val="hlink"/>
                </a:solidFill>
              </a:rPr>
              <a:t>treatment</a:t>
            </a:r>
            <a:r>
              <a:rPr lang="en-US" smtClean="0"/>
              <a:t> is a combination of specific levels from all the factors that an experimental unit receives.</a:t>
            </a:r>
            <a:endParaRPr lang="en-US" sz="2400" smtClean="0"/>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57200" y="-381000"/>
            <a:ext cx="8229600" cy="1143000"/>
          </a:xfrm>
        </p:spPr>
        <p:txBody>
          <a:bodyPr/>
          <a:lstStyle/>
          <a:p>
            <a:pPr eaLnBrk="1" hangingPunct="1"/>
            <a:r>
              <a:rPr lang="en-US" sz="3200" smtClean="0"/>
              <a:t>The Four Principles of Experimental Design</a:t>
            </a:r>
          </a:p>
        </p:txBody>
      </p:sp>
      <p:sp>
        <p:nvSpPr>
          <p:cNvPr id="22530" name="Rectangle 3"/>
          <p:cNvSpPr>
            <a:spLocks noGrp="1" noChangeArrowheads="1"/>
          </p:cNvSpPr>
          <p:nvPr>
            <p:ph type="body" idx="1"/>
          </p:nvPr>
        </p:nvSpPr>
        <p:spPr>
          <a:xfrm>
            <a:off x="457200" y="1066800"/>
            <a:ext cx="8294688" cy="5029200"/>
          </a:xfrm>
        </p:spPr>
        <p:txBody>
          <a:bodyPr/>
          <a:lstStyle/>
          <a:p>
            <a:pPr marL="609600" indent="-609600" eaLnBrk="1" hangingPunct="1">
              <a:lnSpc>
                <a:spcPct val="90000"/>
              </a:lnSpc>
              <a:buClr>
                <a:schemeClr val="hlink"/>
              </a:buClr>
              <a:buSzTx/>
              <a:buFontTx/>
              <a:buAutoNum type="arabicPeriod"/>
            </a:pPr>
            <a:r>
              <a:rPr lang="en-US" sz="2400" smtClean="0">
                <a:solidFill>
                  <a:schemeClr val="hlink"/>
                </a:solidFill>
              </a:rPr>
              <a:t>Control</a:t>
            </a:r>
            <a:r>
              <a:rPr lang="en-US" sz="2400" smtClean="0">
                <a:solidFill>
                  <a:srgbClr val="FF0000"/>
                </a:solidFill>
              </a:rPr>
              <a:t>:</a:t>
            </a:r>
          </a:p>
          <a:p>
            <a:pPr marL="990600" lvl="1" indent="-533400" eaLnBrk="1" hangingPunct="1">
              <a:lnSpc>
                <a:spcPct val="90000"/>
              </a:lnSpc>
            </a:pPr>
            <a:r>
              <a:rPr lang="en-US" sz="2400" smtClean="0"/>
              <a:t>We control sources of variation other than the factors we are testing by making conditions as similar as possible for all treatment groups.</a:t>
            </a:r>
          </a:p>
          <a:p>
            <a:pPr marL="609600" indent="-609600" eaLnBrk="1" hangingPunct="1">
              <a:lnSpc>
                <a:spcPct val="90000"/>
              </a:lnSpc>
              <a:buClr>
                <a:schemeClr val="hlink"/>
              </a:buClr>
              <a:buSzTx/>
              <a:buFontTx/>
              <a:buAutoNum type="arabicPeriod"/>
            </a:pPr>
            <a:r>
              <a:rPr lang="en-US" sz="2400" smtClean="0">
                <a:solidFill>
                  <a:schemeClr val="hlink"/>
                </a:solidFill>
              </a:rPr>
              <a:t>Randomize</a:t>
            </a:r>
            <a:r>
              <a:rPr lang="en-US" sz="2400" smtClean="0">
                <a:solidFill>
                  <a:srgbClr val="FF0000"/>
                </a:solidFill>
              </a:rPr>
              <a:t>:</a:t>
            </a:r>
          </a:p>
          <a:p>
            <a:pPr marL="990600" lvl="1" indent="-533400" eaLnBrk="1" hangingPunct="1">
              <a:lnSpc>
                <a:spcPct val="90000"/>
              </a:lnSpc>
              <a:buClr>
                <a:srgbClr val="FF6600"/>
              </a:buClr>
            </a:pPr>
            <a:r>
              <a:rPr lang="en-US" sz="2400" smtClean="0">
                <a:solidFill>
                  <a:schemeClr val="hlink"/>
                </a:solidFill>
              </a:rPr>
              <a:t>Randomization</a:t>
            </a:r>
            <a:r>
              <a:rPr lang="en-US" sz="2400" smtClean="0"/>
              <a:t> allows us to equalize the effects of unknown or uncontrollable sources of variation.</a:t>
            </a:r>
          </a:p>
          <a:p>
            <a:pPr marL="1371600" lvl="2" indent="-457200" eaLnBrk="1" hangingPunct="1">
              <a:lnSpc>
                <a:spcPct val="90000"/>
              </a:lnSpc>
              <a:buClr>
                <a:srgbClr val="FF6600"/>
              </a:buClr>
            </a:pPr>
            <a:r>
              <a:rPr lang="en-US" smtClean="0"/>
              <a:t>It does not eliminate the effects of these sources, but it spreads them out across the treatment levels so that we can see past them.</a:t>
            </a:r>
            <a:endParaRPr lang="en-US" sz="2000" smtClean="0"/>
          </a:p>
          <a:p>
            <a:pPr marL="990600" lvl="1" indent="-533400" eaLnBrk="1" hangingPunct="1">
              <a:lnSpc>
                <a:spcPct val="90000"/>
              </a:lnSpc>
            </a:pPr>
            <a:r>
              <a:rPr lang="en-US" sz="2400" smtClean="0"/>
              <a:t>Without randomization, you do not have a valid experiment and will not be able to use the powerful methods of Statistics to draw conclusions from your study.</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457200" y="-76200"/>
            <a:ext cx="8229600" cy="1143000"/>
          </a:xfrm>
        </p:spPr>
        <p:txBody>
          <a:bodyPr/>
          <a:lstStyle/>
          <a:p>
            <a:pPr eaLnBrk="1" hangingPunct="1"/>
            <a:r>
              <a:rPr lang="en-US" sz="3000" smtClean="0"/>
              <a:t>The Four Principles of Experimental Design (cont.)</a:t>
            </a:r>
          </a:p>
        </p:txBody>
      </p:sp>
      <p:sp>
        <p:nvSpPr>
          <p:cNvPr id="23554" name="Rectangle 3"/>
          <p:cNvSpPr>
            <a:spLocks noGrp="1" noChangeArrowheads="1"/>
          </p:cNvSpPr>
          <p:nvPr>
            <p:ph type="body" idx="1"/>
          </p:nvPr>
        </p:nvSpPr>
        <p:spPr>
          <a:xfrm>
            <a:off x="544513" y="1219200"/>
            <a:ext cx="8294687" cy="5334000"/>
          </a:xfrm>
        </p:spPr>
        <p:txBody>
          <a:bodyPr/>
          <a:lstStyle/>
          <a:p>
            <a:pPr marL="609600" indent="-609600" eaLnBrk="1" hangingPunct="1">
              <a:lnSpc>
                <a:spcPct val="90000"/>
              </a:lnSpc>
              <a:buClr>
                <a:schemeClr val="hlink"/>
              </a:buClr>
              <a:buSzTx/>
              <a:buFontTx/>
              <a:buAutoNum type="arabicPeriod" startAt="3"/>
            </a:pPr>
            <a:r>
              <a:rPr lang="en-US" smtClean="0">
                <a:solidFill>
                  <a:schemeClr val="hlink"/>
                </a:solidFill>
              </a:rPr>
              <a:t>Replicate</a:t>
            </a:r>
            <a:r>
              <a:rPr lang="en-US" smtClean="0">
                <a:solidFill>
                  <a:srgbClr val="FF0000"/>
                </a:solidFill>
              </a:rPr>
              <a:t>:</a:t>
            </a:r>
          </a:p>
          <a:p>
            <a:pPr marL="990600" lvl="1" indent="-533400" eaLnBrk="1" hangingPunct="1">
              <a:lnSpc>
                <a:spcPct val="90000"/>
              </a:lnSpc>
              <a:buClr>
                <a:srgbClr val="FF6600"/>
              </a:buClr>
            </a:pPr>
            <a:r>
              <a:rPr lang="en-US" smtClean="0"/>
              <a:t>Repeat the experiment, applying the treatments to a number of subjects. </a:t>
            </a:r>
          </a:p>
          <a:p>
            <a:pPr marL="990600" lvl="1" indent="-533400" eaLnBrk="1" hangingPunct="1">
              <a:lnSpc>
                <a:spcPct val="90000"/>
              </a:lnSpc>
              <a:buClr>
                <a:srgbClr val="FF6600"/>
              </a:buClr>
            </a:pPr>
            <a:r>
              <a:rPr lang="en-US" smtClean="0"/>
              <a:t>Later this year we will learn how our sample size helps us calculate how precisely our statistic estimates the true parameter. </a:t>
            </a:r>
          </a:p>
          <a:p>
            <a:pPr marL="1206500" lvl="2" indent="-533400" eaLnBrk="1" hangingPunct="1">
              <a:lnSpc>
                <a:spcPct val="90000"/>
              </a:lnSpc>
              <a:buClr>
                <a:srgbClr val="FF6600"/>
              </a:buClr>
            </a:pPr>
            <a:r>
              <a:rPr lang="en-US" smtClean="0"/>
              <a:t>(We will learn how to calculate a margin of error, just like you read in the newspaper, e.g., ±3%.)</a:t>
            </a:r>
          </a:p>
        </p:txBody>
      </p:sp>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ends">
  <a:themeElements>
    <a:clrScheme name="Blends 10">
      <a:dk1>
        <a:srgbClr val="000000"/>
      </a:dk1>
      <a:lt1>
        <a:srgbClr val="FFFFFF"/>
      </a:lt1>
      <a:dk2>
        <a:srgbClr val="19385F"/>
      </a:dk2>
      <a:lt2>
        <a:srgbClr val="4D4D4D"/>
      </a:lt2>
      <a:accent1>
        <a:srgbClr val="8CC6EB"/>
      </a:accent1>
      <a:accent2>
        <a:srgbClr val="FFCF01"/>
      </a:accent2>
      <a:accent3>
        <a:srgbClr val="FFFFFF"/>
      </a:accent3>
      <a:accent4>
        <a:srgbClr val="000000"/>
      </a:accent4>
      <a:accent5>
        <a:srgbClr val="C5DFF3"/>
      </a:accent5>
      <a:accent6>
        <a:srgbClr val="E7BB01"/>
      </a:accent6>
      <a:hlink>
        <a:srgbClr val="E35C01"/>
      </a:hlink>
      <a:folHlink>
        <a:srgbClr val="00CC99"/>
      </a:folHlink>
    </a:clrScheme>
    <a:fontScheme name="Blends">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8">
        <a:dk1>
          <a:srgbClr val="000000"/>
        </a:dk1>
        <a:lt1>
          <a:srgbClr val="FFFFFF"/>
        </a:lt1>
        <a:dk2>
          <a:srgbClr val="19385F"/>
        </a:dk2>
        <a:lt2>
          <a:srgbClr val="4D4D4D"/>
        </a:lt2>
        <a:accent1>
          <a:srgbClr val="FF6600"/>
        </a:accent1>
        <a:accent2>
          <a:srgbClr val="FFCF01"/>
        </a:accent2>
        <a:accent3>
          <a:srgbClr val="FFFFFF"/>
        </a:accent3>
        <a:accent4>
          <a:srgbClr val="000000"/>
        </a:accent4>
        <a:accent5>
          <a:srgbClr val="FFB8AA"/>
        </a:accent5>
        <a:accent6>
          <a:srgbClr val="E7BB01"/>
        </a:accent6>
        <a:hlink>
          <a:srgbClr val="8CC6EB"/>
        </a:hlink>
        <a:folHlink>
          <a:srgbClr val="00CC99"/>
        </a:folHlink>
      </a:clrScheme>
      <a:clrMap bg1="lt1" tx1="dk1" bg2="lt2" tx2="dk2" accent1="accent1" accent2="accent2" accent3="accent3" accent4="accent4" accent5="accent5" accent6="accent6" hlink="hlink" folHlink="folHlink"/>
    </a:extraClrScheme>
    <a:extraClrScheme>
      <a:clrScheme name="Blends 9">
        <a:dk1>
          <a:srgbClr val="000000"/>
        </a:dk1>
        <a:lt1>
          <a:srgbClr val="FFFFFF"/>
        </a:lt1>
        <a:dk2>
          <a:srgbClr val="19385F"/>
        </a:dk2>
        <a:lt2>
          <a:srgbClr val="4D4D4D"/>
        </a:lt2>
        <a:accent1>
          <a:srgbClr val="E35C01"/>
        </a:accent1>
        <a:accent2>
          <a:srgbClr val="FFCF01"/>
        </a:accent2>
        <a:accent3>
          <a:srgbClr val="FFFFFF"/>
        </a:accent3>
        <a:accent4>
          <a:srgbClr val="000000"/>
        </a:accent4>
        <a:accent5>
          <a:srgbClr val="EFB5AA"/>
        </a:accent5>
        <a:accent6>
          <a:srgbClr val="E7BB01"/>
        </a:accent6>
        <a:hlink>
          <a:srgbClr val="8CC6EB"/>
        </a:hlink>
        <a:folHlink>
          <a:srgbClr val="00CC99"/>
        </a:folHlink>
      </a:clrScheme>
      <a:clrMap bg1="lt1" tx1="dk1" bg2="lt2" tx2="dk2" accent1="accent1" accent2="accent2" accent3="accent3" accent4="accent4" accent5="accent5" accent6="accent6" hlink="hlink" folHlink="folHlink"/>
    </a:extraClrScheme>
    <a:extraClrScheme>
      <a:clrScheme name="Blends 10">
        <a:dk1>
          <a:srgbClr val="000000"/>
        </a:dk1>
        <a:lt1>
          <a:srgbClr val="FFFFFF"/>
        </a:lt1>
        <a:dk2>
          <a:srgbClr val="19385F"/>
        </a:dk2>
        <a:lt2>
          <a:srgbClr val="4D4D4D"/>
        </a:lt2>
        <a:accent1>
          <a:srgbClr val="8CC6EB"/>
        </a:accent1>
        <a:accent2>
          <a:srgbClr val="FFCF01"/>
        </a:accent2>
        <a:accent3>
          <a:srgbClr val="FFFFFF"/>
        </a:accent3>
        <a:accent4>
          <a:srgbClr val="000000"/>
        </a:accent4>
        <a:accent5>
          <a:srgbClr val="C5DFF3"/>
        </a:accent5>
        <a:accent6>
          <a:srgbClr val="E7BB01"/>
        </a:accent6>
        <a:hlink>
          <a:srgbClr val="E35C01"/>
        </a:hlink>
        <a:folHlink>
          <a:srgbClr val="00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1135</TotalTime>
  <Words>2103</Words>
  <Application>Microsoft Office PowerPoint</Application>
  <PresentationFormat>Letter Paper (8.5x11 in)</PresentationFormat>
  <Paragraphs>161</Paragraphs>
  <Slides>40</Slides>
  <Notes>0</Notes>
  <HiddenSlides>1</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40</vt:i4>
      </vt:variant>
    </vt:vector>
  </HeadingPairs>
  <TitlesOfParts>
    <vt:vector size="45" baseType="lpstr">
      <vt:lpstr>Arial</vt:lpstr>
      <vt:lpstr>ＭＳ Ｐゴシック</vt:lpstr>
      <vt:lpstr>Wingdings</vt:lpstr>
      <vt:lpstr>Tahoma</vt:lpstr>
      <vt:lpstr>Blends</vt:lpstr>
      <vt:lpstr> Chapter 12</vt:lpstr>
      <vt:lpstr>Observational Studies</vt:lpstr>
      <vt:lpstr>Observational Studies (cont.)</vt:lpstr>
      <vt:lpstr>Observational Studies (cont.)</vt:lpstr>
      <vt:lpstr>Randomized, Comparative Experiments</vt:lpstr>
      <vt:lpstr>Randomized, Comparative Experiments (cont.)</vt:lpstr>
      <vt:lpstr>Randomized, Comparative Experiments (cont.)</vt:lpstr>
      <vt:lpstr>The Four Principles of Experimental Design</vt:lpstr>
      <vt:lpstr>The Four Principles of Experimental Design (cont.)</vt:lpstr>
      <vt:lpstr>The Four Principles of Experimental Design (cont.)</vt:lpstr>
      <vt:lpstr>Diagrams of Experiments</vt:lpstr>
      <vt:lpstr>Does the Difference Make a Difference?</vt:lpstr>
      <vt:lpstr>Experiments and Samples</vt:lpstr>
      <vt:lpstr>Control Treatments</vt:lpstr>
      <vt:lpstr>Blinding</vt:lpstr>
      <vt:lpstr>Blinding (cont.)</vt:lpstr>
      <vt:lpstr>Placebos</vt:lpstr>
      <vt:lpstr>Placebos (cont.)</vt:lpstr>
      <vt:lpstr>The Best Experiments…</vt:lpstr>
      <vt:lpstr>Blocking</vt:lpstr>
      <vt:lpstr>Blocking (cont.)</vt:lpstr>
      <vt:lpstr>Blocks and treatments</vt:lpstr>
      <vt:lpstr>Blocking (cont.)</vt:lpstr>
      <vt:lpstr>Blocking (cont.)</vt:lpstr>
      <vt:lpstr>AP Tip</vt:lpstr>
      <vt:lpstr>Adding More Factors</vt:lpstr>
      <vt:lpstr>Adding More Factors (cont.)</vt:lpstr>
      <vt:lpstr>Confounding</vt:lpstr>
      <vt:lpstr>Confounding (cont.)</vt:lpstr>
      <vt:lpstr>Confounding example</vt:lpstr>
      <vt:lpstr>Lurking Variables</vt:lpstr>
      <vt:lpstr>What Can Go Wrong?</vt:lpstr>
      <vt:lpstr>What Can Go Wrong? (cont.)</vt:lpstr>
      <vt:lpstr>What have we learned?</vt:lpstr>
      <vt:lpstr>What have we learned? (cont.)</vt:lpstr>
      <vt:lpstr>What have we learned? (cont.)</vt:lpstr>
      <vt:lpstr>Teaching Tip</vt:lpstr>
      <vt:lpstr>AP Tips</vt:lpstr>
      <vt:lpstr>AP Tips</vt:lpstr>
      <vt:lpstr>AP Tips</vt:lpstr>
    </vt:vector>
  </TitlesOfParts>
  <Company>Copyright © 2010, 2007, 2004 Pearson Education,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dc:title>
  <dc:subject>Experiments and Observational Studies</dc:subject>
  <dc:creator>David Bock</dc:creator>
  <cp:lastModifiedBy>Christine Stavrou</cp:lastModifiedBy>
  <cp:revision>60</cp:revision>
  <cp:lastPrinted>2001-11-04T00:51:13Z</cp:lastPrinted>
  <dcterms:created xsi:type="dcterms:W3CDTF">2005-02-25T19:46:41Z</dcterms:created>
  <dcterms:modified xsi:type="dcterms:W3CDTF">2014-02-19T15:52:56Z</dcterms:modified>
</cp:coreProperties>
</file>