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2" r:id="rId19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92" autoAdjust="0"/>
    <p:restoredTop sz="94747" autoAdjust="0"/>
  </p:normalViewPr>
  <p:slideViewPr>
    <p:cSldViewPr snapToObjects="1">
      <p:cViewPr varScale="1">
        <p:scale>
          <a:sx n="101" d="100"/>
          <a:sy n="101" d="100"/>
        </p:scale>
        <p:origin x="-2052" y="-96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9881D85A-1D9A-4FC0-BFFC-614F883D00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354328D-7F43-46A0-A73B-87102AE7AE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82BA9B54-4678-4B92-BBB6-DDA92688CD9A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67301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7303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14,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Slide </a:t>
            </a:r>
            <a:fld id="{C1ED8F9D-2D58-47B2-AC42-BA40037CEAFB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14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Probability Rules!</a:t>
            </a:r>
          </a:p>
        </p:txBody>
      </p:sp>
      <p:pic>
        <p:nvPicPr>
          <p:cNvPr id="17411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Depending on Independence</a:t>
            </a:r>
          </a:p>
        </p:txBody>
      </p:sp>
      <p:sp>
        <p:nvSpPr>
          <p:cNvPr id="553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It’s much easier to think about independent events than to deal with conditional probabilities.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It seems that most people’s natural intuition for probabilities breaks down when it comes to conditional probabilities.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fall into this trap: whenever you see probabilities multiplied together, stop and ask whether you think they are really independent.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Without Replacement</a:t>
            </a:r>
          </a:p>
        </p:txBody>
      </p:sp>
      <p:sp>
        <p:nvSpPr>
          <p:cNvPr id="555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/>
              <a:t>Sampling </a:t>
            </a:r>
            <a:r>
              <a:rPr lang="en-US" sz="2400" smtClean="0">
                <a:solidFill>
                  <a:schemeClr val="hlink"/>
                </a:solidFill>
              </a:rPr>
              <a:t>without replacement</a:t>
            </a:r>
            <a:r>
              <a:rPr lang="en-US" sz="2400" smtClean="0"/>
              <a:t> means that once one individual is drawn it doesn’t go back into the pool. </a:t>
            </a:r>
          </a:p>
          <a:p>
            <a:pPr marL="742950" lvl="1" indent="-285750" eaLnBrk="1" hangingPunct="1"/>
            <a:r>
              <a:rPr lang="en-US" sz="2400" smtClean="0"/>
              <a:t>We often sample without replacement, which doesn’t matter too much when we are dealing with a large population. </a:t>
            </a:r>
          </a:p>
          <a:p>
            <a:pPr marL="742950" lvl="1" indent="-285750" eaLnBrk="1" hangingPunct="1"/>
            <a:r>
              <a:rPr lang="en-US" sz="2400" smtClean="0"/>
              <a:t>However, when drawing from a small population, we need to take note and adjust probabilities accordingly.</a:t>
            </a:r>
          </a:p>
          <a:p>
            <a:pPr marL="342900" indent="-342900" eaLnBrk="1" hangingPunct="1"/>
            <a:r>
              <a:rPr lang="en-US" sz="2400" smtClean="0"/>
              <a:t>Drawing without replacement is just another instance of working with conditional probabilities.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Diagrams</a:t>
            </a:r>
          </a:p>
        </p:txBody>
      </p:sp>
      <p:sp>
        <p:nvSpPr>
          <p:cNvPr id="556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tree diagram</a:t>
            </a:r>
            <a:r>
              <a:rPr lang="en-US" smtClean="0"/>
              <a:t> helps us think through conditional probabilities by showing sequences of events as paths that look like branches of a tree.</a:t>
            </a:r>
          </a:p>
          <a:p>
            <a:pPr marL="342900" indent="-342900" eaLnBrk="1" hangingPunct="1"/>
            <a:r>
              <a:rPr lang="en-US" smtClean="0"/>
              <a:t>Making a tree diagram for situations with conditional probabilities is consistent with our “make a picture” mantra.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Tree Diagrams (cont.)</a:t>
            </a:r>
          </a:p>
        </p:txBody>
      </p:sp>
      <p:pic>
        <p:nvPicPr>
          <p:cNvPr id="557058" name="Picture 4" descr="15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066800"/>
            <a:ext cx="4433888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143000"/>
            <a:ext cx="3798887" cy="50292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This figure is a nice example of a tree diagram and shows how we multiply the probabilities of the branches together.</a:t>
            </a:r>
          </a:p>
          <a:p>
            <a:pPr marL="342900" indent="-342900" eaLnBrk="1" hangingPunct="1"/>
            <a:r>
              <a:rPr lang="en-US" sz="2400" smtClean="0"/>
              <a:t>All the final outcomes are disjoint and must add up to one.</a:t>
            </a:r>
          </a:p>
          <a:p>
            <a:pPr marL="342900" indent="-342900" eaLnBrk="1" hangingPunct="1"/>
            <a:r>
              <a:rPr lang="en-US" sz="2400" smtClean="0"/>
              <a:t>We can add the final probabilities to find probabilities of compound events.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Reversing the Conditioning</a:t>
            </a:r>
          </a:p>
        </p:txBody>
      </p:sp>
      <p:sp>
        <p:nvSpPr>
          <p:cNvPr id="558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/>
              <a:t>Reversing the conditioning of two events is rarely intuitive. </a:t>
            </a:r>
          </a:p>
          <a:p>
            <a:pPr marL="342900" indent="-342900" eaLnBrk="1" hangingPunct="1"/>
            <a:r>
              <a:rPr lang="en-US" sz="2400" smtClean="0"/>
              <a:t>Suppose we want to know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b="1" smtClean="0"/>
              <a:t>A</a:t>
            </a:r>
            <a:r>
              <a:rPr lang="en-US" sz="2400" smtClean="0"/>
              <a:t>|</a:t>
            </a:r>
            <a:r>
              <a:rPr lang="en-US" sz="2400" b="1" smtClean="0"/>
              <a:t>B</a:t>
            </a:r>
            <a:r>
              <a:rPr lang="en-US" sz="2400" smtClean="0"/>
              <a:t>), and we know only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b="1" smtClean="0"/>
              <a:t>A</a:t>
            </a:r>
            <a:r>
              <a:rPr lang="en-US" sz="2400" smtClean="0"/>
              <a:t>),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b="1" smtClean="0"/>
              <a:t>B</a:t>
            </a:r>
            <a:r>
              <a:rPr lang="en-US" sz="2400" smtClean="0"/>
              <a:t>), and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b="1" smtClean="0"/>
              <a:t>B</a:t>
            </a:r>
            <a:r>
              <a:rPr lang="en-US" sz="2400" smtClean="0"/>
              <a:t>|</a:t>
            </a:r>
            <a:r>
              <a:rPr lang="en-US" sz="2400" b="1" smtClean="0"/>
              <a:t>A</a:t>
            </a:r>
            <a:r>
              <a:rPr lang="en-US" sz="2400" smtClean="0"/>
              <a:t>).</a:t>
            </a:r>
          </a:p>
          <a:p>
            <a:pPr marL="342900" indent="-342900" eaLnBrk="1" hangingPunct="1"/>
            <a:r>
              <a:rPr lang="en-US" sz="2400" smtClean="0"/>
              <a:t>We also know </a:t>
            </a:r>
            <a:r>
              <a:rPr lang="en-US" sz="2400" i="1" smtClean="0"/>
              <a:t>              </a:t>
            </a:r>
            <a:r>
              <a:rPr lang="en-US" sz="2400" smtClean="0"/>
              <a:t>, since</a:t>
            </a:r>
            <a:r>
              <a:rPr lang="en-US" sz="2400" smtClean="0">
                <a:solidFill>
                  <a:srgbClr val="FF0066"/>
                </a:solidFill>
              </a:rPr>
              <a:t> 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FF0066"/>
                </a:solidFill>
              </a:rPr>
              <a:t>	</a:t>
            </a:r>
            <a:endParaRPr lang="en-US" sz="2400" b="1" smtClean="0">
              <a:solidFill>
                <a:schemeClr val="hlink"/>
              </a:solidFill>
            </a:endParaRPr>
          </a:p>
          <a:p>
            <a:pPr marL="342900" indent="-342900" eaLnBrk="1" hangingPunct="1"/>
            <a:r>
              <a:rPr lang="en-US" sz="2400" smtClean="0"/>
              <a:t>From this information, we can find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b="1" smtClean="0"/>
              <a:t>A</a:t>
            </a:r>
            <a:r>
              <a:rPr lang="en-US" sz="2400" smtClean="0"/>
              <a:t>|</a:t>
            </a:r>
            <a:r>
              <a:rPr lang="en-US" sz="2400" b="1" smtClean="0"/>
              <a:t>B</a:t>
            </a:r>
            <a:r>
              <a:rPr lang="en-US" sz="2400" smtClean="0"/>
              <a:t>):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58102" name="Object 22"/>
          <p:cNvGraphicFramePr>
            <a:graphicFrameLocks noChangeAspect="1"/>
          </p:cNvGraphicFramePr>
          <p:nvPr/>
        </p:nvGraphicFramePr>
        <p:xfrm>
          <a:off x="3073400" y="4633913"/>
          <a:ext cx="3136900" cy="858837"/>
        </p:xfrm>
        <a:graphic>
          <a:graphicData uri="http://schemas.openxmlformats.org/presentationml/2006/ole">
            <p:oleObj spid="_x0000_s558102" name="Equation" r:id="rId3" imgW="3099240" imgH="840960" progId="Equation.DSMT4">
              <p:embed/>
            </p:oleObj>
          </a:graphicData>
        </a:graphic>
      </p:graphicFrame>
      <p:graphicFrame>
        <p:nvGraphicFramePr>
          <p:cNvPr id="558103" name="Object 23"/>
          <p:cNvGraphicFramePr>
            <a:graphicFrameLocks noChangeAspect="1"/>
          </p:cNvGraphicFramePr>
          <p:nvPr/>
        </p:nvGraphicFramePr>
        <p:xfrm>
          <a:off x="3073400" y="3352800"/>
          <a:ext cx="3573463" cy="427038"/>
        </p:xfrm>
        <a:graphic>
          <a:graphicData uri="http://schemas.openxmlformats.org/presentationml/2006/ole">
            <p:oleObj spid="_x0000_s558103" name="Equation" r:id="rId4" imgW="1701800" imgH="203200" progId="Equation.DSMT4">
              <p:embed/>
            </p:oleObj>
          </a:graphicData>
        </a:graphic>
      </p:graphicFrame>
      <p:graphicFrame>
        <p:nvGraphicFramePr>
          <p:cNvPr id="558104" name="Object 24"/>
          <p:cNvGraphicFramePr>
            <a:graphicFrameLocks noChangeAspect="1"/>
          </p:cNvGraphicFramePr>
          <p:nvPr/>
        </p:nvGraphicFramePr>
        <p:xfrm>
          <a:off x="2895600" y="2952750"/>
          <a:ext cx="1306513" cy="400050"/>
        </p:xfrm>
        <a:graphic>
          <a:graphicData uri="http://schemas.openxmlformats.org/presentationml/2006/ole">
            <p:oleObj spid="_x0000_s558104" name="Equation" r:id="rId5" imgW="622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59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use a simple probability rule where a general rule is appropriate: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Don’t assume that two events are independent or disjoint without checking that they are.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find probabilities for samples drawn without replacement as if they had been drawn with replacement.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reverse conditioning naively.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confuse “disjoint” with “independent.”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560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probability rules from Chapter 13 only work in special cases—when events are disjoint or independent.</a:t>
            </a:r>
          </a:p>
          <a:p>
            <a:pPr marL="342900" indent="-342900" eaLnBrk="1" hangingPunct="1"/>
            <a:r>
              <a:rPr lang="en-US" smtClean="0"/>
              <a:t>We now know the General Addition Rule and General Multiplication Rule.</a:t>
            </a:r>
          </a:p>
          <a:p>
            <a:pPr marL="342900" indent="-342900" eaLnBrk="1" hangingPunct="1"/>
            <a:r>
              <a:rPr lang="en-US" smtClean="0"/>
              <a:t>We also know about conditional probabilities and that reversing the conditioning can give surprising results.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561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Venn diagrams, tables, and tree diagrams help organize our thinking about probabilities.</a:t>
            </a:r>
          </a:p>
          <a:p>
            <a:pPr marL="342900" indent="-342900" eaLnBrk="1" hangingPunct="1"/>
            <a:r>
              <a:rPr lang="en-US" smtClean="0"/>
              <a:t>We now know more about independence—a sound understanding of independence will be important throughout the rest of this course.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562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 conditional probabilities carefully.</a:t>
            </a:r>
          </a:p>
          <a:p>
            <a:pPr eaLnBrk="1" hangingPunct="1"/>
            <a:r>
              <a:rPr lang="en-US" smtClean="0"/>
              <a:t>Most AP problems use data for probability problems. Become skilled at finding probabilities from 2-way tables.</a:t>
            </a:r>
          </a:p>
          <a:p>
            <a:pPr eaLnBrk="1" hangingPunct="1"/>
            <a:r>
              <a:rPr lang="en-US" smtClean="0"/>
              <a:t>Checking independence on a 2-way table is a crucial skill.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Addition Rule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When two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disjoint, we can use the addition rule for disjoint events from Chapter 13: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/>
            <a:r>
              <a:rPr lang="en-US" smtClean="0"/>
              <a:t>However, when our events are not disjoint, this earlier addition rule will double count the probability of </a:t>
            </a:r>
            <a:r>
              <a:rPr lang="en-US" i="1" smtClean="0"/>
              <a:t>both</a:t>
            </a:r>
            <a:r>
              <a:rPr lang="en-US" smtClean="0"/>
              <a:t>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occurring. Thus, we need the </a:t>
            </a:r>
            <a:r>
              <a:rPr lang="en-US" smtClean="0">
                <a:solidFill>
                  <a:schemeClr val="hlink"/>
                </a:solidFill>
              </a:rPr>
              <a:t>General Addition Rule. </a:t>
            </a:r>
          </a:p>
          <a:p>
            <a:pPr marL="342900" indent="-342900" eaLnBrk="1" hangingPunct="1"/>
            <a:r>
              <a:rPr lang="en-US" smtClean="0"/>
              <a:t>Let’s look at a picture…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895600" y="3048000"/>
          <a:ext cx="3173413" cy="400050"/>
        </p:xfrm>
        <a:graphic>
          <a:graphicData uri="http://schemas.openxmlformats.org/presentationml/2006/ole">
            <p:oleObj spid="_x0000_s15366" name="Equation" r:id="rId3" imgW="1511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General Addition Rule (cont.)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General Addition Rule:</a:t>
            </a:r>
          </a:p>
          <a:p>
            <a:pPr marL="742950" lvl="1" indent="-285750" eaLnBrk="1" hangingPunct="1"/>
            <a:r>
              <a:rPr lang="en-US" smtClean="0"/>
              <a:t>For any two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, 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endParaRPr lang="en-US" smtClean="0">
              <a:solidFill>
                <a:schemeClr val="hlink"/>
              </a:solidFill>
            </a:endParaRPr>
          </a:p>
          <a:p>
            <a:pPr marL="342900" indent="-342900" eaLnBrk="1" hangingPunct="1"/>
            <a:r>
              <a:rPr lang="en-US" smtClean="0"/>
              <a:t>The following Venn diagram shows a situation in which we would use the general addition rule: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6393" name="Picture 4" descr="p2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191000"/>
            <a:ext cx="2157413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524000" y="2667000"/>
          <a:ext cx="4665663" cy="400050"/>
        </p:xfrm>
        <a:graphic>
          <a:graphicData uri="http://schemas.openxmlformats.org/presentationml/2006/ole">
            <p:oleObj spid="_x0000_s16390" name="Equation" r:id="rId4" imgW="22225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Depends…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Back in Chapter 3, we looked at contingency tables and talked about conditional distributions.</a:t>
            </a:r>
          </a:p>
          <a:p>
            <a:pPr marL="342900" indent="-342900" eaLnBrk="1" hangingPunct="1"/>
            <a:r>
              <a:rPr lang="en-US" smtClean="0"/>
              <a:t>When we want the probability of an event from a </a:t>
            </a:r>
            <a:r>
              <a:rPr lang="en-US" i="1" smtClean="0"/>
              <a:t>conditional</a:t>
            </a:r>
            <a:r>
              <a:rPr lang="en-US" smtClean="0"/>
              <a:t> distribution, we write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B</a:t>
            </a:r>
            <a:r>
              <a:rPr lang="en-US" smtClean="0">
                <a:solidFill>
                  <a:schemeClr val="hlink"/>
                </a:solidFill>
              </a:rPr>
              <a:t>|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b="1" smtClean="0"/>
              <a:t> </a:t>
            </a:r>
            <a:r>
              <a:rPr lang="en-US" smtClean="0"/>
              <a:t>and pronounce it “the probability of </a:t>
            </a:r>
            <a:r>
              <a:rPr lang="en-US" b="1" smtClean="0"/>
              <a:t>B</a:t>
            </a:r>
            <a:r>
              <a:rPr lang="en-US" smtClean="0"/>
              <a:t> </a:t>
            </a:r>
            <a:r>
              <a:rPr lang="en-US" i="1" smtClean="0"/>
              <a:t>given</a:t>
            </a:r>
            <a:r>
              <a:rPr lang="en-US" smtClean="0"/>
              <a:t> </a:t>
            </a:r>
            <a:r>
              <a:rPr lang="en-US" b="1" smtClean="0"/>
              <a:t>A</a:t>
            </a:r>
            <a:r>
              <a:rPr lang="en-US" smtClean="0"/>
              <a:t>.”</a:t>
            </a:r>
          </a:p>
          <a:p>
            <a:pPr marL="342900" indent="-342900" eaLnBrk="1" hangingPunct="1"/>
            <a:r>
              <a:rPr lang="en-US" smtClean="0"/>
              <a:t>A probability that takes into account a given condition is called a </a:t>
            </a:r>
            <a:r>
              <a:rPr lang="en-US" smtClean="0">
                <a:solidFill>
                  <a:schemeClr val="hlink"/>
                </a:solidFill>
              </a:rPr>
              <a:t>conditional probability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Depends… (cont.)</a:t>
            </a:r>
          </a:p>
        </p:txBody>
      </p:sp>
      <p:sp>
        <p:nvSpPr>
          <p:cNvPr id="548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find the probability of the event </a:t>
            </a:r>
            <a:r>
              <a:rPr lang="en-US" b="1" smtClean="0"/>
              <a:t>B</a:t>
            </a:r>
            <a:r>
              <a:rPr lang="en-US" smtClean="0"/>
              <a:t> </a:t>
            </a:r>
            <a:r>
              <a:rPr lang="en-US" i="1" smtClean="0"/>
              <a:t>given</a:t>
            </a:r>
            <a:r>
              <a:rPr lang="en-US" smtClean="0"/>
              <a:t> the event </a:t>
            </a:r>
            <a:r>
              <a:rPr lang="en-US" b="1" smtClean="0"/>
              <a:t>A</a:t>
            </a:r>
            <a:r>
              <a:rPr lang="en-US" smtClean="0"/>
              <a:t>, we restrict our attention to the outcomes in </a:t>
            </a:r>
            <a:r>
              <a:rPr lang="en-US" b="1" smtClean="0"/>
              <a:t>A</a:t>
            </a:r>
            <a:r>
              <a:rPr lang="en-US" smtClean="0"/>
              <a:t>. We then find the fraction of </a:t>
            </a:r>
            <a:r>
              <a:rPr lang="en-US" i="1" smtClean="0"/>
              <a:t>those</a:t>
            </a:r>
            <a:r>
              <a:rPr lang="en-US" smtClean="0"/>
              <a:t> outcomes </a:t>
            </a:r>
            <a:r>
              <a:rPr lang="en-US" b="1" smtClean="0"/>
              <a:t>B</a:t>
            </a:r>
            <a:r>
              <a:rPr lang="en-US" smtClean="0"/>
              <a:t> that also occurred.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Note: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) cannot equal 0, since we know that </a:t>
            </a:r>
            <a:r>
              <a:rPr lang="en-US" b="1" smtClean="0"/>
              <a:t>A</a:t>
            </a:r>
            <a:r>
              <a:rPr lang="en-US" smtClean="0"/>
              <a:t> has occurred.</a:t>
            </a:r>
          </a:p>
        </p:txBody>
      </p:sp>
      <p:graphicFrame>
        <p:nvGraphicFramePr>
          <p:cNvPr id="548876" name="Object 12"/>
          <p:cNvGraphicFramePr>
            <a:graphicFrameLocks noChangeAspect="1"/>
          </p:cNvGraphicFramePr>
          <p:nvPr/>
        </p:nvGraphicFramePr>
        <p:xfrm>
          <a:off x="2749550" y="3460750"/>
          <a:ext cx="3162300" cy="850900"/>
        </p:xfrm>
        <a:graphic>
          <a:graphicData uri="http://schemas.openxmlformats.org/presentationml/2006/ole">
            <p:oleObj spid="_x0000_s548876" name="Equation" r:id="rId3" imgW="3153960" imgH="84096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Multiplication Rule</a:t>
            </a:r>
          </a:p>
        </p:txBody>
      </p:sp>
      <p:sp>
        <p:nvSpPr>
          <p:cNvPr id="5498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two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independent, we can use the multiplication rule for independent events from Chapter 14: </a:t>
            </a:r>
          </a:p>
          <a:p>
            <a:pPr marL="342900" indent="-3429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	</a:t>
            </a:r>
            <a:endParaRPr lang="en-US" smtClean="0">
              <a:solidFill>
                <a:schemeClr val="hlink"/>
              </a:solidFill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However, when our events are not independent, this earlier multiplication rule does not work. Thus, we need the </a:t>
            </a:r>
            <a:r>
              <a:rPr lang="en-US" smtClean="0">
                <a:solidFill>
                  <a:schemeClr val="hlink"/>
                </a:solidFill>
              </a:rPr>
              <a:t>General Multiplication Rule</a:t>
            </a:r>
            <a:r>
              <a:rPr lang="en-US" smtClean="0"/>
              <a:t>.</a:t>
            </a:r>
          </a:p>
        </p:txBody>
      </p:sp>
      <p:graphicFrame>
        <p:nvGraphicFramePr>
          <p:cNvPr id="549894" name="Object 6"/>
          <p:cNvGraphicFramePr>
            <a:graphicFrameLocks noChangeAspect="1"/>
          </p:cNvGraphicFramePr>
          <p:nvPr/>
        </p:nvGraphicFramePr>
        <p:xfrm>
          <a:off x="2944813" y="2895600"/>
          <a:ext cx="3173412" cy="400050"/>
        </p:xfrm>
        <a:graphic>
          <a:graphicData uri="http://schemas.openxmlformats.org/presentationml/2006/ole">
            <p:oleObj spid="_x0000_s549894" name="Equation" r:id="rId3" imgW="1511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General Multiplication Rule (cont.)</a:t>
            </a:r>
          </a:p>
        </p:txBody>
      </p:sp>
      <p:sp>
        <p:nvSpPr>
          <p:cNvPr id="550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encountered the general multiplication rule in the form of conditional probability.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Rearranging the equation in the definition for conditional probability, we get the </a:t>
            </a:r>
            <a:r>
              <a:rPr lang="en-US" smtClean="0">
                <a:solidFill>
                  <a:schemeClr val="hlink"/>
                </a:solidFill>
              </a:rPr>
              <a:t>General Multiplication Rule</a:t>
            </a:r>
            <a:r>
              <a:rPr lang="en-US" smtClean="0"/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For any two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, </a:t>
            </a:r>
          </a:p>
          <a:p>
            <a:pPr marL="742950" lvl="1" indent="-2857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endParaRPr lang="en-US" b="1" smtClean="0">
              <a:solidFill>
                <a:schemeClr val="hlink"/>
              </a:solidFill>
            </a:endParaRPr>
          </a:p>
          <a:p>
            <a:pPr marL="742950" lvl="1" indent="-2857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or</a:t>
            </a:r>
          </a:p>
          <a:p>
            <a:pPr marL="742950" lvl="1" indent="-2857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</a:t>
            </a:r>
            <a:endParaRPr lang="en-US" b="1" smtClean="0">
              <a:solidFill>
                <a:schemeClr val="hlink"/>
              </a:solidFill>
            </a:endParaRPr>
          </a:p>
        </p:txBody>
      </p:sp>
      <p:graphicFrame>
        <p:nvGraphicFramePr>
          <p:cNvPr id="550922" name="Object 10"/>
          <p:cNvGraphicFramePr>
            <a:graphicFrameLocks noChangeAspect="1"/>
          </p:cNvGraphicFramePr>
          <p:nvPr/>
        </p:nvGraphicFramePr>
        <p:xfrm>
          <a:off x="3249613" y="4267200"/>
          <a:ext cx="3573462" cy="427038"/>
        </p:xfrm>
        <a:graphic>
          <a:graphicData uri="http://schemas.openxmlformats.org/presentationml/2006/ole">
            <p:oleObj spid="_x0000_s550922" name="Equation" r:id="rId3" imgW="1701800" imgH="203200" progId="Equation.DSMT4">
              <p:embed/>
            </p:oleObj>
          </a:graphicData>
        </a:graphic>
      </p:graphicFrame>
      <p:graphicFrame>
        <p:nvGraphicFramePr>
          <p:cNvPr id="550923" name="Object 11"/>
          <p:cNvGraphicFramePr>
            <a:graphicFrameLocks noChangeAspect="1"/>
          </p:cNvGraphicFramePr>
          <p:nvPr/>
        </p:nvGraphicFramePr>
        <p:xfrm>
          <a:off x="3249613" y="5334000"/>
          <a:ext cx="3573462" cy="427038"/>
        </p:xfrm>
        <a:graphic>
          <a:graphicData uri="http://schemas.openxmlformats.org/presentationml/2006/ole">
            <p:oleObj spid="_x0000_s550923" name="Equation" r:id="rId4" imgW="1701800" imgH="2032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Independence</a:t>
            </a:r>
          </a:p>
        </p:txBody>
      </p:sp>
      <p:sp>
        <p:nvSpPr>
          <p:cNvPr id="551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Independence of two events means that the outcome of one event does not influence the probability of the other.</a:t>
            </a:r>
          </a:p>
          <a:p>
            <a:pPr marL="342900" indent="-342900" eaLnBrk="1" hangingPunct="1"/>
            <a:r>
              <a:rPr lang="en-US" smtClean="0"/>
              <a:t>With our new notation for conditional probabilities, we can now formalize this definition:</a:t>
            </a:r>
          </a:p>
          <a:p>
            <a:pPr marL="742950" lvl="1" indent="-285750" eaLnBrk="1" hangingPunct="1"/>
            <a:r>
              <a:rPr lang="en-US" smtClean="0"/>
              <a:t>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</a:t>
            </a:r>
            <a:r>
              <a:rPr lang="en-US" smtClean="0">
                <a:solidFill>
                  <a:schemeClr val="hlink"/>
                </a:solidFill>
              </a:rPr>
              <a:t>independent</a:t>
            </a:r>
            <a:r>
              <a:rPr lang="en-US" smtClean="0"/>
              <a:t> whenever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B</a:t>
            </a:r>
            <a:r>
              <a:rPr lang="en-US" smtClean="0">
                <a:solidFill>
                  <a:schemeClr val="hlink"/>
                </a:solidFill>
              </a:rPr>
              <a:t>|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smtClean="0">
                <a:solidFill>
                  <a:schemeClr val="hlink"/>
                </a:solidFill>
              </a:rPr>
              <a:t>) =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B</a:t>
            </a:r>
            <a:r>
              <a:rPr lang="en-US" smtClean="0">
                <a:solidFill>
                  <a:schemeClr val="hlink"/>
                </a:solidFill>
              </a:rPr>
              <a:t>).</a:t>
            </a:r>
            <a:r>
              <a:rPr lang="en-US" smtClean="0">
                <a:solidFill>
                  <a:srgbClr val="FF0066"/>
                </a:solidFill>
              </a:rPr>
              <a:t> </a:t>
            </a:r>
            <a:r>
              <a:rPr lang="en-US" smtClean="0"/>
              <a:t>(Equivalently,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independent whenever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|</a:t>
            </a:r>
            <a:r>
              <a:rPr lang="en-US" b="1" smtClean="0"/>
              <a:t>B</a:t>
            </a:r>
            <a:r>
              <a:rPr lang="en-US" smtClean="0"/>
              <a:t>) =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).)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≠ Disjoint</a:t>
            </a:r>
          </a:p>
        </p:txBody>
      </p:sp>
      <p:sp>
        <p:nvSpPr>
          <p:cNvPr id="552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/>
              <a:t>Disjoint events </a:t>
            </a:r>
            <a:r>
              <a:rPr lang="en-US" sz="2400" i="1" smtClean="0"/>
              <a:t>cannot</a:t>
            </a:r>
            <a:r>
              <a:rPr lang="en-US" sz="2400" smtClean="0"/>
              <a:t> be independent! Well, why not?</a:t>
            </a:r>
          </a:p>
          <a:p>
            <a:pPr marL="742950" lvl="1" indent="-285750" eaLnBrk="1" hangingPunct="1"/>
            <a:r>
              <a:rPr lang="en-US" sz="2400" smtClean="0"/>
              <a:t>Since we know that disjoint events have no outcomes in common, knowing that one occurred means the other didn’t. </a:t>
            </a:r>
          </a:p>
          <a:p>
            <a:pPr marL="742950" lvl="1" indent="-285750" eaLnBrk="1" hangingPunct="1"/>
            <a:r>
              <a:rPr lang="en-US" sz="2400" smtClean="0"/>
              <a:t>Thus, the probability of the second occurring changed based on our knowledge that the first occurred. </a:t>
            </a:r>
          </a:p>
          <a:p>
            <a:pPr marL="742950" lvl="1" indent="-285750" eaLnBrk="1" hangingPunct="1"/>
            <a:r>
              <a:rPr lang="en-US" sz="2400" smtClean="0"/>
              <a:t>It follows, then, that the two events are </a:t>
            </a:r>
            <a:r>
              <a:rPr lang="en-US" sz="2400" i="1" smtClean="0"/>
              <a:t>not</a:t>
            </a:r>
            <a:r>
              <a:rPr lang="en-US" sz="2400" smtClean="0"/>
              <a:t> independent.</a:t>
            </a:r>
          </a:p>
          <a:p>
            <a:pPr marL="342900" indent="-342900" eaLnBrk="1" hangingPunct="1"/>
            <a:r>
              <a:rPr lang="en-US" sz="2400" smtClean="0"/>
              <a:t>A common error is to treat disjoint events as if they were independent, and apply the Multiplication Rule for independent events—don’t make that mistake.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828</Words>
  <Application>Microsoft Office PowerPoint</Application>
  <PresentationFormat>Letter Paper (8.5x11 in)</PresentationFormat>
  <Paragraphs>82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ＭＳ Ｐゴシック</vt:lpstr>
      <vt:lpstr>Wingdings</vt:lpstr>
      <vt:lpstr>Tahoma</vt:lpstr>
      <vt:lpstr>Blends</vt:lpstr>
      <vt:lpstr>Equation</vt:lpstr>
      <vt:lpstr> Chapter 14</vt:lpstr>
      <vt:lpstr>The General Addition Rule</vt:lpstr>
      <vt:lpstr>The General Addition Rule (cont.)</vt:lpstr>
      <vt:lpstr>It Depends…</vt:lpstr>
      <vt:lpstr>It Depends… (cont.)</vt:lpstr>
      <vt:lpstr>The General Multiplication Rule</vt:lpstr>
      <vt:lpstr>The General Multiplication Rule (cont.)</vt:lpstr>
      <vt:lpstr>Independence</vt:lpstr>
      <vt:lpstr>Independent ≠ Disjoint</vt:lpstr>
      <vt:lpstr>Depending on Independence</vt:lpstr>
      <vt:lpstr>Drawing Without Replacement</vt:lpstr>
      <vt:lpstr>Tree Diagrams</vt:lpstr>
      <vt:lpstr>Tree Diagrams (cont.)</vt:lpstr>
      <vt:lpstr>Reversing the Conditioning</vt:lpstr>
      <vt:lpstr>What Can Go Wrong?</vt:lpstr>
      <vt:lpstr>What have we learned?</vt:lpstr>
      <vt:lpstr>What have we learned? (cont.)</vt:lpstr>
      <vt:lpstr>AP Tips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subject>Probability Rules!</dc:subject>
  <dc:creator>David Bock</dc:creator>
  <cp:lastModifiedBy>Christine Stavrou</cp:lastModifiedBy>
  <cp:revision>49</cp:revision>
  <cp:lastPrinted>2001-11-04T00:51:13Z</cp:lastPrinted>
  <dcterms:created xsi:type="dcterms:W3CDTF">2014-02-17T16:28:00Z</dcterms:created>
  <dcterms:modified xsi:type="dcterms:W3CDTF">2014-02-20T13:48:59Z</dcterms:modified>
</cp:coreProperties>
</file>